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27" r:id="rId1"/>
  </p:sldMasterIdLst>
  <p:notesMasterIdLst>
    <p:notesMasterId r:id="rId7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99" r:id="rId34"/>
    <p:sldId id="289" r:id="rId35"/>
    <p:sldId id="290" r:id="rId36"/>
    <p:sldId id="291" r:id="rId37"/>
    <p:sldId id="292" r:id="rId38"/>
    <p:sldId id="293" r:id="rId39"/>
    <p:sldId id="294" r:id="rId40"/>
    <p:sldId id="295" r:id="rId41"/>
    <p:sldId id="296" r:id="rId42"/>
    <p:sldId id="297"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8" r:id="rId59"/>
    <p:sldId id="315" r:id="rId60"/>
    <p:sldId id="316" r:id="rId61"/>
    <p:sldId id="319" r:id="rId62"/>
    <p:sldId id="317" r:id="rId63"/>
    <p:sldId id="320" r:id="rId64"/>
    <p:sldId id="321" r:id="rId65"/>
    <p:sldId id="322" r:id="rId66"/>
    <p:sldId id="323" r:id="rId67"/>
    <p:sldId id="325" r:id="rId68"/>
    <p:sldId id="326" r:id="rId69"/>
    <p:sldId id="327" r:id="rId70"/>
    <p:sldId id="328" r:id="rId71"/>
    <p:sldId id="329" r:id="rId72"/>
    <p:sldId id="330" r:id="rId73"/>
    <p:sldId id="331" r:id="rId74"/>
    <p:sldId id="332" r:id="rId75"/>
    <p:sldId id="333" r:id="rId7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DFE4"/>
    <a:srgbClr val="59CB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94660"/>
  </p:normalViewPr>
  <p:slideViewPr>
    <p:cSldViewPr snapToGrid="0">
      <p:cViewPr varScale="1">
        <p:scale>
          <a:sx n="114" d="100"/>
          <a:sy n="114" d="100"/>
        </p:scale>
        <p:origin x="43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620CE01E-EDF6-4191-B30A-8D6CB38DB32A}" type="datetimeFigureOut">
              <a:rPr lang="en-US" smtClean="0"/>
              <a:t>10/22/2023</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9C4665BC-35EE-40CA-A06B-ABE5DD394C8B}" type="slidenum">
              <a:rPr lang="en-US" smtClean="0"/>
              <a:t>‹#›</a:t>
            </a:fld>
            <a:endParaRPr lang="en-US"/>
          </a:p>
        </p:txBody>
      </p:sp>
    </p:spTree>
    <p:extLst>
      <p:ext uri="{BB962C8B-B14F-4D97-AF65-F5344CB8AC3E}">
        <p14:creationId xmlns:p14="http://schemas.microsoft.com/office/powerpoint/2010/main" val="194886365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5"/>
          </p:nvPr>
        </p:nvSpPr>
        <p:spPr/>
        <p:txBody>
          <a:bodyPr/>
          <a:lstStyle/>
          <a:p>
            <a:fld id="{9C4665BC-35EE-40CA-A06B-ABE5DD394C8B}" type="slidenum">
              <a:rPr lang="en-US" smtClean="0"/>
              <a:t>15</a:t>
            </a:fld>
            <a:endParaRPr lang="en-US"/>
          </a:p>
        </p:txBody>
      </p:sp>
    </p:spTree>
    <p:extLst>
      <p:ext uri="{BB962C8B-B14F-4D97-AF65-F5344CB8AC3E}">
        <p14:creationId xmlns:p14="http://schemas.microsoft.com/office/powerpoint/2010/main" val="1886001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2171365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3531426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53478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3480651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884355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1087465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16684449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1326492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512477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2B3381C2-1E7A-4162-92C4-6CB1B7821557}" type="datetimeFigureOut">
              <a:rPr lang="en-US" smtClean="0"/>
              <a:t>10/22/2023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3845358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2B3381C2-1E7A-4162-92C4-6CB1B7821557}" type="datetimeFigureOut">
              <a:rPr lang="en-US" smtClean="0"/>
              <a:t>10/22/2023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1714032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2B3381C2-1E7A-4162-92C4-6CB1B7821557}" type="datetimeFigureOut">
              <a:rPr lang="en-US" smtClean="0"/>
              <a:t>10/22/2023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3164083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2B3381C2-1E7A-4162-92C4-6CB1B7821557}" type="datetimeFigureOut">
              <a:rPr lang="en-US" smtClean="0"/>
              <a:t>10/22/2023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1274147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3381C2-1E7A-4162-92C4-6CB1B7821557}" type="datetimeFigureOut">
              <a:rPr lang="en-US" smtClean="0"/>
              <a:t>10/22/2023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3152308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2B3381C2-1E7A-4162-92C4-6CB1B7821557}" type="datetimeFigureOut">
              <a:rPr lang="en-US" smtClean="0"/>
              <a:t>10/22/2023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2490325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2B3381C2-1E7A-4162-92C4-6CB1B7821557}" type="datetimeFigureOut">
              <a:rPr lang="en-US" smtClean="0"/>
              <a:t>10/22/2023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78E96-29F9-4D25-AE48-A44785EF57E2}" type="slidenum">
              <a:rPr lang="en-US" smtClean="0"/>
              <a:t>‹#›</a:t>
            </a:fld>
            <a:endParaRPr lang="en-US"/>
          </a:p>
        </p:txBody>
      </p:sp>
    </p:spTree>
    <p:extLst>
      <p:ext uri="{BB962C8B-B14F-4D97-AF65-F5344CB8AC3E}">
        <p14:creationId xmlns:p14="http://schemas.microsoft.com/office/powerpoint/2010/main" val="3591094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3381C2-1E7A-4162-92C4-6CB1B7821557}" type="datetimeFigureOut">
              <a:rPr lang="en-US" smtClean="0"/>
              <a:t>10/22/2023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6E78E96-29F9-4D25-AE48-A44785EF57E2}" type="slidenum">
              <a:rPr lang="en-US" smtClean="0"/>
              <a:t>‹#›</a:t>
            </a:fld>
            <a:endParaRPr lang="en-US"/>
          </a:p>
        </p:txBody>
      </p:sp>
    </p:spTree>
    <p:extLst>
      <p:ext uri="{BB962C8B-B14F-4D97-AF65-F5344CB8AC3E}">
        <p14:creationId xmlns:p14="http://schemas.microsoft.com/office/powerpoint/2010/main" val="2232895578"/>
      </p:ext>
    </p:extLst>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 id="2147483939" r:id="rId12"/>
    <p:sldLayoutId id="2147483940" r:id="rId13"/>
    <p:sldLayoutId id="2147483941" r:id="rId14"/>
    <p:sldLayoutId id="2147483942" r:id="rId15"/>
    <p:sldLayoutId id="214748394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4.jpeg"/></Relationships>
</file>

<file path=ppt/slides/_rels/slide7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4.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1">
            <a:extLst>
              <a:ext uri="{FF2B5EF4-FFF2-40B4-BE49-F238E27FC236}">
                <a16:creationId xmlns:a16="http://schemas.microsoft.com/office/drawing/2014/main" id="{5F06DD58-AF03-4F90-B6BE-9438FE469D2B}"/>
              </a:ext>
            </a:extLst>
          </p:cNvPr>
          <p:cNvSpPr/>
          <p:nvPr/>
        </p:nvSpPr>
        <p:spPr>
          <a:xfrm>
            <a:off x="942373" y="2121762"/>
            <a:ext cx="8460420" cy="1970844"/>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7200" dirty="0">
                <a:solidFill>
                  <a:schemeClr val="accent2">
                    <a:lumMod val="75000"/>
                  </a:schemeClr>
                </a:solidFill>
                <a:latin typeface="Arabic Typesetting" panose="03020402040406030203" pitchFamily="66" charset="-78"/>
                <a:cs typeface="Arabic Typesetting" panose="03020402040406030203" pitchFamily="66" charset="-78"/>
              </a:rPr>
              <a:t> الفهم القرائي في مادة العلوم</a:t>
            </a:r>
            <a:endParaRPr lang="en-US" sz="7200" dirty="0">
              <a:solidFill>
                <a:schemeClr val="accent2">
                  <a:lumMod val="75000"/>
                </a:schemeClr>
              </a:solidFill>
              <a:latin typeface="Arabic Typesetting" panose="03020402040406030203" pitchFamily="66" charset="-78"/>
              <a:cs typeface="Arabic Typesetting" panose="03020402040406030203" pitchFamily="66" charset="-78"/>
            </a:endParaRPr>
          </a:p>
        </p:txBody>
      </p:sp>
      <p:sp>
        <p:nvSpPr>
          <p:cNvPr id="6" name="Round Diagonal Corner Rectangle 7">
            <a:extLst>
              <a:ext uri="{FF2B5EF4-FFF2-40B4-BE49-F238E27FC236}">
                <a16:creationId xmlns:a16="http://schemas.microsoft.com/office/drawing/2014/main" id="{82659C7C-4A56-4458-9209-03EFA5D2E13E}"/>
              </a:ext>
            </a:extLst>
          </p:cNvPr>
          <p:cNvSpPr/>
          <p:nvPr/>
        </p:nvSpPr>
        <p:spPr>
          <a:xfrm>
            <a:off x="1191238" y="4092606"/>
            <a:ext cx="4171926" cy="2123636"/>
          </a:xfrm>
          <a:prstGeom prst="round2DiagRect">
            <a:avLst>
              <a:gd name="adj1" fmla="val 41305"/>
              <a:gd name="adj2" fmla="val 0"/>
            </a:avLst>
          </a:prstGeom>
          <a:solidFill>
            <a:srgbClr val="F4BF68"/>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r>
              <a:rPr lang="ar-EG" sz="3200" b="1">
                <a:solidFill>
                  <a:schemeClr val="accent2">
                    <a:lumMod val="50000"/>
                  </a:schemeClr>
                </a:solidFill>
                <a:latin typeface="Arabic Typesetting" panose="03020402040406030203" pitchFamily="66" charset="-78"/>
                <a:cs typeface="Arabic Typesetting" panose="03020402040406030203" pitchFamily="66" charset="-78"/>
              </a:rPr>
              <a:t>إعداد </a:t>
            </a:r>
          </a:p>
          <a:p>
            <a:pPr algn="ctr" fontAlgn="auto">
              <a:spcBef>
                <a:spcPts val="0"/>
              </a:spcBef>
              <a:spcAft>
                <a:spcPts val="0"/>
              </a:spcAft>
              <a:defRPr/>
            </a:pPr>
            <a:r>
              <a:rPr lang="ar-EG" sz="3200" b="1">
                <a:solidFill>
                  <a:schemeClr val="accent2">
                    <a:lumMod val="50000"/>
                  </a:schemeClr>
                </a:solidFill>
                <a:latin typeface="Arabic Typesetting" panose="03020402040406030203" pitchFamily="66" charset="-78"/>
                <a:cs typeface="Arabic Typesetting" panose="03020402040406030203" pitchFamily="66" charset="-78"/>
              </a:rPr>
              <a:t>المشرفة التربوية/مهره عبدالله أل طلحان</a:t>
            </a:r>
          </a:p>
          <a:p>
            <a:pPr algn="ctr" fontAlgn="auto">
              <a:spcBef>
                <a:spcPts val="0"/>
              </a:spcBef>
              <a:spcAft>
                <a:spcPts val="0"/>
              </a:spcAft>
              <a:defRPr/>
            </a:pPr>
            <a:r>
              <a:rPr lang="ar-EG" sz="3200" b="1">
                <a:solidFill>
                  <a:schemeClr val="accent2">
                    <a:lumMod val="50000"/>
                  </a:schemeClr>
                </a:solidFill>
                <a:latin typeface="Arabic Typesetting" panose="03020402040406030203" pitchFamily="66" charset="-78"/>
                <a:cs typeface="Arabic Typesetting" panose="03020402040406030203" pitchFamily="66" charset="-78"/>
              </a:rPr>
              <a:t>شعبة العلوم الطبيعية كمياء </a:t>
            </a:r>
            <a:endParaRPr lang="en-US" sz="3200" b="1" dirty="0">
              <a:solidFill>
                <a:schemeClr val="accent2">
                  <a:lumMod val="50000"/>
                </a:schemeClr>
              </a:solidFill>
              <a:latin typeface="Arabic Typesetting" panose="03020402040406030203" pitchFamily="66" charset="-78"/>
              <a:cs typeface="Arabic Typesetting" panose="03020402040406030203" pitchFamily="66" charset="-78"/>
            </a:endParaRPr>
          </a:p>
        </p:txBody>
      </p:sp>
      <p:sp>
        <p:nvSpPr>
          <p:cNvPr id="7" name="Round Diagonal Corner Rectangle 7">
            <a:extLst>
              <a:ext uri="{FF2B5EF4-FFF2-40B4-BE49-F238E27FC236}">
                <a16:creationId xmlns:a16="http://schemas.microsoft.com/office/drawing/2014/main" id="{7E9D9E59-C75A-4ACD-8766-88364D0FA96C}"/>
              </a:ext>
            </a:extLst>
          </p:cNvPr>
          <p:cNvSpPr/>
          <p:nvPr/>
        </p:nvSpPr>
        <p:spPr>
          <a:xfrm>
            <a:off x="5877017" y="336094"/>
            <a:ext cx="3477088" cy="1784411"/>
          </a:xfrm>
          <a:prstGeom prst="round2DiagRect">
            <a:avLst>
              <a:gd name="adj1" fmla="val 41305"/>
              <a:gd name="adj2" fmla="val 0"/>
            </a:avLst>
          </a:prstGeom>
          <a:solidFill>
            <a:srgbClr val="F4BF68"/>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0">
              <a:defRPr/>
            </a:pPr>
            <a:r>
              <a:rPr lang="ar-EG" b="1" i="1" cap="all" dirty="0">
                <a:solidFill>
                  <a:schemeClr val="accent2">
                    <a:lumMod val="50000"/>
                  </a:schemeClr>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وزارة التعليم</a:t>
            </a:r>
            <a:r>
              <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a:t>
            </a:r>
            <a:endParaRPr lang="ar-EG" b="1" i="1" cap="all" dirty="0">
              <a:solidFill>
                <a:schemeClr val="accent2">
                  <a:lumMod val="50000"/>
                </a:schemeClr>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a:p>
            <a:pPr algn="r" rtl="0">
              <a:defRPr/>
            </a:pPr>
            <a:r>
              <a:rPr lang="ar-EG" b="1" i="1" cap="all" dirty="0">
                <a:solidFill>
                  <a:schemeClr val="accent2">
                    <a:lumMod val="50000"/>
                  </a:schemeClr>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الإدارة للتعليم بمنطقة الرياض</a:t>
            </a:r>
          </a:p>
          <a:p>
            <a:pPr algn="r" rtl="0">
              <a:defRPr/>
            </a:pPr>
            <a:r>
              <a:rPr lang="ar-EG" b="1" i="1" cap="all" dirty="0">
                <a:solidFill>
                  <a:schemeClr val="accent2">
                    <a:lumMod val="50000"/>
                  </a:schemeClr>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مكتب تعليم الملز</a:t>
            </a:r>
          </a:p>
          <a:p>
            <a:pPr algn="ctr"/>
            <a:endParaRPr lang="ar-EG" dirty="0"/>
          </a:p>
          <a:p>
            <a:pPr algn="ctr"/>
            <a:endParaRPr lang="ar-EG" dirty="0"/>
          </a:p>
          <a:p>
            <a:pPr algn="ctr"/>
            <a:endParaRPr lang="en-US" dirty="0"/>
          </a:p>
        </p:txBody>
      </p:sp>
    </p:spTree>
    <p:extLst>
      <p:ext uri="{BB962C8B-B14F-4D97-AF65-F5344CB8AC3E}">
        <p14:creationId xmlns:p14="http://schemas.microsoft.com/office/powerpoint/2010/main" val="2543241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0">
            <a:extLst>
              <a:ext uri="{FF2B5EF4-FFF2-40B4-BE49-F238E27FC236}">
                <a16:creationId xmlns:a16="http://schemas.microsoft.com/office/drawing/2014/main" id="{5452D307-C0EB-4B7B-8ED3-86EF951F4C54}"/>
              </a:ext>
            </a:extLst>
          </p:cNvPr>
          <p:cNvGrpSpPr/>
          <p:nvPr/>
        </p:nvGrpSpPr>
        <p:grpSpPr>
          <a:xfrm>
            <a:off x="177569" y="114903"/>
            <a:ext cx="3346865" cy="1036307"/>
            <a:chOff x="2140318" y="795384"/>
            <a:chExt cx="4486150" cy="1036307"/>
          </a:xfrm>
        </p:grpSpPr>
        <p:sp>
          <p:nvSpPr>
            <p:cNvPr id="4" name="Rectangle 41">
              <a:extLst>
                <a:ext uri="{FF2B5EF4-FFF2-40B4-BE49-F238E27FC236}">
                  <a16:creationId xmlns:a16="http://schemas.microsoft.com/office/drawing/2014/main" id="{ED4E2C68-3F2F-4F97-B538-76E0F498FDCC}"/>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Freeform: Shape 24">
              <a:extLst>
                <a:ext uri="{FF2B5EF4-FFF2-40B4-BE49-F238E27FC236}">
                  <a16:creationId xmlns:a16="http://schemas.microsoft.com/office/drawing/2014/main" id="{D57F9C8B-BBD0-4C91-AFAA-F4418E34CF3A}"/>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Rectangle 43">
              <a:extLst>
                <a:ext uri="{FF2B5EF4-FFF2-40B4-BE49-F238E27FC236}">
                  <a16:creationId xmlns:a16="http://schemas.microsoft.com/office/drawing/2014/main" id="{CA1A053A-F00D-406D-989C-CD66C86549B4}"/>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رقم(3)</a:t>
              </a:r>
              <a:endParaRPr lang="en-US" sz="2400" b="1" dirty="0">
                <a:latin typeface="Arabic Typesetting" panose="03020402040406030203" pitchFamily="66" charset="-78"/>
                <a:cs typeface="Arabic Typesetting" panose="03020402040406030203" pitchFamily="66" charset="-78"/>
              </a:endParaRPr>
            </a:p>
          </p:txBody>
        </p:sp>
        <p:grpSp>
          <p:nvGrpSpPr>
            <p:cNvPr id="7" name="Group 44">
              <a:extLst>
                <a:ext uri="{FF2B5EF4-FFF2-40B4-BE49-F238E27FC236}">
                  <a16:creationId xmlns:a16="http://schemas.microsoft.com/office/drawing/2014/main" id="{B5707C1F-8473-41D2-9B49-2BE5E00502CC}"/>
                </a:ext>
              </a:extLst>
            </p:cNvPr>
            <p:cNvGrpSpPr/>
            <p:nvPr/>
          </p:nvGrpSpPr>
          <p:grpSpPr>
            <a:xfrm>
              <a:off x="5588896" y="1531471"/>
              <a:ext cx="390125" cy="205592"/>
              <a:chOff x="5588896" y="1531471"/>
              <a:chExt cx="390125" cy="205592"/>
            </a:xfrm>
          </p:grpSpPr>
          <p:sp>
            <p:nvSpPr>
              <p:cNvPr id="10" name="Oval 47">
                <a:extLst>
                  <a:ext uri="{FF2B5EF4-FFF2-40B4-BE49-F238E27FC236}">
                    <a16:creationId xmlns:a16="http://schemas.microsoft.com/office/drawing/2014/main" id="{36956202-851A-4B26-93BA-C5F6AE28A4C3}"/>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Shape 30">
                <a:extLst>
                  <a:ext uri="{FF2B5EF4-FFF2-40B4-BE49-F238E27FC236}">
                    <a16:creationId xmlns:a16="http://schemas.microsoft.com/office/drawing/2014/main" id="{119C4424-287A-4893-B714-DD195D28CBB9}"/>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8" name="Freeform: Shape 27">
              <a:extLst>
                <a:ext uri="{FF2B5EF4-FFF2-40B4-BE49-F238E27FC236}">
                  <a16:creationId xmlns:a16="http://schemas.microsoft.com/office/drawing/2014/main" id="{E70DEA56-93C0-4C3E-9135-F6C6E225ADCD}"/>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9" name="Freeform: Shape 28">
              <a:extLst>
                <a:ext uri="{FF2B5EF4-FFF2-40B4-BE49-F238E27FC236}">
                  <a16:creationId xmlns:a16="http://schemas.microsoft.com/office/drawing/2014/main" id="{C780C08A-215E-40F2-B133-8BDD6FE67DE4}"/>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21" name="Chevron 1">
            <a:extLst>
              <a:ext uri="{FF2B5EF4-FFF2-40B4-BE49-F238E27FC236}">
                <a16:creationId xmlns:a16="http://schemas.microsoft.com/office/drawing/2014/main" id="{3A86184F-73E9-4844-86DF-8641A79DDB32}"/>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22" name="Pentagon 2">
            <a:extLst>
              <a:ext uri="{FF2B5EF4-FFF2-40B4-BE49-F238E27FC236}">
                <a16:creationId xmlns:a16="http://schemas.microsoft.com/office/drawing/2014/main" id="{CD8D07A4-A160-4394-9E75-36A9E77633DF}"/>
              </a:ext>
            </a:extLst>
          </p:cNvPr>
          <p:cNvSpPr/>
          <p:nvPr/>
        </p:nvSpPr>
        <p:spPr>
          <a:xfrm>
            <a:off x="1322773" y="2619312"/>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5400" b="1" dirty="0">
                <a:solidFill>
                  <a:schemeClr val="accent2">
                    <a:lumMod val="75000"/>
                  </a:schemeClr>
                </a:solidFill>
                <a:latin typeface="Arabic Typesetting" panose="03020402040406030203" pitchFamily="66" charset="-78"/>
                <a:ea typeface="Calibri" panose="020F0502020204030204" pitchFamily="34" charset="0"/>
                <a:cs typeface="Arabic Typesetting" panose="03020402040406030203" pitchFamily="66" charset="-78"/>
              </a:rPr>
              <a:t>وضح المقصود بالقراءة الواعية </a:t>
            </a:r>
          </a:p>
        </p:txBody>
      </p:sp>
    </p:spTree>
    <p:extLst>
      <p:ext uri="{BB962C8B-B14F-4D97-AF65-F5344CB8AC3E}">
        <p14:creationId xmlns:p14="http://schemas.microsoft.com/office/powerpoint/2010/main" val="720853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Top Corners Rounded 7">
            <a:extLst>
              <a:ext uri="{FF2B5EF4-FFF2-40B4-BE49-F238E27FC236}">
                <a16:creationId xmlns:a16="http://schemas.microsoft.com/office/drawing/2014/main" id="{F9414C30-BF2D-430D-A0A2-F04D7BB0C88C}"/>
              </a:ext>
            </a:extLst>
          </p:cNvPr>
          <p:cNvSpPr/>
          <p:nvPr/>
        </p:nvSpPr>
        <p:spPr>
          <a:xfrm>
            <a:off x="3108826" y="816746"/>
            <a:ext cx="4446072" cy="4931071"/>
          </a:xfrm>
          <a:prstGeom prst="round2SameRect">
            <a:avLst/>
          </a:prstGeom>
          <a:solidFill>
            <a:schemeClr val="accent6">
              <a:lumMod val="40000"/>
              <a:lumOff val="6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ويشير موسي (2011: 8) إلى أهمية القراءة الواعية المقترنة بالفهم للمتعلم لتحقيق أهدافه التعليمية، التي تعتمد على فهم معاني الكلمات والجمل، والربط المتسلسل المنطقي للأحداث، والقدرة على النقد واستخلاص المعني من النص المقروء، مما يعكس عمليات تفكير معقدة ونشطة</a:t>
            </a:r>
          </a:p>
        </p:txBody>
      </p:sp>
      <p:sp>
        <p:nvSpPr>
          <p:cNvPr id="4" name="Round Diagonal Corner Rectangle 7">
            <a:extLst>
              <a:ext uri="{FF2B5EF4-FFF2-40B4-BE49-F238E27FC236}">
                <a16:creationId xmlns:a16="http://schemas.microsoft.com/office/drawing/2014/main" id="{ACC92B8E-7924-47F2-B7E8-90309E66DE86}"/>
              </a:ext>
            </a:extLst>
          </p:cNvPr>
          <p:cNvSpPr/>
          <p:nvPr/>
        </p:nvSpPr>
        <p:spPr>
          <a:xfrm>
            <a:off x="6096000" y="508093"/>
            <a:ext cx="1928003" cy="575457"/>
          </a:xfrm>
          <a:prstGeom prst="round2DiagRect">
            <a:avLst>
              <a:gd name="adj1" fmla="val 41305"/>
              <a:gd name="adj2" fmla="val 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4000" b="1" dirty="0">
                <a:solidFill>
                  <a:schemeClr val="tx1">
                    <a:lumMod val="95000"/>
                    <a:lumOff val="5000"/>
                  </a:schemeClr>
                </a:solidFill>
                <a:latin typeface="Arabic Typesetting" panose="03020402040406030203" pitchFamily="66" charset="-78"/>
                <a:cs typeface="Arabic Typesetting" panose="03020402040406030203" pitchFamily="66" charset="-78"/>
              </a:rPr>
              <a:t>القراءة الواعية</a:t>
            </a:r>
            <a:r>
              <a:rPr lang="ar-EG" sz="4000" b="1" dirty="0">
                <a:solidFill>
                  <a:srgbClr val="000000"/>
                </a:solidFill>
                <a:latin typeface="Calibri" panose="020F0502020204030204" pitchFamily="34" charset="0"/>
                <a:cs typeface="Calibri" panose="020F0502020204030204" pitchFamily="34" charset="0"/>
              </a:rPr>
              <a:t> </a:t>
            </a:r>
          </a:p>
          <a:p>
            <a:pPr algn="ctr"/>
            <a:endParaRPr lang="en-US" dirty="0"/>
          </a:p>
        </p:txBody>
      </p:sp>
    </p:spTree>
    <p:extLst>
      <p:ext uri="{BB962C8B-B14F-4D97-AF65-F5344CB8AC3E}">
        <p14:creationId xmlns:p14="http://schemas.microsoft.com/office/powerpoint/2010/main" val="2207353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15A2FBB8-1C68-407E-BC5B-C106904C387B}"/>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A07BDA5C-C71F-44BE-B3A9-F1EF53240197}"/>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Freeform: Shape 24">
              <a:extLst>
                <a:ext uri="{FF2B5EF4-FFF2-40B4-BE49-F238E27FC236}">
                  <a16:creationId xmlns:a16="http://schemas.microsoft.com/office/drawing/2014/main" id="{53A1EA05-FC75-4770-89C4-DA6E35F12DBB}"/>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Rectangle 43">
              <a:extLst>
                <a:ext uri="{FF2B5EF4-FFF2-40B4-BE49-F238E27FC236}">
                  <a16:creationId xmlns:a16="http://schemas.microsoft.com/office/drawing/2014/main" id="{365F1A2F-2D45-4658-8FBD-27D0ED3B7884}"/>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رقم(4)</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7D395BA2-BFDB-461C-8D99-A35A8B46CCE4}"/>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8F80C94A-B5C1-424E-ABD1-934071CED887}"/>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Freeform: Shape 30">
                <a:extLst>
                  <a:ext uri="{FF2B5EF4-FFF2-40B4-BE49-F238E27FC236}">
                    <a16:creationId xmlns:a16="http://schemas.microsoft.com/office/drawing/2014/main" id="{1307E780-B85B-4296-BE61-CFB468CFB334}"/>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7" name="Freeform: Shape 27">
              <a:extLst>
                <a:ext uri="{FF2B5EF4-FFF2-40B4-BE49-F238E27FC236}">
                  <a16:creationId xmlns:a16="http://schemas.microsoft.com/office/drawing/2014/main" id="{70A6C440-B33D-46E6-B11F-A0E769F43F5D}"/>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8" name="Freeform: Shape 28">
              <a:extLst>
                <a:ext uri="{FF2B5EF4-FFF2-40B4-BE49-F238E27FC236}">
                  <a16:creationId xmlns:a16="http://schemas.microsoft.com/office/drawing/2014/main" id="{6ACE6FF0-3DB7-4997-852F-B3500C60C147}"/>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11" name="Chevron 1">
            <a:extLst>
              <a:ext uri="{FF2B5EF4-FFF2-40B4-BE49-F238E27FC236}">
                <a16:creationId xmlns:a16="http://schemas.microsoft.com/office/drawing/2014/main" id="{54A4A0A2-A6ED-4FE3-8643-A7120351A37C}"/>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12" name="Pentagon 2">
            <a:extLst>
              <a:ext uri="{FF2B5EF4-FFF2-40B4-BE49-F238E27FC236}">
                <a16:creationId xmlns:a16="http://schemas.microsoft.com/office/drawing/2014/main" id="{01CF0BEA-79B2-47FA-B912-7501974D315B}"/>
              </a:ext>
            </a:extLst>
          </p:cNvPr>
          <p:cNvSpPr/>
          <p:nvPr/>
        </p:nvSpPr>
        <p:spPr>
          <a:xfrm>
            <a:off x="1322773" y="2619312"/>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6000" b="1" dirty="0">
                <a:solidFill>
                  <a:schemeClr val="accent2">
                    <a:lumMod val="75000"/>
                  </a:schemeClr>
                </a:solidFill>
                <a:latin typeface="Arabic Typesetting" panose="03020402040406030203" pitchFamily="66" charset="-78"/>
                <a:ea typeface="Calibri" panose="020F0502020204030204" pitchFamily="34" charset="0"/>
                <a:cs typeface="Arabic Typesetting" panose="03020402040406030203" pitchFamily="66" charset="-78"/>
              </a:rPr>
              <a:t>ما تعريف الفهم القرائي؟</a:t>
            </a:r>
          </a:p>
        </p:txBody>
      </p:sp>
    </p:spTree>
    <p:extLst>
      <p:ext uri="{BB962C8B-B14F-4D97-AF65-F5344CB8AC3E}">
        <p14:creationId xmlns:p14="http://schemas.microsoft.com/office/powerpoint/2010/main" val="3204894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Top Corners Rounded 7">
            <a:extLst>
              <a:ext uri="{FF2B5EF4-FFF2-40B4-BE49-F238E27FC236}">
                <a16:creationId xmlns:a16="http://schemas.microsoft.com/office/drawing/2014/main" id="{16618226-79E4-494E-85D4-732FEE9043DD}"/>
              </a:ext>
            </a:extLst>
          </p:cNvPr>
          <p:cNvSpPr/>
          <p:nvPr/>
        </p:nvSpPr>
        <p:spPr>
          <a:xfrm>
            <a:off x="3158244" y="594804"/>
            <a:ext cx="4476552" cy="5153013"/>
          </a:xfrm>
          <a:prstGeom prst="round2SameRect">
            <a:avLst/>
          </a:pr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endParaRPr lang="ar-EG" sz="2000" b="1" dirty="0">
              <a:solidFill>
                <a:srgbClr val="000000"/>
              </a:solidFill>
              <a:latin typeface="Arabic Typesetting" panose="03020402040406030203" pitchFamily="66" charset="-78"/>
              <a:cs typeface="Arabic Typesetting" panose="03020402040406030203" pitchFamily="66" charset="-78"/>
            </a:endParaRPr>
          </a:p>
          <a:p>
            <a:pPr lvl="0" algn="r" rtl="1">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تم تعريفه بأنه عملية عقلية تشمل تفسير الرموز التي يتلقاها القارئ عن طريق عينيه. وتتطلب فهم المعاني والربط بين الخبرة الشخصية وهذه المعاني والنقد، والتذوق، والتفاعل، والتطبيق. (شحاته، والنجار ، 2003 ،232) </a:t>
            </a:r>
          </a:p>
          <a:p>
            <a:pPr lvl="0" algn="r" rtl="1">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أو هو عملية عقلية معرفية يصل بها القارئ إلى معرفة المعاني التي يتضمنها النص المقروء، وذلك من خلال قيامه بالربط بين الكلمات والجمل والفقرات ربطًا يقوم على عمليات التفسير والموازنة والتحليل والنقد. ( بكري، 2021: 297)</a:t>
            </a:r>
          </a:p>
          <a:p>
            <a:pPr marL="342900" lvl="0" indent="-342900" algn="r" rtl="1">
              <a:spcAft>
                <a:spcPts val="0"/>
              </a:spcAft>
              <a:buFont typeface="Arial"/>
              <a:buChar char="•"/>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وعرفه الرئيسي وآخرون (2021،120) بأنه يمثل عملية عقلية معرفية، تشمل مقدرة القارئ على تعرف الكلمات ومعانيها، وإدراكه الكلمات والفقرات، حتي يتمكن من فهم معنى القطعة القرائية، وتحويل الرموز إلى معان.</a:t>
            </a:r>
          </a:p>
          <a:p>
            <a:pPr marL="342900" lvl="0" indent="-342900" algn="r" rtl="1">
              <a:spcAft>
                <a:spcPts val="0"/>
              </a:spcAft>
              <a:buFont typeface="Arial"/>
              <a:buChar char="•"/>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في حين عرفه الشهري (165:2022) بأنه عبارة عن عملية عقلية يمارسها القارئ من خلال محتوى قرائي، بهدف استخلاص المعني العام للموضوع</a:t>
            </a:r>
          </a:p>
        </p:txBody>
      </p:sp>
      <p:sp>
        <p:nvSpPr>
          <p:cNvPr id="3" name="Rectangle: Top Corners Rounded 5">
            <a:extLst>
              <a:ext uri="{FF2B5EF4-FFF2-40B4-BE49-F238E27FC236}">
                <a16:creationId xmlns:a16="http://schemas.microsoft.com/office/drawing/2014/main" id="{EB6AB9F3-DEB0-4B8F-9DBB-09EA1BC9BCAF}"/>
              </a:ext>
            </a:extLst>
          </p:cNvPr>
          <p:cNvSpPr/>
          <p:nvPr/>
        </p:nvSpPr>
        <p:spPr>
          <a:xfrm rot="16200000">
            <a:off x="84215" y="2663748"/>
            <a:ext cx="4694788" cy="1453269"/>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gradFill>
            <a:gsLst>
              <a:gs pos="1000">
                <a:schemeClr val="accent1">
                  <a:lumMod val="5000"/>
                  <a:lumOff val="95000"/>
                </a:schemeClr>
              </a:gs>
              <a:gs pos="74000">
                <a:schemeClr val="accent2">
                  <a:lumMod val="60000"/>
                  <a:lumOff val="40000"/>
                </a:schemeClr>
              </a:gs>
              <a:gs pos="83000">
                <a:schemeClr val="accent2">
                  <a:lumMod val="60000"/>
                  <a:lumOff val="40000"/>
                </a:schemeClr>
              </a:gs>
              <a:gs pos="100000">
                <a:schemeClr val="accent2">
                  <a:lumMod val="5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 name="Round Diagonal Corner Rectangle 7">
            <a:extLst>
              <a:ext uri="{FF2B5EF4-FFF2-40B4-BE49-F238E27FC236}">
                <a16:creationId xmlns:a16="http://schemas.microsoft.com/office/drawing/2014/main" id="{6E478B58-E0E5-4A5F-85DC-DD64387DA85A}"/>
              </a:ext>
            </a:extLst>
          </p:cNvPr>
          <p:cNvSpPr/>
          <p:nvPr/>
        </p:nvSpPr>
        <p:spPr>
          <a:xfrm>
            <a:off x="6285391" y="471863"/>
            <a:ext cx="2173618" cy="581166"/>
          </a:xfrm>
          <a:prstGeom prst="round2DiagRect">
            <a:avLst>
              <a:gd name="adj1" fmla="val 41305"/>
              <a:gd name="adj2" fmla="val 0"/>
            </a:avLst>
          </a:prstGeom>
          <a:solidFill>
            <a:schemeClr val="accent2">
              <a:lumMod val="40000"/>
              <a:lumOff val="6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342900" indent="-342900" algn="just" rtl="1">
              <a:buFont typeface="Arial"/>
              <a:buChar char="•"/>
              <a:tabLst>
                <a:tab pos="457200" algn="l"/>
              </a:tabLst>
            </a:pPr>
            <a:r>
              <a:rPr lang="ar-EG" sz="2800" b="1" dirty="0">
                <a:solidFill>
                  <a:srgbClr val="000000"/>
                </a:solidFill>
                <a:latin typeface="Arabic Typesetting" panose="03020402040406030203" pitchFamily="66" charset="-78"/>
                <a:cs typeface="Arabic Typesetting" panose="03020402040406030203" pitchFamily="66" charset="-78"/>
              </a:rPr>
              <a:t>تعريف الفهم القرائي </a:t>
            </a:r>
          </a:p>
        </p:txBody>
      </p:sp>
    </p:spTree>
    <p:extLst>
      <p:ext uri="{BB962C8B-B14F-4D97-AF65-F5344CB8AC3E}">
        <p14:creationId xmlns:p14="http://schemas.microsoft.com/office/powerpoint/2010/main" val="767211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7FE67B51-B956-4BF3-9B6E-8A85071A7C1B}"/>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06DFBF62-8A31-4B18-A656-3855FA429778}"/>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Freeform: Shape 24">
              <a:extLst>
                <a:ext uri="{FF2B5EF4-FFF2-40B4-BE49-F238E27FC236}">
                  <a16:creationId xmlns:a16="http://schemas.microsoft.com/office/drawing/2014/main" id="{2FE7655C-D224-4292-B44A-B28E74B0D3C2}"/>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Rectangle 43">
              <a:extLst>
                <a:ext uri="{FF2B5EF4-FFF2-40B4-BE49-F238E27FC236}">
                  <a16:creationId xmlns:a16="http://schemas.microsoft.com/office/drawing/2014/main" id="{11D92600-4253-47AE-BF63-9F0E351FC32A}"/>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رقم(5)</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FFEA8CE6-78D5-44BA-AA70-3CCB3CEF273B}"/>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44D240C7-EBD1-4CA7-9D87-43C5ACF8CD8E}"/>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Freeform: Shape 30">
                <a:extLst>
                  <a:ext uri="{FF2B5EF4-FFF2-40B4-BE49-F238E27FC236}">
                    <a16:creationId xmlns:a16="http://schemas.microsoft.com/office/drawing/2014/main" id="{314A5625-9739-4EC0-AE89-67DBD3E8D88A}"/>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7" name="Freeform: Shape 27">
              <a:extLst>
                <a:ext uri="{FF2B5EF4-FFF2-40B4-BE49-F238E27FC236}">
                  <a16:creationId xmlns:a16="http://schemas.microsoft.com/office/drawing/2014/main" id="{DC21F223-9F29-4A4C-AB61-FECC6029060F}"/>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8" name="Freeform: Shape 28">
              <a:extLst>
                <a:ext uri="{FF2B5EF4-FFF2-40B4-BE49-F238E27FC236}">
                  <a16:creationId xmlns:a16="http://schemas.microsoft.com/office/drawing/2014/main" id="{BEDD2ABC-F5D3-48B4-8F86-AF6C11F5CD3A}"/>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11" name="Chevron 1">
            <a:extLst>
              <a:ext uri="{FF2B5EF4-FFF2-40B4-BE49-F238E27FC236}">
                <a16:creationId xmlns:a16="http://schemas.microsoft.com/office/drawing/2014/main" id="{C8E27FA1-BD35-4F79-90DF-8B7E0874347F}"/>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12" name="Pentagon 2">
            <a:extLst>
              <a:ext uri="{FF2B5EF4-FFF2-40B4-BE49-F238E27FC236}">
                <a16:creationId xmlns:a16="http://schemas.microsoft.com/office/drawing/2014/main" id="{026F3AEA-A5EC-40E1-B517-D9A32DDB03AE}"/>
              </a:ext>
            </a:extLst>
          </p:cNvPr>
          <p:cNvSpPr/>
          <p:nvPr/>
        </p:nvSpPr>
        <p:spPr>
          <a:xfrm>
            <a:off x="1322773" y="2619312"/>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6000" b="1" dirty="0">
                <a:solidFill>
                  <a:schemeClr val="accent2">
                    <a:lumMod val="75000"/>
                  </a:schemeClr>
                </a:solidFill>
                <a:latin typeface="Arabic Typesetting" panose="03020402040406030203" pitchFamily="66" charset="-78"/>
                <a:ea typeface="Calibri" panose="020F0502020204030204" pitchFamily="34" charset="0"/>
                <a:cs typeface="Arabic Typesetting" panose="03020402040406030203" pitchFamily="66" charset="-78"/>
              </a:rPr>
              <a:t>اشرح عناصر الفهم القرائي.</a:t>
            </a:r>
          </a:p>
        </p:txBody>
      </p:sp>
    </p:spTree>
    <p:extLst>
      <p:ext uri="{BB962C8B-B14F-4D97-AF65-F5344CB8AC3E}">
        <p14:creationId xmlns:p14="http://schemas.microsoft.com/office/powerpoint/2010/main" val="2712198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27">
            <a:extLst>
              <a:ext uri="{FF2B5EF4-FFF2-40B4-BE49-F238E27FC236}">
                <a16:creationId xmlns:a16="http://schemas.microsoft.com/office/drawing/2014/main" id="{7008E96C-29C9-4C02-B873-9E726DA6B172}"/>
              </a:ext>
            </a:extLst>
          </p:cNvPr>
          <p:cNvSpPr/>
          <p:nvPr/>
        </p:nvSpPr>
        <p:spPr>
          <a:xfrm>
            <a:off x="6702641" y="1676916"/>
            <a:ext cx="2736513" cy="3907138"/>
          </a:xfrm>
          <a:prstGeom prst="roundRect">
            <a:avLst/>
          </a:prstGeom>
          <a:solidFill>
            <a:srgbClr val="4472C4"/>
          </a:solidFill>
          <a:ln w="3810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2400" b="1" u="sng" dirty="0">
                <a:solidFill>
                  <a:srgbClr val="000000"/>
                </a:solidFill>
                <a:latin typeface="Arabic Typesetting" panose="03020402040406030203" pitchFamily="66" charset="-78"/>
                <a:cs typeface="Arabic Typesetting" panose="03020402040406030203" pitchFamily="66" charset="-78"/>
              </a:rPr>
              <a:t> القارئ (</a:t>
            </a:r>
            <a:r>
              <a:rPr lang="en-US" sz="2400" b="1" u="sng" dirty="0">
                <a:solidFill>
                  <a:srgbClr val="000000"/>
                </a:solidFill>
                <a:latin typeface="Arabic Typesetting" panose="03020402040406030203" pitchFamily="66" charset="-78"/>
                <a:cs typeface="Arabic Typesetting" panose="03020402040406030203" pitchFamily="66" charset="-78"/>
              </a:rPr>
              <a:t>The Reader</a:t>
            </a:r>
            <a:r>
              <a:rPr lang="ar-EG" sz="2400" b="1" u="sng" dirty="0">
                <a:solidFill>
                  <a:srgbClr val="000000"/>
                </a:solidFill>
                <a:latin typeface="Arabic Typesetting" panose="03020402040406030203" pitchFamily="66" charset="-78"/>
                <a:cs typeface="Arabic Typesetting" panose="03020402040406030203" pitchFamily="66" charset="-78"/>
              </a:rPr>
              <a:t>)</a:t>
            </a:r>
            <a:endParaRPr lang="en-US" sz="2400" b="1" u="sng" dirty="0">
              <a:solidFill>
                <a:srgbClr val="000000"/>
              </a:solidFill>
              <a:latin typeface="Arabic Typesetting" panose="03020402040406030203" pitchFamily="66" charset="-78"/>
              <a:cs typeface="Arabic Typesetting" panose="03020402040406030203" pitchFamily="66" charset="-78"/>
            </a:endParaRPr>
          </a:p>
          <a:p>
            <a:pPr lvl="0" algn="just" rtl="1">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خصائص القارئ وقدراته ومهاراته تؤثر في علمية الفهم بشكل كبير وتتضمن هذه القدرات والمهارات القدرات المعرفية ) الانتباه، التذكر، التحليل، والتخيل، والدافعية للقراءة، والأنماط المتنوعة من المعرفة ( معرفة المفردات، المعرفة بالموضوع، المعرفة اللغوية والكتابية المعرفة باستراتيجيات الفهم المحددة ).</a:t>
            </a:r>
          </a:p>
        </p:txBody>
      </p:sp>
      <p:sp>
        <p:nvSpPr>
          <p:cNvPr id="19" name="Round Diagonal Corner Rectangle 7">
            <a:extLst>
              <a:ext uri="{FF2B5EF4-FFF2-40B4-BE49-F238E27FC236}">
                <a16:creationId xmlns:a16="http://schemas.microsoft.com/office/drawing/2014/main" id="{B2851569-72C8-4A74-8598-DAE910C7EC07}"/>
              </a:ext>
            </a:extLst>
          </p:cNvPr>
          <p:cNvSpPr/>
          <p:nvPr/>
        </p:nvSpPr>
        <p:spPr>
          <a:xfrm>
            <a:off x="6096000" y="400840"/>
            <a:ext cx="2834935" cy="682236"/>
          </a:xfrm>
          <a:prstGeom prst="round2DiagRect">
            <a:avLst>
              <a:gd name="adj1" fmla="val 41305"/>
              <a:gd name="adj2" fmla="val 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4400" b="1" dirty="0">
                <a:solidFill>
                  <a:srgbClr val="000000"/>
                </a:solidFill>
                <a:latin typeface="Arabic Typesetting" panose="03020402040406030203" pitchFamily="66" charset="-78"/>
                <a:cs typeface="Arabic Typesetting" panose="03020402040406030203" pitchFamily="66" charset="-78"/>
              </a:rPr>
              <a:t>عناصر الفهم القرائي </a:t>
            </a:r>
          </a:p>
        </p:txBody>
      </p:sp>
      <p:sp>
        <p:nvSpPr>
          <p:cNvPr id="20" name="Oval 28">
            <a:extLst>
              <a:ext uri="{FF2B5EF4-FFF2-40B4-BE49-F238E27FC236}">
                <a16:creationId xmlns:a16="http://schemas.microsoft.com/office/drawing/2014/main" id="{8E7E760F-8498-4BE1-93BE-E6652DE250BA}"/>
              </a:ext>
            </a:extLst>
          </p:cNvPr>
          <p:cNvSpPr/>
          <p:nvPr/>
        </p:nvSpPr>
        <p:spPr>
          <a:xfrm>
            <a:off x="7875763" y="1379304"/>
            <a:ext cx="595223" cy="595223"/>
          </a:xfrm>
          <a:prstGeom prst="ellipse">
            <a:avLst/>
          </a:prstGeom>
          <a:solidFill>
            <a:srgbClr val="4472C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1</a:t>
            </a:r>
            <a:endParaRPr lang="en-US" dirty="0"/>
          </a:p>
        </p:txBody>
      </p:sp>
      <p:sp>
        <p:nvSpPr>
          <p:cNvPr id="21" name="Rounded Rectangle 23">
            <a:extLst>
              <a:ext uri="{FF2B5EF4-FFF2-40B4-BE49-F238E27FC236}">
                <a16:creationId xmlns:a16="http://schemas.microsoft.com/office/drawing/2014/main" id="{8119D53C-FC35-4E88-9356-FF0423BDE7B0}"/>
              </a:ext>
            </a:extLst>
          </p:cNvPr>
          <p:cNvSpPr/>
          <p:nvPr/>
        </p:nvSpPr>
        <p:spPr>
          <a:xfrm>
            <a:off x="3781941" y="2630884"/>
            <a:ext cx="2618911" cy="3826276"/>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2000" b="1" u="sng" dirty="0">
                <a:solidFill>
                  <a:srgbClr val="000000"/>
                </a:solidFill>
                <a:latin typeface="Arabic Typesetting" panose="03020402040406030203" pitchFamily="66" charset="-78"/>
                <a:cs typeface="Arabic Typesetting" panose="03020402040406030203" pitchFamily="66" charset="-78"/>
              </a:rPr>
              <a:t>النص (</a:t>
            </a:r>
            <a:r>
              <a:rPr lang="en-US" sz="2000" b="1" u="sng" dirty="0">
                <a:solidFill>
                  <a:srgbClr val="000000"/>
                </a:solidFill>
                <a:latin typeface="Arabic Typesetting" panose="03020402040406030203" pitchFamily="66" charset="-78"/>
                <a:cs typeface="Arabic Typesetting" panose="03020402040406030203" pitchFamily="66" charset="-78"/>
              </a:rPr>
              <a:t>The Text</a:t>
            </a:r>
            <a:r>
              <a:rPr lang="ar-EG" sz="2000" b="1" u="sng" dirty="0">
                <a:solidFill>
                  <a:srgbClr val="000000"/>
                </a:solidFill>
                <a:latin typeface="Arabic Typesetting" panose="03020402040406030203" pitchFamily="66" charset="-78"/>
                <a:cs typeface="Arabic Typesetting" panose="03020402040406030203" pitchFamily="66" charset="-78"/>
              </a:rPr>
              <a:t>)</a:t>
            </a:r>
            <a:endParaRPr lang="en-US" sz="2000" b="1" u="sng" dirty="0">
              <a:solidFill>
                <a:srgbClr val="000000"/>
              </a:solidFill>
              <a:latin typeface="Arabic Typesetting" panose="03020402040406030203" pitchFamily="66" charset="-78"/>
              <a:cs typeface="Arabic Typesetting" panose="03020402040406030203" pitchFamily="66" charset="-78"/>
            </a:endParaRPr>
          </a:p>
          <a:p>
            <a:pPr lvl="0" algn="just" rtl="1">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ملامح وشكل النص تؤثر بشكل كبير على الفهم القرائي للنصوص، حيث إن النصوص يمكن أن تكون سهلة أو صعبة، إن مستوى الصعوبة أو السهولة يعتمد على التفاعل بين معلومات النص وبين معرفة وقدرات القارئ، كما يعتمد فهم النص على مدى وضوح النص الذي يعني مناسبة النص للبنية المعرفية للقارئ</a:t>
            </a:r>
          </a:p>
        </p:txBody>
      </p:sp>
      <p:sp>
        <p:nvSpPr>
          <p:cNvPr id="22" name="Oval 25">
            <a:extLst>
              <a:ext uri="{FF2B5EF4-FFF2-40B4-BE49-F238E27FC236}">
                <a16:creationId xmlns:a16="http://schemas.microsoft.com/office/drawing/2014/main" id="{FB50C94E-4797-4B89-9681-304DA1C408CC}"/>
              </a:ext>
            </a:extLst>
          </p:cNvPr>
          <p:cNvSpPr/>
          <p:nvPr/>
        </p:nvSpPr>
        <p:spPr>
          <a:xfrm>
            <a:off x="4894137" y="2333272"/>
            <a:ext cx="595223" cy="595223"/>
          </a:xfrm>
          <a:prstGeom prst="ellipse">
            <a:avLst/>
          </a:prstGeom>
          <a:solidFill>
            <a:srgbClr val="F04B3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2</a:t>
            </a:r>
            <a:endParaRPr lang="en-US" dirty="0"/>
          </a:p>
        </p:txBody>
      </p:sp>
      <p:sp>
        <p:nvSpPr>
          <p:cNvPr id="23" name="Rounded Rectangle 17">
            <a:extLst>
              <a:ext uri="{FF2B5EF4-FFF2-40B4-BE49-F238E27FC236}">
                <a16:creationId xmlns:a16="http://schemas.microsoft.com/office/drawing/2014/main" id="{8E0AE69F-FB22-416A-A18B-8E92D6444104}"/>
              </a:ext>
            </a:extLst>
          </p:cNvPr>
          <p:cNvSpPr/>
          <p:nvPr/>
        </p:nvSpPr>
        <p:spPr>
          <a:xfrm>
            <a:off x="1080439" y="1676914"/>
            <a:ext cx="2389517" cy="3907137"/>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r" rtl="1">
              <a:spcAft>
                <a:spcPts val="0"/>
              </a:spcAft>
              <a:tabLst>
                <a:tab pos="457200" algn="l"/>
              </a:tabLst>
            </a:pPr>
            <a:r>
              <a:rPr lang="ar-EG" sz="2400" b="1" u="sng" dirty="0">
                <a:solidFill>
                  <a:srgbClr val="000000"/>
                </a:solidFill>
                <a:latin typeface="Arabic Typesetting" panose="03020402040406030203" pitchFamily="66" charset="-78"/>
                <a:cs typeface="Arabic Typesetting" panose="03020402040406030203" pitchFamily="66" charset="-78"/>
              </a:rPr>
              <a:t>الأنشطة</a:t>
            </a:r>
            <a:r>
              <a:rPr lang="en-US" sz="2400" b="1" u="sng" dirty="0">
                <a:solidFill>
                  <a:srgbClr val="000000"/>
                </a:solidFill>
                <a:latin typeface="Arabic Typesetting" panose="03020402040406030203" pitchFamily="66" charset="-78"/>
                <a:cs typeface="Arabic Typesetting" panose="03020402040406030203" pitchFamily="66" charset="-78"/>
              </a:rPr>
              <a:t>The activities</a:t>
            </a:r>
            <a:r>
              <a:rPr lang="ar-EG" sz="2400" b="1" u="sng" dirty="0">
                <a:solidFill>
                  <a:srgbClr val="000000"/>
                </a:solidFill>
                <a:latin typeface="Arabic Typesetting" panose="03020402040406030203" pitchFamily="66" charset="-78"/>
                <a:cs typeface="Arabic Typesetting" panose="03020402040406030203" pitchFamily="66" charset="-78"/>
              </a:rPr>
              <a:t>)</a:t>
            </a:r>
            <a:endParaRPr lang="en-US" sz="2400" b="1" u="sng" dirty="0">
              <a:solidFill>
                <a:srgbClr val="000000"/>
              </a:solidFill>
              <a:latin typeface="Arabic Typesetting" panose="03020402040406030203" pitchFamily="66" charset="-78"/>
              <a:cs typeface="Arabic Typesetting" panose="03020402040406030203" pitchFamily="66" charset="-78"/>
            </a:endParaRPr>
          </a:p>
          <a:p>
            <a:pPr lvl="0" algn="just" rtl="1">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يتوقف نجاح الطالب في أداء أنشطة القراءة على أهداف نشاط القراءة، والعمليات المستخدمة لمعالجة النص الذي تتم قراءته، ونتيجة أداء هذا النشاط . (</a:t>
            </a:r>
            <a:r>
              <a:rPr lang="en-US" sz="2000" b="1" dirty="0">
                <a:solidFill>
                  <a:srgbClr val="000000"/>
                </a:solidFill>
                <a:latin typeface="Arabic Typesetting" panose="03020402040406030203" pitchFamily="66" charset="-78"/>
                <a:cs typeface="Arabic Typesetting" panose="03020402040406030203" pitchFamily="66" charset="-78"/>
              </a:rPr>
              <a:t>(Horstman, 2002, 165</a:t>
            </a:r>
          </a:p>
          <a:p>
            <a:pPr lvl="0" algn="just" rtl="1">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&amp; </a:t>
            </a:r>
            <a:r>
              <a:rPr lang="en-US" sz="2000" b="1" dirty="0">
                <a:solidFill>
                  <a:srgbClr val="000000"/>
                </a:solidFill>
                <a:latin typeface="Arabic Typesetting" panose="03020402040406030203" pitchFamily="66" charset="-78"/>
                <a:cs typeface="Arabic Typesetting" panose="03020402040406030203" pitchFamily="66" charset="-78"/>
              </a:rPr>
              <a:t>Slater</a:t>
            </a:r>
          </a:p>
        </p:txBody>
      </p:sp>
      <p:sp>
        <p:nvSpPr>
          <p:cNvPr id="24" name="Oval 18">
            <a:extLst>
              <a:ext uri="{FF2B5EF4-FFF2-40B4-BE49-F238E27FC236}">
                <a16:creationId xmlns:a16="http://schemas.microsoft.com/office/drawing/2014/main" id="{DD7540F4-3FB9-45E1-952D-D00022C28028}"/>
              </a:ext>
            </a:extLst>
          </p:cNvPr>
          <p:cNvSpPr/>
          <p:nvPr/>
        </p:nvSpPr>
        <p:spPr>
          <a:xfrm>
            <a:off x="1987781" y="1379304"/>
            <a:ext cx="595223" cy="595223"/>
          </a:xfrm>
          <a:prstGeom prst="ellipse">
            <a:avLst/>
          </a:prstGeom>
          <a:solidFill>
            <a:srgbClr val="BFD45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3</a:t>
            </a:r>
            <a:endParaRPr lang="en-US" dirty="0"/>
          </a:p>
        </p:txBody>
      </p:sp>
    </p:spTree>
    <p:extLst>
      <p:ext uri="{BB962C8B-B14F-4D97-AF65-F5344CB8AC3E}">
        <p14:creationId xmlns:p14="http://schemas.microsoft.com/office/powerpoint/2010/main" val="885256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56A69C94-0607-4AA5-9156-C12402B358D9}"/>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40B1B9FD-59E1-4E55-9840-BB724E8D279E}"/>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Freeform: Shape 24">
              <a:extLst>
                <a:ext uri="{FF2B5EF4-FFF2-40B4-BE49-F238E27FC236}">
                  <a16:creationId xmlns:a16="http://schemas.microsoft.com/office/drawing/2014/main" id="{F0B33F25-8E85-46FB-B3A2-99A390D81C51}"/>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Rectangle 43">
              <a:extLst>
                <a:ext uri="{FF2B5EF4-FFF2-40B4-BE49-F238E27FC236}">
                  <a16:creationId xmlns:a16="http://schemas.microsoft.com/office/drawing/2014/main" id="{B71CACE8-0D4D-4989-B4D6-6AC86BB54101}"/>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رقم(6)</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9BBB07CD-2356-449F-B099-6EBF4668E5B8}"/>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389B70EB-F284-425A-9686-878EF144B92B}"/>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Freeform: Shape 30">
                <a:extLst>
                  <a:ext uri="{FF2B5EF4-FFF2-40B4-BE49-F238E27FC236}">
                    <a16:creationId xmlns:a16="http://schemas.microsoft.com/office/drawing/2014/main" id="{973AE594-F420-4594-B9C8-1B9C160746DF}"/>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7" name="Freeform: Shape 27">
              <a:extLst>
                <a:ext uri="{FF2B5EF4-FFF2-40B4-BE49-F238E27FC236}">
                  <a16:creationId xmlns:a16="http://schemas.microsoft.com/office/drawing/2014/main" id="{BDE74FBD-72A9-4D14-97DD-871C739FCA0C}"/>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8" name="Freeform: Shape 28">
              <a:extLst>
                <a:ext uri="{FF2B5EF4-FFF2-40B4-BE49-F238E27FC236}">
                  <a16:creationId xmlns:a16="http://schemas.microsoft.com/office/drawing/2014/main" id="{CC7DB1DE-581E-4488-85A5-8E5686A45FFD}"/>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11" name="Chevron 1">
            <a:extLst>
              <a:ext uri="{FF2B5EF4-FFF2-40B4-BE49-F238E27FC236}">
                <a16:creationId xmlns:a16="http://schemas.microsoft.com/office/drawing/2014/main" id="{9DF9EC24-19E8-44B3-BBD0-FA30919E6514}"/>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12" name="Pentagon 2">
            <a:extLst>
              <a:ext uri="{FF2B5EF4-FFF2-40B4-BE49-F238E27FC236}">
                <a16:creationId xmlns:a16="http://schemas.microsoft.com/office/drawing/2014/main" id="{003E3546-EA26-4244-A633-78711561E0DB}"/>
              </a:ext>
            </a:extLst>
          </p:cNvPr>
          <p:cNvSpPr/>
          <p:nvPr/>
        </p:nvSpPr>
        <p:spPr>
          <a:xfrm>
            <a:off x="1322773" y="2619312"/>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4400" b="1">
                <a:solidFill>
                  <a:schemeClr val="accent2">
                    <a:lumMod val="75000"/>
                  </a:schemeClr>
                </a:solidFill>
                <a:latin typeface="Arabic Typesetting" panose="03020402040406030203" pitchFamily="66" charset="-78"/>
                <a:ea typeface="Calibri" panose="020F0502020204030204" pitchFamily="34" charset="0"/>
                <a:cs typeface="Arabic Typesetting" panose="03020402040406030203" pitchFamily="66" charset="-78"/>
              </a:rPr>
              <a:t>تناول بالتوضيح مستويات الفهم القرائي.</a:t>
            </a:r>
            <a:endParaRPr lang="ar-EG" sz="4400" b="1" dirty="0">
              <a:solidFill>
                <a:schemeClr val="accent2">
                  <a:lumMod val="75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1490537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Diagonal Corner Rectangle 7">
            <a:extLst>
              <a:ext uri="{FF2B5EF4-FFF2-40B4-BE49-F238E27FC236}">
                <a16:creationId xmlns:a16="http://schemas.microsoft.com/office/drawing/2014/main" id="{66B3F750-13C6-4E5A-97ED-F4B8AD94E13A}"/>
              </a:ext>
            </a:extLst>
          </p:cNvPr>
          <p:cNvSpPr/>
          <p:nvPr/>
        </p:nvSpPr>
        <p:spPr>
          <a:xfrm>
            <a:off x="3190875" y="333375"/>
            <a:ext cx="6210300" cy="1533525"/>
          </a:xfrm>
          <a:prstGeom prst="round2DiagRect">
            <a:avLst>
              <a:gd name="adj1" fmla="val 41305"/>
              <a:gd name="adj2" fmla="val 0"/>
            </a:avLst>
          </a:prstGeom>
          <a:solidFill>
            <a:srgbClr val="F4BF68"/>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مستويات الفهم القرائي</a:t>
            </a:r>
          </a:p>
          <a:p>
            <a:pPr lvl="0" algn="just" rtl="1">
              <a:lnSpc>
                <a:spcPct val="150000"/>
              </a:lnSpc>
              <a:spcAft>
                <a:spcPts val="0"/>
              </a:spcAft>
              <a:tabLst>
                <a:tab pos="457200" algn="l"/>
              </a:tabLst>
            </a:pPr>
            <a:r>
              <a:rPr lang="ar-EG" sz="2400" b="1" dirty="0">
                <a:latin typeface="Arabic Typesetting" panose="03020402040406030203" pitchFamily="66" charset="-78"/>
                <a:cs typeface="Arabic Typesetting" panose="03020402040406030203" pitchFamily="66" charset="-78"/>
              </a:rPr>
              <a:t>صنّف العلماء مهارات الفهم في مستويات متدرجة، منها تصنيف </a:t>
            </a:r>
            <a:r>
              <a:rPr lang="ar-EG" sz="2400" b="1" dirty="0" err="1">
                <a:latin typeface="Arabic Typesetting" panose="03020402040406030203" pitchFamily="66" charset="-78"/>
                <a:cs typeface="Arabic Typesetting" panose="03020402040406030203" pitchFamily="66" charset="-78"/>
              </a:rPr>
              <a:t>كالاهان</a:t>
            </a:r>
            <a:r>
              <a:rPr lang="ar-EG" sz="2400" b="1" dirty="0">
                <a:latin typeface="Arabic Typesetting" panose="03020402040406030203" pitchFamily="66" charset="-78"/>
                <a:cs typeface="Arabic Typesetting" panose="03020402040406030203" pitchFamily="66" charset="-78"/>
              </a:rPr>
              <a:t> وكلارك </a:t>
            </a:r>
            <a:r>
              <a:rPr lang="en-US" sz="2400" b="1" dirty="0">
                <a:latin typeface="Arabic Typesetting" panose="03020402040406030203" pitchFamily="66" charset="-78"/>
                <a:cs typeface="Arabic Typesetting" panose="03020402040406030203" pitchFamily="66" charset="-78"/>
              </a:rPr>
              <a:t>CLARKET CALLAHAN </a:t>
            </a:r>
            <a:r>
              <a:rPr lang="ar-EG" sz="2400" b="1" dirty="0">
                <a:latin typeface="Arabic Typesetting" panose="03020402040406030203" pitchFamily="66" charset="-78"/>
                <a:cs typeface="Arabic Typesetting" panose="03020402040406030203" pitchFamily="66" charset="-78"/>
              </a:rPr>
              <a:t>وفيه صنفت إلى ثلاثة مستويات هي</a:t>
            </a:r>
            <a:r>
              <a:rPr lang="ar-EG" sz="1800" dirty="0">
                <a:latin typeface="Calibri" panose="020F0502020204030204" pitchFamily="34" charset="0"/>
                <a:cs typeface="Calibri" panose="020F0502020204030204" pitchFamily="34" charset="0"/>
              </a:rPr>
              <a:t>:</a:t>
            </a:r>
          </a:p>
        </p:txBody>
      </p:sp>
      <p:sp>
        <p:nvSpPr>
          <p:cNvPr id="5" name="Rounded Rectangle 1">
            <a:extLst>
              <a:ext uri="{FF2B5EF4-FFF2-40B4-BE49-F238E27FC236}">
                <a16:creationId xmlns:a16="http://schemas.microsoft.com/office/drawing/2014/main" id="{32A70243-2291-4178-9F16-CC6A3C3190E8}"/>
              </a:ext>
            </a:extLst>
          </p:cNvPr>
          <p:cNvSpPr/>
          <p:nvPr/>
        </p:nvSpPr>
        <p:spPr>
          <a:xfrm rot="2976260">
            <a:off x="9351517" y="2131985"/>
            <a:ext cx="382405" cy="414716"/>
          </a:xfrm>
          <a:prstGeom prst="roundRect">
            <a:avLst>
              <a:gd name="adj" fmla="val 25244"/>
            </a:avLst>
          </a:prstGeom>
          <a:solidFill>
            <a:srgbClr val="DC7AD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4" name="Rounded Rectangle 67">
            <a:extLst>
              <a:ext uri="{FF2B5EF4-FFF2-40B4-BE49-F238E27FC236}">
                <a16:creationId xmlns:a16="http://schemas.microsoft.com/office/drawing/2014/main" id="{5B77D149-6362-48A7-9532-8C4FDE11B8E8}"/>
              </a:ext>
            </a:extLst>
          </p:cNvPr>
          <p:cNvSpPr/>
          <p:nvPr/>
        </p:nvSpPr>
        <p:spPr>
          <a:xfrm rot="942253">
            <a:off x="4685600" y="2067023"/>
            <a:ext cx="454776" cy="454776"/>
          </a:xfrm>
          <a:prstGeom prst="roundRect">
            <a:avLst>
              <a:gd name="adj" fmla="val 25917"/>
            </a:avLst>
          </a:prstGeom>
          <a:solidFill>
            <a:srgbClr val="BFD451"/>
          </a:solidFill>
          <a:ln>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2</a:t>
            </a:r>
            <a:endParaRPr lang="en-US" dirty="0"/>
          </a:p>
        </p:txBody>
      </p:sp>
      <p:sp>
        <p:nvSpPr>
          <p:cNvPr id="17" name="TextBox 9">
            <a:extLst>
              <a:ext uri="{FF2B5EF4-FFF2-40B4-BE49-F238E27FC236}">
                <a16:creationId xmlns:a16="http://schemas.microsoft.com/office/drawing/2014/main" id="{12527308-2E64-4726-A5A9-724D57B14E34}"/>
              </a:ext>
            </a:extLst>
          </p:cNvPr>
          <p:cNvSpPr txBox="1"/>
          <p:nvPr/>
        </p:nvSpPr>
        <p:spPr>
          <a:xfrm>
            <a:off x="7120912" y="2988513"/>
            <a:ext cx="20574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ar-EG" sz="2400" dirty="0">
                <a:solidFill>
                  <a:schemeClr val="bg1"/>
                </a:solidFill>
              </a:rPr>
              <a:t>2</a:t>
            </a:r>
            <a:endParaRPr lang="en-US" dirty="0">
              <a:solidFill>
                <a:schemeClr val="bg1"/>
              </a:solidFill>
            </a:endParaRPr>
          </a:p>
        </p:txBody>
      </p:sp>
      <p:sp>
        <p:nvSpPr>
          <p:cNvPr id="18" name="TextBox 70">
            <a:extLst>
              <a:ext uri="{FF2B5EF4-FFF2-40B4-BE49-F238E27FC236}">
                <a16:creationId xmlns:a16="http://schemas.microsoft.com/office/drawing/2014/main" id="{14E08738-D322-4469-B213-0AA6FD9FA959}"/>
              </a:ext>
            </a:extLst>
          </p:cNvPr>
          <p:cNvSpPr txBox="1"/>
          <p:nvPr/>
        </p:nvSpPr>
        <p:spPr>
          <a:xfrm>
            <a:off x="7531935" y="4463594"/>
            <a:ext cx="205740"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ar-EG" sz="2800" dirty="0">
                <a:solidFill>
                  <a:schemeClr val="bg1"/>
                </a:solidFill>
              </a:rPr>
              <a:t>4</a:t>
            </a:r>
            <a:endParaRPr lang="en-US" dirty="0">
              <a:solidFill>
                <a:schemeClr val="bg1"/>
              </a:solidFill>
            </a:endParaRPr>
          </a:p>
        </p:txBody>
      </p:sp>
      <p:sp>
        <p:nvSpPr>
          <p:cNvPr id="19" name="TextBox 71">
            <a:extLst>
              <a:ext uri="{FF2B5EF4-FFF2-40B4-BE49-F238E27FC236}">
                <a16:creationId xmlns:a16="http://schemas.microsoft.com/office/drawing/2014/main" id="{4A33E802-A0D8-4520-B8DD-ED40EC8A8285}"/>
              </a:ext>
            </a:extLst>
          </p:cNvPr>
          <p:cNvSpPr txBox="1"/>
          <p:nvPr/>
        </p:nvSpPr>
        <p:spPr>
          <a:xfrm rot="20355588">
            <a:off x="9401174" y="2142393"/>
            <a:ext cx="141546"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ar-EG" sz="2400" dirty="0">
                <a:solidFill>
                  <a:schemeClr val="bg1"/>
                </a:solidFill>
              </a:rPr>
              <a:t>1</a:t>
            </a:r>
            <a:endParaRPr lang="en-US" dirty="0">
              <a:solidFill>
                <a:schemeClr val="bg1"/>
              </a:solidFill>
            </a:endParaRPr>
          </a:p>
        </p:txBody>
      </p:sp>
      <p:sp>
        <p:nvSpPr>
          <p:cNvPr id="20" name="TextBox 72">
            <a:extLst>
              <a:ext uri="{FF2B5EF4-FFF2-40B4-BE49-F238E27FC236}">
                <a16:creationId xmlns:a16="http://schemas.microsoft.com/office/drawing/2014/main" id="{4D53C307-57F7-40E3-80CE-9F130B92341C}"/>
              </a:ext>
            </a:extLst>
          </p:cNvPr>
          <p:cNvSpPr txBox="1"/>
          <p:nvPr/>
        </p:nvSpPr>
        <p:spPr>
          <a:xfrm>
            <a:off x="9598431" y="3606553"/>
            <a:ext cx="20574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ar-EG" sz="2400" dirty="0">
                <a:solidFill>
                  <a:schemeClr val="bg1"/>
                </a:solidFill>
              </a:rPr>
              <a:t>3</a:t>
            </a:r>
            <a:endParaRPr lang="en-US" dirty="0">
              <a:solidFill>
                <a:schemeClr val="bg1"/>
              </a:solidFill>
            </a:endParaRPr>
          </a:p>
        </p:txBody>
      </p:sp>
      <p:sp>
        <p:nvSpPr>
          <p:cNvPr id="26" name="مربع نص 25">
            <a:extLst>
              <a:ext uri="{FF2B5EF4-FFF2-40B4-BE49-F238E27FC236}">
                <a16:creationId xmlns:a16="http://schemas.microsoft.com/office/drawing/2014/main" id="{61F4DD4A-75AD-4B63-9CCC-F6BEADAA5EBF}"/>
              </a:ext>
            </a:extLst>
          </p:cNvPr>
          <p:cNvSpPr txBox="1"/>
          <p:nvPr/>
        </p:nvSpPr>
        <p:spPr>
          <a:xfrm>
            <a:off x="5732839" y="1928529"/>
            <a:ext cx="3598192" cy="646331"/>
          </a:xfrm>
          <a:prstGeom prst="rect">
            <a:avLst/>
          </a:prstGeom>
          <a:noFill/>
        </p:spPr>
        <p:txBody>
          <a:bodyPr wrap="square">
            <a:spAutoFit/>
          </a:bodyPr>
          <a:lstStyle/>
          <a:p>
            <a:pPr lvl="0" algn="just" rtl="1">
              <a:lnSpc>
                <a:spcPct val="150000"/>
              </a:lnSpc>
              <a:spcAft>
                <a:spcPts val="0"/>
              </a:spcAft>
              <a:tabLst>
                <a:tab pos="457200" algn="l"/>
              </a:tabLst>
            </a:pPr>
            <a:r>
              <a:rPr lang="ar-EG" sz="2400" b="1" dirty="0">
                <a:latin typeface="Arabic Typesetting" panose="03020402040406030203" pitchFamily="66" charset="-78"/>
                <a:cs typeface="Arabic Typesetting" panose="03020402040406030203" pitchFamily="66" charset="-78"/>
              </a:rPr>
              <a:t>قراءة ما على السطور</a:t>
            </a:r>
            <a:r>
              <a:rPr lang="ar-EG" sz="1800" dirty="0">
                <a:latin typeface="Calibri" panose="020F0502020204030204" pitchFamily="34" charset="0"/>
                <a:cs typeface="Calibri" panose="020F0502020204030204" pitchFamily="34" charset="0"/>
              </a:rPr>
              <a:t>.</a:t>
            </a:r>
          </a:p>
        </p:txBody>
      </p:sp>
      <p:sp>
        <p:nvSpPr>
          <p:cNvPr id="28" name="مربع نص 27">
            <a:extLst>
              <a:ext uri="{FF2B5EF4-FFF2-40B4-BE49-F238E27FC236}">
                <a16:creationId xmlns:a16="http://schemas.microsoft.com/office/drawing/2014/main" id="{CE190F3A-A591-43F7-9DE4-EE2E57A0D200}"/>
              </a:ext>
            </a:extLst>
          </p:cNvPr>
          <p:cNvSpPr txBox="1"/>
          <p:nvPr/>
        </p:nvSpPr>
        <p:spPr>
          <a:xfrm>
            <a:off x="3071675" y="2142393"/>
            <a:ext cx="1713390" cy="461665"/>
          </a:xfrm>
          <a:prstGeom prst="rect">
            <a:avLst/>
          </a:prstGeom>
          <a:noFill/>
        </p:spPr>
        <p:txBody>
          <a:bodyPr wrap="square">
            <a:spAutoFit/>
          </a:bodyPr>
          <a:lstStyle/>
          <a:p>
            <a:r>
              <a:rPr lang="ar-EG" sz="2400" b="1" dirty="0">
                <a:latin typeface="Arabic Typesetting" panose="03020402040406030203" pitchFamily="66" charset="-78"/>
                <a:cs typeface="Arabic Typesetting" panose="03020402040406030203" pitchFamily="66" charset="-78"/>
              </a:rPr>
              <a:t>قراءة ما بين السطور</a:t>
            </a:r>
            <a:endParaRPr lang="en-US" sz="2400" b="1" dirty="0">
              <a:latin typeface="Arabic Typesetting" panose="03020402040406030203" pitchFamily="66" charset="-78"/>
              <a:cs typeface="Arabic Typesetting" panose="03020402040406030203" pitchFamily="66" charset="-78"/>
            </a:endParaRPr>
          </a:p>
        </p:txBody>
      </p:sp>
      <p:sp>
        <p:nvSpPr>
          <p:cNvPr id="49" name="TextBox 9">
            <a:extLst>
              <a:ext uri="{FF2B5EF4-FFF2-40B4-BE49-F238E27FC236}">
                <a16:creationId xmlns:a16="http://schemas.microsoft.com/office/drawing/2014/main" id="{6BDFD1F0-E65A-4360-9ACF-3566A9371356}"/>
              </a:ext>
            </a:extLst>
          </p:cNvPr>
          <p:cNvSpPr txBox="1"/>
          <p:nvPr/>
        </p:nvSpPr>
        <p:spPr>
          <a:xfrm>
            <a:off x="5993130" y="3198167"/>
            <a:ext cx="20574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ar-EG" sz="2400" dirty="0">
                <a:solidFill>
                  <a:schemeClr val="bg1"/>
                </a:solidFill>
              </a:rPr>
              <a:t>2</a:t>
            </a:r>
            <a:endParaRPr lang="en-US" dirty="0">
              <a:solidFill>
                <a:schemeClr val="bg1"/>
              </a:solidFill>
            </a:endParaRPr>
          </a:p>
        </p:txBody>
      </p:sp>
      <p:sp>
        <p:nvSpPr>
          <p:cNvPr id="50" name="Rounded Rectangle 43">
            <a:extLst>
              <a:ext uri="{FF2B5EF4-FFF2-40B4-BE49-F238E27FC236}">
                <a16:creationId xmlns:a16="http://schemas.microsoft.com/office/drawing/2014/main" id="{9B20DA57-CE44-4239-971F-A609D00B1E60}"/>
              </a:ext>
            </a:extLst>
          </p:cNvPr>
          <p:cNvSpPr/>
          <p:nvPr/>
        </p:nvSpPr>
        <p:spPr>
          <a:xfrm rot="19845257">
            <a:off x="7090219" y="2871836"/>
            <a:ext cx="388984" cy="440007"/>
          </a:xfrm>
          <a:prstGeom prst="roundRect">
            <a:avLst>
              <a:gd name="adj" fmla="val 28206"/>
            </a:avLst>
          </a:prstGeom>
          <a:solidFill>
            <a:srgbClr val="744A9E"/>
          </a:solidFill>
          <a:ln>
            <a:solidFill>
              <a:srgbClr val="A9A9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3</a:t>
            </a:r>
            <a:endParaRPr lang="en-US" dirty="0"/>
          </a:p>
        </p:txBody>
      </p:sp>
      <p:sp>
        <p:nvSpPr>
          <p:cNvPr id="52" name="مربع نص 51">
            <a:extLst>
              <a:ext uri="{FF2B5EF4-FFF2-40B4-BE49-F238E27FC236}">
                <a16:creationId xmlns:a16="http://schemas.microsoft.com/office/drawing/2014/main" id="{6658EFB2-4ED9-4685-A86E-8D33ECC85A49}"/>
              </a:ext>
            </a:extLst>
          </p:cNvPr>
          <p:cNvSpPr txBox="1"/>
          <p:nvPr/>
        </p:nvSpPr>
        <p:spPr>
          <a:xfrm>
            <a:off x="3071675" y="2713219"/>
            <a:ext cx="4254978" cy="665601"/>
          </a:xfrm>
          <a:prstGeom prst="rect">
            <a:avLst/>
          </a:prstGeom>
          <a:noFill/>
        </p:spPr>
        <p:txBody>
          <a:bodyPr wrap="square">
            <a:spAutoFit/>
          </a:bodyPr>
          <a:lstStyle/>
          <a:p>
            <a:pPr lvl="0" algn="just" rtl="1">
              <a:lnSpc>
                <a:spcPct val="150000"/>
              </a:lnSpc>
              <a:spcAft>
                <a:spcPts val="0"/>
              </a:spcAft>
              <a:tabLst>
                <a:tab pos="457200" algn="l"/>
              </a:tabLst>
            </a:pPr>
            <a:r>
              <a:rPr lang="ar-EG" sz="1800" dirty="0">
                <a:latin typeface="Calibri" panose="020F0502020204030204" pitchFamily="34" charset="0"/>
                <a:cs typeface="Calibri" panose="020F0502020204030204" pitchFamily="34" charset="0"/>
              </a:rPr>
              <a:t>      </a:t>
            </a:r>
            <a:r>
              <a:rPr lang="ar-EG" sz="2400" b="1" dirty="0">
                <a:latin typeface="Arabic Typesetting" panose="03020402040406030203" pitchFamily="66" charset="-78"/>
                <a:cs typeface="Arabic Typesetting" panose="03020402040406030203" pitchFamily="66" charset="-78"/>
              </a:rPr>
              <a:t>قراءة ما وراء السطور.</a:t>
            </a:r>
          </a:p>
        </p:txBody>
      </p:sp>
      <p:sp>
        <p:nvSpPr>
          <p:cNvPr id="53" name="Round Diagonal Corner Rectangle 7">
            <a:extLst>
              <a:ext uri="{FF2B5EF4-FFF2-40B4-BE49-F238E27FC236}">
                <a16:creationId xmlns:a16="http://schemas.microsoft.com/office/drawing/2014/main" id="{B25E5142-19AF-49E2-AE97-CE3860D51A17}"/>
              </a:ext>
            </a:extLst>
          </p:cNvPr>
          <p:cNvSpPr/>
          <p:nvPr/>
        </p:nvSpPr>
        <p:spPr>
          <a:xfrm>
            <a:off x="905521" y="3688447"/>
            <a:ext cx="8495654" cy="2954031"/>
          </a:xfrm>
          <a:prstGeom prst="round2DiagRect">
            <a:avLst>
              <a:gd name="adj1" fmla="val 41305"/>
              <a:gd name="adj2" fmla="val 23735"/>
            </a:avLst>
          </a:prstGeom>
          <a:solidFill>
            <a:schemeClr val="bg1">
              <a:lumMod val="85000"/>
            </a:schemeClr>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400" b="1">
                <a:solidFill>
                  <a:schemeClr val="accent2">
                    <a:lumMod val="75000"/>
                  </a:schemeClr>
                </a:solidFill>
                <a:latin typeface="Arabic Typesetting" panose="03020402040406030203" pitchFamily="66" charset="-78"/>
                <a:cs typeface="Arabic Typesetting" panose="03020402040406030203" pitchFamily="66" charset="-78"/>
              </a:rPr>
              <a:t>والمستوى الأول: من هذه المستويات هو أساس الفهم وهو يعني الفهم اللفظي للكلمات والجمل والتراكيب.</a:t>
            </a:r>
          </a:p>
          <a:p>
            <a:pPr lvl="0" algn="just" rtl="1">
              <a:lnSpc>
                <a:spcPct val="150000"/>
              </a:lnSpc>
              <a:spcAft>
                <a:spcPts val="0"/>
              </a:spcAft>
              <a:tabLst>
                <a:tab pos="457200" algn="l"/>
              </a:tabLst>
            </a:pPr>
            <a:r>
              <a:rPr lang="ar-EG" sz="2400" b="1">
                <a:solidFill>
                  <a:schemeClr val="accent2">
                    <a:lumMod val="75000"/>
                  </a:schemeClr>
                </a:solidFill>
                <a:latin typeface="Arabic Typesetting" panose="03020402040406030203" pitchFamily="66" charset="-78"/>
                <a:cs typeface="Arabic Typesetting" panose="03020402040406030203" pitchFamily="66" charset="-78"/>
              </a:rPr>
              <a:t> أما المستوى الثاني: فيهتم بالبحث عن الأدلة، وإصدار الأحكام، وتفسير النتائج، ويشتمل المستوى الثالث القدرة على التوقع واستنتاج التعميمات والتطبيقات التي لم يذكرها الكاتب.     ( غازي مفلح، 2005، ص 278).</a:t>
            </a:r>
            <a:endParaRPr lang="ar-EG" sz="2400" b="1" dirty="0">
              <a:solidFill>
                <a:schemeClr val="accent2">
                  <a:lumMod val="75000"/>
                </a:schemeClr>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583014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ular Callout 16">
            <a:extLst>
              <a:ext uri="{FF2B5EF4-FFF2-40B4-BE49-F238E27FC236}">
                <a16:creationId xmlns:a16="http://schemas.microsoft.com/office/drawing/2014/main" id="{4AA07A7A-6ECD-4149-8E1F-16D9E80D92E0}"/>
              </a:ext>
            </a:extLst>
          </p:cNvPr>
          <p:cNvSpPr/>
          <p:nvPr/>
        </p:nvSpPr>
        <p:spPr>
          <a:xfrm>
            <a:off x="3054026" y="1518082"/>
            <a:ext cx="4918121" cy="3002359"/>
          </a:xfrm>
          <a:prstGeom prst="wedgeRoundRectCallout">
            <a:avLst>
              <a:gd name="adj1" fmla="val -35170"/>
              <a:gd name="adj2" fmla="val 57422"/>
              <a:gd name="adj3" fmla="val 16667"/>
            </a:avLst>
          </a:prstGeom>
          <a:solidFill>
            <a:srgbClr val="D7D6D4"/>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15000"/>
              </a:lnSpc>
              <a:spcAft>
                <a:spcPts val="1000"/>
              </a:spcAft>
            </a:pPr>
            <a:r>
              <a:rPr lang="ar-EG" sz="6600" b="1"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الجلسة الثانية </a:t>
            </a:r>
            <a:endParaRPr lang="en-US" sz="6600" b="1"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218228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4">
            <a:extLst>
              <a:ext uri="{FF2B5EF4-FFF2-40B4-BE49-F238E27FC236}">
                <a16:creationId xmlns:a16="http://schemas.microsoft.com/office/drawing/2014/main" id="{63C7F7DB-6CEB-4D71-9706-77802BE5832C}"/>
              </a:ext>
            </a:extLst>
          </p:cNvPr>
          <p:cNvSpPr/>
          <p:nvPr/>
        </p:nvSpPr>
        <p:spPr>
          <a:xfrm>
            <a:off x="8150116" y="2236966"/>
            <a:ext cx="545940" cy="468427"/>
          </a:xfrm>
          <a:prstGeom prst="roundRect">
            <a:avLst/>
          </a:prstGeom>
          <a:blipFill dpi="0" rotWithShape="1">
            <a:blip r:embed="rId2">
              <a:alphaModFix amt="39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م</a:t>
            </a:r>
            <a:endParaRPr lang="en-US" sz="2000" b="1" dirty="0">
              <a:solidFill>
                <a:prstClr val="black">
                  <a:lumMod val="95000"/>
                  <a:lumOff val="5000"/>
                </a:prstClr>
              </a:solidFill>
              <a:latin typeface="Arabic Typesetting" panose="03020402040406030203" pitchFamily="66" charset="-78"/>
              <a:cs typeface="Arabic Typesetting" panose="03020402040406030203" pitchFamily="66" charset="-78"/>
            </a:endParaRPr>
          </a:p>
        </p:txBody>
      </p:sp>
      <p:sp>
        <p:nvSpPr>
          <p:cNvPr id="5" name="Rounded Rectangle 5">
            <a:extLst>
              <a:ext uri="{FF2B5EF4-FFF2-40B4-BE49-F238E27FC236}">
                <a16:creationId xmlns:a16="http://schemas.microsoft.com/office/drawing/2014/main" id="{ADA1BF94-3805-452E-8893-58A7D63C15FD}"/>
              </a:ext>
            </a:extLst>
          </p:cNvPr>
          <p:cNvSpPr/>
          <p:nvPr/>
        </p:nvSpPr>
        <p:spPr>
          <a:xfrm>
            <a:off x="6238809" y="2236966"/>
            <a:ext cx="1756978" cy="468427"/>
          </a:xfrm>
          <a:prstGeom prst="roundRect">
            <a:avLst/>
          </a:prstGeom>
          <a:blipFill dpi="0" rotWithShape="1">
            <a:blip r:embed="rId3">
              <a:alphaModFix amt="21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المحاور</a:t>
            </a:r>
            <a:endParaRPr lang="ar-EG" sz="2000" b="1" dirty="0">
              <a:solidFill>
                <a:prstClr val="white"/>
              </a:solidFill>
              <a:latin typeface="Arabic Typesetting" panose="03020402040406030203" pitchFamily="66" charset="-78"/>
              <a:cs typeface="Arabic Typesetting" panose="03020402040406030203" pitchFamily="66" charset="-78"/>
            </a:endParaRPr>
          </a:p>
        </p:txBody>
      </p:sp>
      <p:sp>
        <p:nvSpPr>
          <p:cNvPr id="6" name="Rounded Rectangle 6">
            <a:extLst>
              <a:ext uri="{FF2B5EF4-FFF2-40B4-BE49-F238E27FC236}">
                <a16:creationId xmlns:a16="http://schemas.microsoft.com/office/drawing/2014/main" id="{ADBCFA3E-545B-49D3-B68A-018E79376483}"/>
              </a:ext>
            </a:extLst>
          </p:cNvPr>
          <p:cNvSpPr/>
          <p:nvPr/>
        </p:nvSpPr>
        <p:spPr>
          <a:xfrm>
            <a:off x="2801611" y="2236966"/>
            <a:ext cx="3275153" cy="468427"/>
          </a:xfrm>
          <a:prstGeom prst="roundRect">
            <a:avLst/>
          </a:prstGeom>
          <a:blipFill dpi="0" rotWithShape="1">
            <a:blip r:embed="rId4">
              <a:alphaModFix amt="19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الأهداف</a:t>
            </a:r>
            <a:endParaRPr lang="en-US" sz="2000" b="1" dirty="0">
              <a:solidFill>
                <a:prstClr val="black">
                  <a:lumMod val="95000"/>
                  <a:lumOff val="5000"/>
                </a:prstClr>
              </a:solidFill>
              <a:latin typeface="Arabic Typesetting" panose="03020402040406030203" pitchFamily="66" charset="-78"/>
              <a:cs typeface="Arabic Typesetting" panose="03020402040406030203" pitchFamily="66" charset="-78"/>
            </a:endParaRPr>
          </a:p>
        </p:txBody>
      </p:sp>
      <p:sp>
        <p:nvSpPr>
          <p:cNvPr id="7" name="Rounded Rectangle 7">
            <a:extLst>
              <a:ext uri="{FF2B5EF4-FFF2-40B4-BE49-F238E27FC236}">
                <a16:creationId xmlns:a16="http://schemas.microsoft.com/office/drawing/2014/main" id="{A9E7C33F-A042-4594-8040-D399937AD57F}"/>
              </a:ext>
            </a:extLst>
          </p:cNvPr>
          <p:cNvSpPr/>
          <p:nvPr/>
        </p:nvSpPr>
        <p:spPr>
          <a:xfrm>
            <a:off x="1979806" y="2236966"/>
            <a:ext cx="740779" cy="468427"/>
          </a:xfrm>
          <a:prstGeom prst="roundRect">
            <a:avLst/>
          </a:prstGeom>
          <a:blipFill>
            <a:blip r:embed="rId5">
              <a:alphaModFix amt="36000"/>
            </a:blip>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الزمن</a:t>
            </a:r>
            <a:endParaRPr lang="ar-EG" sz="2000" dirty="0">
              <a:solidFill>
                <a:prstClr val="white"/>
              </a:solidFill>
              <a:latin typeface="Arabic Typesetting" panose="03020402040406030203" pitchFamily="66" charset="-78"/>
              <a:cs typeface="Arabic Typesetting" panose="03020402040406030203" pitchFamily="66" charset="-78"/>
            </a:endParaRPr>
          </a:p>
        </p:txBody>
      </p:sp>
      <p:sp>
        <p:nvSpPr>
          <p:cNvPr id="8" name="Rounded Rectangle 8">
            <a:extLst>
              <a:ext uri="{FF2B5EF4-FFF2-40B4-BE49-F238E27FC236}">
                <a16:creationId xmlns:a16="http://schemas.microsoft.com/office/drawing/2014/main" id="{00136583-1D81-487E-9CEA-8AB25296ACC6}"/>
              </a:ext>
            </a:extLst>
          </p:cNvPr>
          <p:cNvSpPr/>
          <p:nvPr/>
        </p:nvSpPr>
        <p:spPr>
          <a:xfrm>
            <a:off x="8150116" y="2818420"/>
            <a:ext cx="545940" cy="468427"/>
          </a:xfrm>
          <a:prstGeom prst="roundRect">
            <a:avLst/>
          </a:prstGeom>
          <a:blipFill dpi="0" rotWithShape="1">
            <a:blip r:embed="rId2">
              <a:alphaModFix amt="39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dirty="0">
                <a:solidFill>
                  <a:prstClr val="black">
                    <a:lumMod val="95000"/>
                    <a:lumOff val="5000"/>
                  </a:prstClr>
                </a:solidFill>
                <a:latin typeface="Arabic Typesetting" panose="03020402040406030203" pitchFamily="66" charset="-78"/>
                <a:cs typeface="Arabic Typesetting" panose="03020402040406030203" pitchFamily="66" charset="-78"/>
              </a:rPr>
              <a:t>4</a:t>
            </a:r>
            <a:endParaRPr lang="en-US" sz="2000" dirty="0">
              <a:solidFill>
                <a:prstClr val="black">
                  <a:lumMod val="95000"/>
                  <a:lumOff val="5000"/>
                </a:prstClr>
              </a:solidFill>
              <a:latin typeface="Arabic Typesetting" panose="03020402040406030203" pitchFamily="66" charset="-78"/>
              <a:cs typeface="Arabic Typesetting" panose="03020402040406030203" pitchFamily="66" charset="-78"/>
            </a:endParaRPr>
          </a:p>
        </p:txBody>
      </p:sp>
      <p:sp>
        <p:nvSpPr>
          <p:cNvPr id="9" name="Rounded Rectangle 9">
            <a:extLst>
              <a:ext uri="{FF2B5EF4-FFF2-40B4-BE49-F238E27FC236}">
                <a16:creationId xmlns:a16="http://schemas.microsoft.com/office/drawing/2014/main" id="{CE9F5CB1-011C-4DB5-A39D-A667206AE27E}"/>
              </a:ext>
            </a:extLst>
          </p:cNvPr>
          <p:cNvSpPr/>
          <p:nvPr/>
        </p:nvSpPr>
        <p:spPr>
          <a:xfrm>
            <a:off x="8150116" y="3399874"/>
            <a:ext cx="545940" cy="468427"/>
          </a:xfrm>
          <a:prstGeom prst="roundRect">
            <a:avLst/>
          </a:prstGeom>
          <a:blipFill dpi="0" rotWithShape="1">
            <a:blip r:embed="rId2">
              <a:alphaModFix amt="39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dirty="0">
                <a:solidFill>
                  <a:prstClr val="black">
                    <a:lumMod val="95000"/>
                    <a:lumOff val="5000"/>
                  </a:prstClr>
                </a:solidFill>
                <a:latin typeface="Arabic Typesetting" panose="03020402040406030203" pitchFamily="66" charset="-78"/>
                <a:cs typeface="Arabic Typesetting" panose="03020402040406030203" pitchFamily="66" charset="-78"/>
              </a:rPr>
              <a:t>5</a:t>
            </a:r>
            <a:endParaRPr lang="en-US" sz="2000" dirty="0">
              <a:solidFill>
                <a:prstClr val="black">
                  <a:lumMod val="95000"/>
                  <a:lumOff val="5000"/>
                </a:prstClr>
              </a:solidFill>
              <a:latin typeface="Arabic Typesetting" panose="03020402040406030203" pitchFamily="66" charset="-78"/>
              <a:cs typeface="Arabic Typesetting" panose="03020402040406030203" pitchFamily="66" charset="-78"/>
            </a:endParaRPr>
          </a:p>
        </p:txBody>
      </p:sp>
      <p:sp>
        <p:nvSpPr>
          <p:cNvPr id="10" name="Rounded Rectangle 10">
            <a:extLst>
              <a:ext uri="{FF2B5EF4-FFF2-40B4-BE49-F238E27FC236}">
                <a16:creationId xmlns:a16="http://schemas.microsoft.com/office/drawing/2014/main" id="{216C68D2-F1C9-4F59-8D5D-828F37F5E3F4}"/>
              </a:ext>
            </a:extLst>
          </p:cNvPr>
          <p:cNvSpPr/>
          <p:nvPr/>
        </p:nvSpPr>
        <p:spPr>
          <a:xfrm>
            <a:off x="8150116" y="3981328"/>
            <a:ext cx="545940" cy="468427"/>
          </a:xfrm>
          <a:prstGeom prst="roundRect">
            <a:avLst/>
          </a:prstGeom>
          <a:blipFill dpi="0" rotWithShape="1">
            <a:blip r:embed="rId2">
              <a:alphaModFix amt="39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dirty="0">
                <a:solidFill>
                  <a:prstClr val="black">
                    <a:lumMod val="95000"/>
                    <a:lumOff val="5000"/>
                  </a:prstClr>
                </a:solidFill>
                <a:latin typeface="Arabic Typesetting" panose="03020402040406030203" pitchFamily="66" charset="-78"/>
                <a:cs typeface="Arabic Typesetting" panose="03020402040406030203" pitchFamily="66" charset="-78"/>
              </a:rPr>
              <a:t>6</a:t>
            </a:r>
            <a:endParaRPr lang="en-US" sz="2000" dirty="0">
              <a:solidFill>
                <a:prstClr val="black">
                  <a:lumMod val="95000"/>
                  <a:lumOff val="5000"/>
                </a:prstClr>
              </a:solidFill>
              <a:latin typeface="Arabic Typesetting" panose="03020402040406030203" pitchFamily="66" charset="-78"/>
              <a:cs typeface="Arabic Typesetting" panose="03020402040406030203" pitchFamily="66" charset="-78"/>
            </a:endParaRPr>
          </a:p>
        </p:txBody>
      </p:sp>
      <p:sp>
        <p:nvSpPr>
          <p:cNvPr id="11" name="Rounded Rectangle 11">
            <a:extLst>
              <a:ext uri="{FF2B5EF4-FFF2-40B4-BE49-F238E27FC236}">
                <a16:creationId xmlns:a16="http://schemas.microsoft.com/office/drawing/2014/main" id="{B6683E55-8840-48B8-A347-B3374A11E6BD}"/>
              </a:ext>
            </a:extLst>
          </p:cNvPr>
          <p:cNvSpPr/>
          <p:nvPr/>
        </p:nvSpPr>
        <p:spPr>
          <a:xfrm>
            <a:off x="6238809" y="2778708"/>
            <a:ext cx="1756978" cy="468427"/>
          </a:xfrm>
          <a:prstGeom prst="roundRect">
            <a:avLst/>
          </a:prstGeom>
          <a:blipFill dpi="0" rotWithShape="1">
            <a:blip r:embed="rId3">
              <a:alphaModFix amt="21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أهمية الفهم القرائي</a:t>
            </a:r>
          </a:p>
        </p:txBody>
      </p:sp>
      <p:sp>
        <p:nvSpPr>
          <p:cNvPr id="12" name="Rounded Rectangle 12">
            <a:extLst>
              <a:ext uri="{FF2B5EF4-FFF2-40B4-BE49-F238E27FC236}">
                <a16:creationId xmlns:a16="http://schemas.microsoft.com/office/drawing/2014/main" id="{549CB6B5-C38F-4F00-B3A1-8CFB09994E46}"/>
              </a:ext>
            </a:extLst>
          </p:cNvPr>
          <p:cNvSpPr/>
          <p:nvPr/>
        </p:nvSpPr>
        <p:spPr>
          <a:xfrm>
            <a:off x="2801611" y="2818420"/>
            <a:ext cx="3275153" cy="468427"/>
          </a:xfrm>
          <a:prstGeom prst="roundRect">
            <a:avLst/>
          </a:prstGeom>
          <a:blipFill dpi="0" rotWithShape="1">
            <a:blip r:embed="rId4">
              <a:alphaModFix amt="19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استنتاج أهمية الفهم </a:t>
            </a:r>
          </a:p>
        </p:txBody>
      </p:sp>
      <p:sp>
        <p:nvSpPr>
          <p:cNvPr id="13" name="Rounded Rectangle 13">
            <a:extLst>
              <a:ext uri="{FF2B5EF4-FFF2-40B4-BE49-F238E27FC236}">
                <a16:creationId xmlns:a16="http://schemas.microsoft.com/office/drawing/2014/main" id="{88DF1657-F26D-44F5-ABF9-162E260D3A90}"/>
              </a:ext>
            </a:extLst>
          </p:cNvPr>
          <p:cNvSpPr/>
          <p:nvPr/>
        </p:nvSpPr>
        <p:spPr>
          <a:xfrm>
            <a:off x="6238809" y="3399874"/>
            <a:ext cx="1756978" cy="468427"/>
          </a:xfrm>
          <a:prstGeom prst="roundRect">
            <a:avLst/>
          </a:prstGeom>
          <a:blipFill dpi="0" rotWithShape="1">
            <a:blip r:embed="rId3">
              <a:alphaModFix amt="21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الفهم القرائي وتدريس العلوم</a:t>
            </a:r>
          </a:p>
        </p:txBody>
      </p:sp>
      <p:sp>
        <p:nvSpPr>
          <p:cNvPr id="14" name="Rounded Rectangle 14">
            <a:extLst>
              <a:ext uri="{FF2B5EF4-FFF2-40B4-BE49-F238E27FC236}">
                <a16:creationId xmlns:a16="http://schemas.microsoft.com/office/drawing/2014/main" id="{CD60C0E9-C5FB-4FAF-B746-53F389689BE2}"/>
              </a:ext>
            </a:extLst>
          </p:cNvPr>
          <p:cNvSpPr/>
          <p:nvPr/>
        </p:nvSpPr>
        <p:spPr>
          <a:xfrm>
            <a:off x="2801611" y="3399874"/>
            <a:ext cx="3275153" cy="468427"/>
          </a:xfrm>
          <a:prstGeom prst="roundRect">
            <a:avLst/>
          </a:prstGeom>
          <a:blipFill dpi="0" rotWithShape="1">
            <a:blip r:embed="rId4">
              <a:alphaModFix amt="19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تعرف دور الفهم القرائي في تدريس العلوم</a:t>
            </a:r>
          </a:p>
        </p:txBody>
      </p:sp>
      <p:sp>
        <p:nvSpPr>
          <p:cNvPr id="15" name="Rounded Rectangle 15">
            <a:extLst>
              <a:ext uri="{FF2B5EF4-FFF2-40B4-BE49-F238E27FC236}">
                <a16:creationId xmlns:a16="http://schemas.microsoft.com/office/drawing/2014/main" id="{3946A61C-565E-4E3B-9E99-F06622AA117D}"/>
              </a:ext>
            </a:extLst>
          </p:cNvPr>
          <p:cNvSpPr/>
          <p:nvPr/>
        </p:nvSpPr>
        <p:spPr>
          <a:xfrm>
            <a:off x="6238809" y="3981328"/>
            <a:ext cx="1756978" cy="468427"/>
          </a:xfrm>
          <a:prstGeom prst="roundRect">
            <a:avLst/>
          </a:prstGeom>
          <a:solidFill>
            <a:schemeClr val="bg1">
              <a:lumMod val="85000"/>
            </a:schemeClr>
          </a:solid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طرق تنمية الفهم القرائي في مادة العلوم</a:t>
            </a:r>
          </a:p>
        </p:txBody>
      </p:sp>
      <p:sp>
        <p:nvSpPr>
          <p:cNvPr id="16" name="Rounded Rectangle 16">
            <a:extLst>
              <a:ext uri="{FF2B5EF4-FFF2-40B4-BE49-F238E27FC236}">
                <a16:creationId xmlns:a16="http://schemas.microsoft.com/office/drawing/2014/main" id="{5A4F0C1D-7BE5-4306-84F3-E3B0E9A3B9D0}"/>
              </a:ext>
            </a:extLst>
          </p:cNvPr>
          <p:cNvSpPr/>
          <p:nvPr/>
        </p:nvSpPr>
        <p:spPr>
          <a:xfrm>
            <a:off x="2801611" y="3981328"/>
            <a:ext cx="3275153" cy="468427"/>
          </a:xfrm>
          <a:prstGeom prst="roundRect">
            <a:avLst/>
          </a:prstGeom>
          <a:blipFill dpi="0" rotWithShape="1">
            <a:blip r:embed="rId4">
              <a:alphaModFix amt="19000"/>
            </a:blip>
            <a:srcRect/>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اكتساب طرق تنمية الفهم القرائي في مادة العلوم</a:t>
            </a:r>
          </a:p>
        </p:txBody>
      </p:sp>
      <p:sp>
        <p:nvSpPr>
          <p:cNvPr id="17" name="Rounded Rectangle 17">
            <a:extLst>
              <a:ext uri="{FF2B5EF4-FFF2-40B4-BE49-F238E27FC236}">
                <a16:creationId xmlns:a16="http://schemas.microsoft.com/office/drawing/2014/main" id="{E448C01C-EBF0-42CF-8303-FECCD4F3E939}"/>
              </a:ext>
            </a:extLst>
          </p:cNvPr>
          <p:cNvSpPr/>
          <p:nvPr/>
        </p:nvSpPr>
        <p:spPr>
          <a:xfrm>
            <a:off x="1991381" y="2818420"/>
            <a:ext cx="740779" cy="1631336"/>
          </a:xfrm>
          <a:prstGeom prst="roundRect">
            <a:avLst/>
          </a:prstGeom>
          <a:blipFill>
            <a:blip r:embed="rId5">
              <a:alphaModFix amt="36000"/>
            </a:blip>
            <a:tile tx="-101600" ty="120650" sx="76000" sy="83000" flip="x" algn="b"/>
          </a:blipFill>
          <a:ln>
            <a:solidFill>
              <a:schemeClr val="accent2">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120</a:t>
            </a:r>
          </a:p>
          <a:p>
            <a:pPr algn="ctr"/>
            <a:r>
              <a:rPr lang="ar-EG" sz="2000" b="1" dirty="0">
                <a:solidFill>
                  <a:prstClr val="black">
                    <a:lumMod val="95000"/>
                    <a:lumOff val="5000"/>
                  </a:prstClr>
                </a:solidFill>
                <a:latin typeface="Arabic Typesetting" panose="03020402040406030203" pitchFamily="66" charset="-78"/>
                <a:cs typeface="Arabic Typesetting" panose="03020402040406030203" pitchFamily="66" charset="-78"/>
              </a:rPr>
              <a:t>دقيقة</a:t>
            </a:r>
            <a:endParaRPr lang="ar-EG" sz="2000" dirty="0">
              <a:solidFill>
                <a:prstClr val="white"/>
              </a:solidFill>
              <a:latin typeface="Arabic Typesetting" panose="03020402040406030203" pitchFamily="66" charset="-78"/>
              <a:cs typeface="Arabic Typesetting" panose="03020402040406030203" pitchFamily="66" charset="-78"/>
            </a:endParaRPr>
          </a:p>
        </p:txBody>
      </p:sp>
      <p:sp>
        <p:nvSpPr>
          <p:cNvPr id="18" name="Rectangle 69">
            <a:extLst>
              <a:ext uri="{FF2B5EF4-FFF2-40B4-BE49-F238E27FC236}">
                <a16:creationId xmlns:a16="http://schemas.microsoft.com/office/drawing/2014/main" id="{656FECA8-F7F5-46A7-9A6F-0E77452B5E76}"/>
              </a:ext>
            </a:extLst>
          </p:cNvPr>
          <p:cNvSpPr/>
          <p:nvPr/>
        </p:nvSpPr>
        <p:spPr>
          <a:xfrm>
            <a:off x="4519095" y="1158919"/>
            <a:ext cx="1768894" cy="1006851"/>
          </a:xfrm>
          <a:prstGeom prst="rect">
            <a:avLst/>
          </a:prstGeom>
          <a:solidFill>
            <a:schemeClr val="accent6">
              <a:alpha val="2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EG" sz="20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rPr>
              <a:t>الجلسة الثانية</a:t>
            </a:r>
            <a:endParaRPr kumimoji="0" lang="en-US" sz="20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endParaRPr>
          </a:p>
        </p:txBody>
      </p:sp>
      <p:sp>
        <p:nvSpPr>
          <p:cNvPr id="19" name="Rectangle 70">
            <a:extLst>
              <a:ext uri="{FF2B5EF4-FFF2-40B4-BE49-F238E27FC236}">
                <a16:creationId xmlns:a16="http://schemas.microsoft.com/office/drawing/2014/main" id="{541F0A9D-9FC9-4FDF-BFA9-AF90920E4303}"/>
              </a:ext>
            </a:extLst>
          </p:cNvPr>
          <p:cNvSpPr/>
          <p:nvPr/>
        </p:nvSpPr>
        <p:spPr>
          <a:xfrm>
            <a:off x="4444333" y="1158918"/>
            <a:ext cx="71803" cy="1006851"/>
          </a:xfrm>
          <a:prstGeom prst="rect">
            <a:avLst/>
          </a:prstGeom>
          <a:solidFill>
            <a:schemeClr val="bg1">
              <a:lumMod val="8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FFFFFF"/>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972391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ular Callout 16">
            <a:extLst>
              <a:ext uri="{FF2B5EF4-FFF2-40B4-BE49-F238E27FC236}">
                <a16:creationId xmlns:a16="http://schemas.microsoft.com/office/drawing/2014/main" id="{EC2272C5-0C45-4493-AF6F-FD587494300D}"/>
              </a:ext>
            </a:extLst>
          </p:cNvPr>
          <p:cNvSpPr/>
          <p:nvPr/>
        </p:nvSpPr>
        <p:spPr>
          <a:xfrm>
            <a:off x="3054026" y="1518082"/>
            <a:ext cx="4918121" cy="3002359"/>
          </a:xfrm>
          <a:prstGeom prst="wedgeRoundRectCallout">
            <a:avLst>
              <a:gd name="adj1" fmla="val -35170"/>
              <a:gd name="adj2" fmla="val 57422"/>
              <a:gd name="adj3" fmla="val 16667"/>
            </a:avLst>
          </a:prstGeom>
          <a:solidFill>
            <a:srgbClr val="D7D6D4"/>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15000"/>
              </a:lnSpc>
              <a:spcAft>
                <a:spcPts val="1000"/>
              </a:spcAft>
            </a:pPr>
            <a:r>
              <a:rPr lang="ar-EG" sz="6600" b="1"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الجلسة الأولي</a:t>
            </a:r>
            <a:endParaRPr lang="en-US" sz="6600" b="1"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1262450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D6AC9201-F2D0-4A2D-AC42-9D189667EDDA}"/>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845E54D6-6B08-4207-A4C3-E91384578E8A}"/>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319EC28A-778E-4568-8920-60803A7B5A1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1FA22609-B2F9-4EE9-B134-23B07E2B84FE}"/>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رقم(7)</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2ADA49DA-EDD7-4484-81AE-AD4E7934099D}"/>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2EDE36B9-A2A7-4066-998B-1DCC64337160}"/>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D816046E-AD84-41FB-96E0-FD431DD04CCC}"/>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953E8A6F-158E-42FC-88DE-4897A70BF5D1}"/>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2D4212A5-D2F2-4487-8058-77CEF282F900}"/>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27117E19-504C-4618-BA0A-88EB17584ACE}"/>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E85670BD-2E6F-4D39-8FEE-311BA91BAB53}"/>
              </a:ext>
            </a:extLst>
          </p:cNvPr>
          <p:cNvSpPr/>
          <p:nvPr/>
        </p:nvSpPr>
        <p:spPr>
          <a:xfrm>
            <a:off x="1331650"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200" b="1">
                <a:solidFill>
                  <a:schemeClr val="accent2">
                    <a:lumMod val="75000"/>
                  </a:schemeClr>
                </a:solidFill>
                <a:latin typeface="Arabic Typesetting" panose="03020402040406030203" pitchFamily="66" charset="-78"/>
                <a:ea typeface="Calibri" panose="020F0502020204030204" pitchFamily="34" charset="0"/>
                <a:cs typeface="Arabic Typesetting" panose="03020402040406030203" pitchFamily="66" charset="-78"/>
              </a:rPr>
              <a:t>بالتعاون مع أفراد مجموعتك اكتب ملخصًا يحتوي على أهمية الفهم القرائي.</a:t>
            </a:r>
            <a:endParaRPr lang="ar-EG" sz="3200" b="1" dirty="0">
              <a:solidFill>
                <a:schemeClr val="accent2">
                  <a:lumMod val="75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1900132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
            <a:extLst>
              <a:ext uri="{FF2B5EF4-FFF2-40B4-BE49-F238E27FC236}">
                <a16:creationId xmlns:a16="http://schemas.microsoft.com/office/drawing/2014/main" id="{48165FE0-D11D-47BC-A624-8186386A4185}"/>
              </a:ext>
            </a:extLst>
          </p:cNvPr>
          <p:cNvSpPr/>
          <p:nvPr/>
        </p:nvSpPr>
        <p:spPr>
          <a:xfrm>
            <a:off x="292963" y="1550485"/>
            <a:ext cx="8924425" cy="4761538"/>
          </a:xfrm>
          <a:prstGeom prst="roundRect">
            <a:avLst>
              <a:gd name="adj" fmla="val 21181"/>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2400" b="1" dirty="0">
                <a:solidFill>
                  <a:schemeClr val="accent2">
                    <a:lumMod val="50000"/>
                  </a:schemeClr>
                </a:solidFill>
                <a:latin typeface="Arabic Typesetting" panose="03020402040406030203" pitchFamily="66" charset="-78"/>
                <a:cs typeface="Arabic Typesetting" panose="03020402040406030203" pitchFamily="66" charset="-78"/>
              </a:rPr>
              <a:t>وأضاف ( إسماعيل ، 2021 ) أن أهمية الفهم القرائي للنصوص العلمية تتلخص في </a:t>
            </a:r>
            <a:r>
              <a:rPr lang="ar-EG" sz="2400" b="1" dirty="0" err="1">
                <a:solidFill>
                  <a:schemeClr val="accent2">
                    <a:lumMod val="50000"/>
                  </a:schemeClr>
                </a:solidFill>
                <a:latin typeface="Arabic Typesetting" panose="03020402040406030203" pitchFamily="66" charset="-78"/>
                <a:cs typeface="Arabic Typesetting" panose="03020402040406030203" pitchFamily="66" charset="-78"/>
              </a:rPr>
              <a:t>الأتي</a:t>
            </a:r>
            <a:r>
              <a:rPr lang="ar-EG" sz="2400" b="1" dirty="0">
                <a:solidFill>
                  <a:schemeClr val="accent2">
                    <a:lumMod val="50000"/>
                  </a:schemeClr>
                </a:solidFill>
                <a:latin typeface="Arabic Typesetting" panose="03020402040406030203" pitchFamily="66" charset="-78"/>
                <a:cs typeface="Arabic Typesetting" panose="03020402040406030203" pitchFamily="66" charset="-78"/>
              </a:rPr>
              <a:t>: -</a:t>
            </a:r>
          </a:p>
          <a:p>
            <a:pPr lvl="0" algn="just" rtl="1">
              <a:spcAft>
                <a:spcPts val="0"/>
              </a:spcAft>
              <a:tabLst>
                <a:tab pos="457200" algn="l"/>
              </a:tabLst>
            </a:pPr>
            <a:r>
              <a:rPr lang="ar-EG" sz="2400" b="1" dirty="0">
                <a:solidFill>
                  <a:schemeClr val="accent2">
                    <a:lumMod val="50000"/>
                  </a:schemeClr>
                </a:solidFill>
                <a:latin typeface="Arabic Typesetting" panose="03020402040406030203" pitchFamily="66" charset="-78"/>
                <a:cs typeface="Arabic Typesetting" panose="03020402040406030203" pitchFamily="66" charset="-78"/>
              </a:rPr>
              <a:t>أ- سهولة تطبيق المتعلم ما تم تعلمه في مواقف جديدة تتميز بالأصالة بناء على ما تم فهمه.</a:t>
            </a:r>
          </a:p>
          <a:p>
            <a:pPr lvl="0" algn="just" rtl="1">
              <a:spcAft>
                <a:spcPts val="0"/>
              </a:spcAft>
              <a:tabLst>
                <a:tab pos="457200" algn="l"/>
              </a:tabLst>
            </a:pPr>
            <a:r>
              <a:rPr lang="ar-EG" sz="2400" b="1" dirty="0">
                <a:solidFill>
                  <a:schemeClr val="accent2">
                    <a:lumMod val="50000"/>
                  </a:schemeClr>
                </a:solidFill>
                <a:latin typeface="Arabic Typesetting" panose="03020402040406030203" pitchFamily="66" charset="-78"/>
                <a:cs typeface="Arabic Typesetting" panose="03020402040406030203" pitchFamily="66" charset="-78"/>
              </a:rPr>
              <a:t>ب- يساعد على توفير وقت وجهد المتعلم.</a:t>
            </a:r>
          </a:p>
          <a:p>
            <a:pPr lvl="0" algn="just" rtl="1">
              <a:spcAft>
                <a:spcPts val="0"/>
              </a:spcAft>
              <a:tabLst>
                <a:tab pos="457200" algn="l"/>
              </a:tabLst>
            </a:pPr>
            <a:r>
              <a:rPr lang="ar-EG" sz="2400" b="1" dirty="0">
                <a:solidFill>
                  <a:schemeClr val="accent2">
                    <a:lumMod val="50000"/>
                  </a:schemeClr>
                </a:solidFill>
                <a:latin typeface="Arabic Typesetting" panose="03020402040406030203" pitchFamily="66" charset="-78"/>
                <a:cs typeface="Arabic Typesetting" panose="03020402040406030203" pitchFamily="66" charset="-78"/>
              </a:rPr>
              <a:t> ج- يساعد المتعلم على تثبيت المعلومات، والاحتفاظ بها لمدة طويلة.</a:t>
            </a:r>
          </a:p>
          <a:p>
            <a:pPr lvl="0" algn="just" rtl="1">
              <a:spcAft>
                <a:spcPts val="0"/>
              </a:spcAft>
              <a:tabLst>
                <a:tab pos="457200" algn="l"/>
              </a:tabLst>
            </a:pPr>
            <a:r>
              <a:rPr lang="ar-EG" sz="2400" b="1" dirty="0">
                <a:solidFill>
                  <a:schemeClr val="accent2">
                    <a:lumMod val="50000"/>
                  </a:schemeClr>
                </a:solidFill>
                <a:latin typeface="Arabic Typesetting" panose="03020402040406030203" pitchFamily="66" charset="-78"/>
                <a:cs typeface="Arabic Typesetting" panose="03020402040406030203" pitchFamily="66" charset="-78"/>
              </a:rPr>
              <a:t>د- يولد الإحساس بالرغبة في القراءة لدى المتعلم.</a:t>
            </a:r>
          </a:p>
          <a:p>
            <a:pPr lvl="0" algn="just" rtl="1">
              <a:spcAft>
                <a:spcPts val="0"/>
              </a:spcAft>
              <a:tabLst>
                <a:tab pos="457200" algn="l"/>
              </a:tabLst>
            </a:pPr>
            <a:r>
              <a:rPr lang="ar-EG" sz="2400" b="1" dirty="0">
                <a:solidFill>
                  <a:schemeClr val="accent2">
                    <a:lumMod val="50000"/>
                  </a:schemeClr>
                </a:solidFill>
                <a:latin typeface="Arabic Typesetting" panose="03020402040406030203" pitchFamily="66" charset="-78"/>
                <a:cs typeface="Arabic Typesetting" panose="03020402040406030203" pitchFamily="66" charset="-78"/>
              </a:rPr>
              <a:t>ه- يستطيع معرفة الغرض الضمني للمقروء.</a:t>
            </a:r>
          </a:p>
          <a:p>
            <a:pPr lvl="0" algn="just" rtl="1">
              <a:spcAft>
                <a:spcPts val="0"/>
              </a:spcAft>
              <a:tabLst>
                <a:tab pos="457200" algn="l"/>
              </a:tabLst>
            </a:pPr>
            <a:r>
              <a:rPr lang="ar-EG" sz="2400" b="1" dirty="0">
                <a:solidFill>
                  <a:schemeClr val="accent2">
                    <a:lumMod val="50000"/>
                  </a:schemeClr>
                </a:solidFill>
                <a:latin typeface="Arabic Typesetting" panose="03020402040406030203" pitchFamily="66" charset="-78"/>
                <a:cs typeface="Arabic Typesetting" panose="03020402040406030203" pitchFamily="66" charset="-78"/>
              </a:rPr>
              <a:t>و - لديه القدرة على الفهم القرائي أن يربط بين المواد الدراسية المختلفة التي قد يكون بينها تشابه.</a:t>
            </a:r>
          </a:p>
          <a:p>
            <a:pPr lvl="0" algn="just" rtl="1">
              <a:spcAft>
                <a:spcPts val="0"/>
              </a:spcAft>
              <a:tabLst>
                <a:tab pos="457200" algn="l"/>
              </a:tabLst>
            </a:pPr>
            <a:endParaRPr lang="ar-EG" sz="2400" b="1" dirty="0">
              <a:solidFill>
                <a:schemeClr val="accent2">
                  <a:lumMod val="50000"/>
                </a:schemeClr>
              </a:solidFill>
              <a:latin typeface="Arabic Typesetting" panose="03020402040406030203" pitchFamily="66" charset="-78"/>
              <a:cs typeface="Arabic Typesetting" panose="03020402040406030203" pitchFamily="66" charset="-78"/>
            </a:endParaRPr>
          </a:p>
          <a:p>
            <a:pPr marL="342900" lvl="0" indent="-342900" algn="just" rtl="1">
              <a:spcAft>
                <a:spcPts val="0"/>
              </a:spcAft>
              <a:buFont typeface="Arial"/>
              <a:buChar char="•"/>
              <a:tabLst>
                <a:tab pos="457200" algn="l"/>
              </a:tabLst>
            </a:pPr>
            <a:r>
              <a:rPr lang="ar-EG" sz="2400" b="1" dirty="0">
                <a:solidFill>
                  <a:schemeClr val="accent2">
                    <a:lumMod val="50000"/>
                  </a:schemeClr>
                </a:solidFill>
                <a:latin typeface="Arabic Typesetting" panose="03020402040406030203" pitchFamily="66" charset="-78"/>
                <a:cs typeface="Arabic Typesetting" panose="03020402040406030203" pitchFamily="66" charset="-78"/>
              </a:rPr>
              <a:t>وتعد القراءة العلمية أساسًا لكل التقدم البشري؛ فمن خلالها يكوّن الفرد اتجاهاته وقيمه وأفكاره، وينمي خبراته المتراكمة، ويعمقها بقراءة علمية فاحصة وفهم علمي أعمق، تجعله وثيق الصلة بالعالم المحيط من حوله ومتفاعلاً مع مجتمعه وثقافاته المتنوعة، وإذا أتقن المتعلم القراءة العلمية وأجاد مهاراتها، فإنه يصبح ممتلكًا لكافة أدوات اكتساب المعرفة. (نايف بن عابد، 2015)</a:t>
            </a:r>
          </a:p>
        </p:txBody>
      </p:sp>
      <p:sp>
        <p:nvSpPr>
          <p:cNvPr id="4" name="Google Shape;107;p1">
            <a:extLst>
              <a:ext uri="{FF2B5EF4-FFF2-40B4-BE49-F238E27FC236}">
                <a16:creationId xmlns:a16="http://schemas.microsoft.com/office/drawing/2014/main" id="{D7D70F56-EACB-44C2-ACA8-36B54D83FE09}"/>
              </a:ext>
            </a:extLst>
          </p:cNvPr>
          <p:cNvSpPr/>
          <p:nvPr/>
        </p:nvSpPr>
        <p:spPr>
          <a:xfrm>
            <a:off x="5974672" y="22471"/>
            <a:ext cx="2666236" cy="1025094"/>
          </a:xfrm>
          <a:prstGeom prst="rect">
            <a:avLst/>
          </a:prstGeom>
          <a:solidFill>
            <a:schemeClr val="bg1">
              <a:lumMod val="95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rtl="1">
              <a:spcAft>
                <a:spcPts val="0"/>
              </a:spcAft>
              <a:tabLst>
                <a:tab pos="457200" algn="l"/>
              </a:tabLst>
            </a:pPr>
            <a:endParaRPr lang="ar-EG" sz="2400" b="1" dirty="0">
              <a:solidFill>
                <a:srgbClr val="000000"/>
              </a:solidFill>
              <a:latin typeface="Arabic Typesetting" panose="03020402040406030203" pitchFamily="66" charset="-78"/>
              <a:cs typeface="Arabic Typesetting" panose="03020402040406030203" pitchFamily="66" charset="-78"/>
            </a:endParaRPr>
          </a:p>
          <a:p>
            <a:pPr lvl="0" algn="just" rtl="1">
              <a:spcAft>
                <a:spcPts val="0"/>
              </a:spcAft>
              <a:tabLst>
                <a:tab pos="457200" algn="l"/>
              </a:tabLst>
            </a:pPr>
            <a:r>
              <a:rPr lang="ar-EG" sz="3200" b="1" dirty="0">
                <a:latin typeface="Arabic Typesetting" panose="03020402040406030203" pitchFamily="66" charset="-78"/>
                <a:cs typeface="Arabic Typesetting" panose="03020402040406030203" pitchFamily="66" charset="-78"/>
              </a:rPr>
              <a:t>أهمية الفهم القرائي</a:t>
            </a:r>
          </a:p>
        </p:txBody>
      </p:sp>
      <p:sp>
        <p:nvSpPr>
          <p:cNvPr id="5" name="Google Shape;108;p1">
            <a:extLst>
              <a:ext uri="{FF2B5EF4-FFF2-40B4-BE49-F238E27FC236}">
                <a16:creationId xmlns:a16="http://schemas.microsoft.com/office/drawing/2014/main" id="{2ED8711C-D2B2-415A-8215-D56A3724C972}"/>
              </a:ext>
            </a:extLst>
          </p:cNvPr>
          <p:cNvSpPr/>
          <p:nvPr/>
        </p:nvSpPr>
        <p:spPr>
          <a:xfrm>
            <a:off x="8640908" y="257453"/>
            <a:ext cx="310814" cy="861134"/>
          </a:xfrm>
          <a:prstGeom prst="roundRect">
            <a:avLst>
              <a:gd name="adj" fmla="val 9944"/>
            </a:avLst>
          </a:prstGeom>
          <a:solidFill>
            <a:srgbClr val="F9C848"/>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2400" b="1" i="0" u="none" strike="noStrike" cap="none">
              <a:solidFill>
                <a:schemeClr val="lt1"/>
              </a:solidFill>
              <a:latin typeface="Arabic Typesetting" panose="03020402040406030203" pitchFamily="66" charset="-78"/>
              <a:ea typeface="Calibri"/>
              <a:cs typeface="Arabic Typesetting" panose="03020402040406030203" pitchFamily="66" charset="-78"/>
              <a:sym typeface="Calibri"/>
            </a:endParaRPr>
          </a:p>
        </p:txBody>
      </p:sp>
    </p:spTree>
    <p:extLst>
      <p:ext uri="{BB962C8B-B14F-4D97-AF65-F5344CB8AC3E}">
        <p14:creationId xmlns:p14="http://schemas.microsoft.com/office/powerpoint/2010/main" val="2359069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
            <a:extLst>
              <a:ext uri="{FF2B5EF4-FFF2-40B4-BE49-F238E27FC236}">
                <a16:creationId xmlns:a16="http://schemas.microsoft.com/office/drawing/2014/main" id="{33DF782D-A258-4696-9A2D-DDDB9B56F855}"/>
              </a:ext>
            </a:extLst>
          </p:cNvPr>
          <p:cNvSpPr/>
          <p:nvPr/>
        </p:nvSpPr>
        <p:spPr>
          <a:xfrm>
            <a:off x="1003176" y="1020932"/>
            <a:ext cx="8380520" cy="3755254"/>
          </a:xfrm>
          <a:prstGeom prst="roundRect">
            <a:avLst>
              <a:gd name="adj" fmla="val 21181"/>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342900" lvl="0" indent="-342900" algn="just" rtl="1">
              <a:spcAft>
                <a:spcPts val="0"/>
              </a:spcAft>
              <a:buFont typeface="Arial"/>
              <a:buChar char="•"/>
              <a:tabLst>
                <a:tab pos="457200" algn="l"/>
              </a:tabLst>
            </a:pPr>
            <a:r>
              <a:rPr lang="ar-EG" sz="2800" b="1" dirty="0">
                <a:solidFill>
                  <a:schemeClr val="accent2">
                    <a:lumMod val="50000"/>
                  </a:schemeClr>
                </a:solidFill>
                <a:latin typeface="Arabic Typesetting" panose="03020402040406030203" pitchFamily="66" charset="-78"/>
                <a:cs typeface="Arabic Typesetting" panose="03020402040406030203" pitchFamily="66" charset="-78"/>
              </a:rPr>
              <a:t>لذلك تنمية قدرة المتعلمين على فهم النص العلمي المقروء تحقق نموًا معرفيًا وقدرة على توجيه النقد الهادف، وانتفاعًا بالقراءة العلمية في الحياة العامة، والقارئ بفهم واضح يصل إلى التفاعل مع النص العلمي المقروء بتحديد المحاور الرئيسة فيه وفهم العلاقات بينها، وإيضاح الأفكار الأساسية وما تتضمنه من قيم ومعتقدات ومحاولة </a:t>
            </a:r>
            <a:r>
              <a:rPr lang="ar-EG" sz="2800" b="1" dirty="0" err="1">
                <a:solidFill>
                  <a:schemeClr val="accent2">
                    <a:lumMod val="50000"/>
                  </a:schemeClr>
                </a:solidFill>
                <a:latin typeface="Arabic Typesetting" panose="03020402040406030203" pitchFamily="66" charset="-78"/>
                <a:cs typeface="Arabic Typesetting" panose="03020402040406030203" pitchFamily="66" charset="-78"/>
              </a:rPr>
              <a:t>الإستعمال</a:t>
            </a:r>
            <a:r>
              <a:rPr lang="ar-EG" sz="2800" b="1" dirty="0">
                <a:solidFill>
                  <a:schemeClr val="accent2">
                    <a:lumMod val="50000"/>
                  </a:schemeClr>
                </a:solidFill>
                <a:latin typeface="Arabic Typesetting" panose="03020402040406030203" pitchFamily="66" charset="-78"/>
                <a:cs typeface="Arabic Typesetting" panose="03020402040406030203" pitchFamily="66" charset="-78"/>
              </a:rPr>
              <a:t> الصحيح لهذه الأفكار، والقيم في الأنشطة والسلوكيات الحاضرة والمستقبلية. (سعد زاير و عهود هاشم 2016، 77-87</a:t>
            </a:r>
            <a:r>
              <a:rPr lang="ar-EG" sz="2800" b="1" dirty="0">
                <a:solidFill>
                  <a:srgbClr val="000000"/>
                </a:solidFill>
                <a:latin typeface="Arabic Typesetting" panose="03020402040406030203" pitchFamily="66" charset="-78"/>
                <a:cs typeface="Arabic Typesetting" panose="03020402040406030203" pitchFamily="66" charset="-78"/>
              </a:rPr>
              <a:t>)</a:t>
            </a:r>
          </a:p>
        </p:txBody>
      </p:sp>
    </p:spTree>
    <p:extLst>
      <p:ext uri="{BB962C8B-B14F-4D97-AF65-F5344CB8AC3E}">
        <p14:creationId xmlns:p14="http://schemas.microsoft.com/office/powerpoint/2010/main" val="3100763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25707E1E-CBBB-434E-9A76-6E480070AE86}"/>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C9ADC1D3-DD21-4E2C-80D4-34909B73E529}"/>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80E8A359-0111-4114-8368-83809C97406E}"/>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B1B14B2F-7E7B-49A6-AC6B-32C9D08C973B}"/>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رقم(8)</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3A815E7A-FF08-4BC8-903F-7697F52EC573}"/>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26B48FE1-38CE-4B4A-BCE4-D11EC81E88CF}"/>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125D26A6-6F2D-4D1B-81D1-DB030B46650C}"/>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B882A4BF-78EC-4EF0-ADE8-8D5877515CAA}"/>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E225F4A9-D7DE-4C39-9B7B-508AC7239F02}"/>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5F003259-67AD-4D55-81AF-7D665035EA56}"/>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ED62BCD3-EBB7-4D92-8A83-EDE359D31D87}"/>
              </a:ext>
            </a:extLst>
          </p:cNvPr>
          <p:cNvSpPr/>
          <p:nvPr/>
        </p:nvSpPr>
        <p:spPr>
          <a:xfrm>
            <a:off x="1331650"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200" b="1">
                <a:solidFill>
                  <a:schemeClr val="accent2">
                    <a:lumMod val="75000"/>
                  </a:schemeClr>
                </a:solidFill>
                <a:latin typeface="Arabic Typesetting" panose="03020402040406030203" pitchFamily="66" charset="-78"/>
                <a:ea typeface="Calibri" panose="020F0502020204030204" pitchFamily="34" charset="0"/>
                <a:cs typeface="Arabic Typesetting" panose="03020402040406030203" pitchFamily="66" charset="-78"/>
              </a:rPr>
              <a:t>بالتعاون مع أفراد مجموعتك اكتب العلاقة بين الفهم القرائي وتدريس العلوم.</a:t>
            </a:r>
            <a:endParaRPr lang="ar-EG" sz="3200" b="1" dirty="0">
              <a:solidFill>
                <a:schemeClr val="accent2">
                  <a:lumMod val="75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3767317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0">
            <a:extLst>
              <a:ext uri="{FF2B5EF4-FFF2-40B4-BE49-F238E27FC236}">
                <a16:creationId xmlns:a16="http://schemas.microsoft.com/office/drawing/2014/main" id="{A7ECF3FD-613D-4D03-BA05-F636D8B88DE4}"/>
              </a:ext>
            </a:extLst>
          </p:cNvPr>
          <p:cNvSpPr/>
          <p:nvPr/>
        </p:nvSpPr>
        <p:spPr>
          <a:xfrm>
            <a:off x="5868138" y="342337"/>
            <a:ext cx="3506681" cy="669717"/>
          </a:xfrm>
          <a:prstGeom prst="roundRect">
            <a:avLst>
              <a:gd name="adj" fmla="val 50000"/>
            </a:avLst>
          </a:prstGeom>
          <a:noFill/>
          <a:ln w="57150">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ounded Rectangle 1">
            <a:extLst>
              <a:ext uri="{FF2B5EF4-FFF2-40B4-BE49-F238E27FC236}">
                <a16:creationId xmlns:a16="http://schemas.microsoft.com/office/drawing/2014/main" id="{E9029C23-26CE-41D3-B56B-CCDC5D4568B8}"/>
              </a:ext>
            </a:extLst>
          </p:cNvPr>
          <p:cNvSpPr/>
          <p:nvPr/>
        </p:nvSpPr>
        <p:spPr>
          <a:xfrm>
            <a:off x="5972263" y="342337"/>
            <a:ext cx="3288681" cy="669717"/>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Rounded Rectangle 31">
            <a:extLst>
              <a:ext uri="{FF2B5EF4-FFF2-40B4-BE49-F238E27FC236}">
                <a16:creationId xmlns:a16="http://schemas.microsoft.com/office/drawing/2014/main" id="{028C688A-C320-4676-A043-119C2CC9B394}"/>
              </a:ext>
            </a:extLst>
          </p:cNvPr>
          <p:cNvSpPr/>
          <p:nvPr/>
        </p:nvSpPr>
        <p:spPr>
          <a:xfrm rot="5400000">
            <a:off x="7036127" y="173069"/>
            <a:ext cx="1056764" cy="959199"/>
          </a:xfrm>
          <a:prstGeom prst="roundRect">
            <a:avLst>
              <a:gd name="adj" fmla="val 50000"/>
            </a:avLst>
          </a:prstGeom>
          <a:noFill/>
          <a:ln w="5715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مربع نص 5">
            <a:extLst>
              <a:ext uri="{FF2B5EF4-FFF2-40B4-BE49-F238E27FC236}">
                <a16:creationId xmlns:a16="http://schemas.microsoft.com/office/drawing/2014/main" id="{C15B1BC9-DAFD-429F-8FBD-F16BA16637FF}"/>
              </a:ext>
            </a:extLst>
          </p:cNvPr>
          <p:cNvSpPr txBox="1"/>
          <p:nvPr/>
        </p:nvSpPr>
        <p:spPr>
          <a:xfrm>
            <a:off x="5737381" y="124287"/>
            <a:ext cx="3069267" cy="892552"/>
          </a:xfrm>
          <a:prstGeom prst="rect">
            <a:avLst/>
          </a:prstGeom>
          <a:noFill/>
        </p:spPr>
        <p:txBody>
          <a:bodyPr wrap="square">
            <a:spAutoFit/>
          </a:bodyPr>
          <a:lstStyle/>
          <a:p>
            <a:pPr algn="just" rtl="1">
              <a:tabLst>
                <a:tab pos="457200" algn="l"/>
              </a:tabLst>
            </a:pPr>
            <a:endParaRPr lang="ar-EG" sz="2400" b="1" dirty="0">
              <a:solidFill>
                <a:schemeClr val="accent2">
                  <a:lumMod val="50000"/>
                </a:schemeClr>
              </a:solidFill>
              <a:latin typeface="Arabic Typesetting" panose="03020402040406030203" pitchFamily="66" charset="-78"/>
              <a:cs typeface="Arabic Typesetting" panose="03020402040406030203" pitchFamily="66" charset="-78"/>
            </a:endParaRPr>
          </a:p>
          <a:p>
            <a:pPr algn="r" rtl="1">
              <a:tabLst>
                <a:tab pos="457200" algn="l"/>
              </a:tabLst>
            </a:pPr>
            <a:r>
              <a:rPr lang="ar-EG" sz="2800" b="1" dirty="0">
                <a:solidFill>
                  <a:schemeClr val="accent2">
                    <a:lumMod val="50000"/>
                  </a:schemeClr>
                </a:solidFill>
                <a:latin typeface="Arabic Typesetting" panose="03020402040406030203" pitchFamily="66" charset="-78"/>
                <a:cs typeface="Arabic Typesetting" panose="03020402040406030203" pitchFamily="66" charset="-78"/>
              </a:rPr>
              <a:t>الفهم القرائي وتدريس العلوم</a:t>
            </a:r>
          </a:p>
        </p:txBody>
      </p:sp>
      <p:sp>
        <p:nvSpPr>
          <p:cNvPr id="18" name="Google Shape;367;p7">
            <a:extLst>
              <a:ext uri="{FF2B5EF4-FFF2-40B4-BE49-F238E27FC236}">
                <a16:creationId xmlns:a16="http://schemas.microsoft.com/office/drawing/2014/main" id="{89EE9D26-2DEE-4288-96AB-56F7B56B6750}"/>
              </a:ext>
            </a:extLst>
          </p:cNvPr>
          <p:cNvSpPr/>
          <p:nvPr/>
        </p:nvSpPr>
        <p:spPr>
          <a:xfrm>
            <a:off x="408373" y="2641352"/>
            <a:ext cx="7341833" cy="3980519"/>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r" rtl="1">
              <a:buFontTx/>
              <a:buChar char="-"/>
              <a:tabLst>
                <a:tab pos="457200" algn="l"/>
              </a:tabLst>
            </a:pPr>
            <a:r>
              <a:rPr lang="ar-EG" sz="2000" b="1">
                <a:solidFill>
                  <a:prstClr val="black"/>
                </a:solidFill>
                <a:latin typeface="Arabic Typesetting" panose="03020402040406030203" pitchFamily="66" charset="-78"/>
                <a:cs typeface="Arabic Typesetting" panose="03020402040406030203" pitchFamily="66" charset="-78"/>
              </a:rPr>
              <a:t>تنمية القدرة على الفهم القرائي في مادة العلوم إحدى التوجهات الحديثة في تدريس العلوم( بالمملكة العربية السعودية)، حيث يوجه الاهتمام نحو عمليات القراءة وما يحدث داخل عقل المتعلم. </a:t>
            </a:r>
          </a:p>
          <a:p>
            <a:pPr marL="342900" indent="-342900" algn="r" rtl="1">
              <a:buFontTx/>
              <a:buChar char="-"/>
              <a:tabLst>
                <a:tab pos="457200" algn="l"/>
              </a:tabLst>
            </a:pPr>
            <a:r>
              <a:rPr lang="ar-EG" sz="2000" b="1">
                <a:solidFill>
                  <a:prstClr val="black"/>
                </a:solidFill>
                <a:latin typeface="Arabic Typesetting" panose="03020402040406030203" pitchFamily="66" charset="-78"/>
                <a:cs typeface="Arabic Typesetting" panose="03020402040406030203" pitchFamily="66" charset="-78"/>
              </a:rPr>
              <a:t>القراءة تعد أسلوبًا من أساليب التفكير التشط، حيث يحاول القارئ أثناء القراءة أن يحل بشكل تدريجي المعاني المتناقضة في النص، ويعمل على بناء التفسيرات والاستدلالات المبنية على النص والأفكار المختزنة في ذاكرته، بالإضافة إلى أنها عملية توليدية للأفكار الجديدة. (2003،78 ,</a:t>
            </a:r>
            <a:r>
              <a:rPr lang="en-US" sz="2000" b="1">
                <a:solidFill>
                  <a:prstClr val="black"/>
                </a:solidFill>
                <a:latin typeface="Arabic Typesetting" panose="03020402040406030203" pitchFamily="66" charset="-78"/>
                <a:cs typeface="Arabic Typesetting" panose="03020402040406030203" pitchFamily="66" charset="-78"/>
              </a:rPr>
              <a:t>Galloway)(</a:t>
            </a:r>
            <a:r>
              <a:rPr lang="ar-EG" sz="2000" b="1">
                <a:solidFill>
                  <a:srgbClr val="000000"/>
                </a:solidFill>
                <a:latin typeface="Arabic Typesetting" panose="03020402040406030203" pitchFamily="66" charset="-78"/>
                <a:cs typeface="Arabic Typesetting" panose="03020402040406030203" pitchFamily="66" charset="-78"/>
              </a:rPr>
              <a:t>- ولكي يصل المتعلم إلى حل المشكلات المتضمنة في النص المقروء والاستفادة من المعلومات المقدمة له فإنه من الضروري أن يتمكن من القراءة السليمة لهذا النص ابتداءً؛ لذلك نجد أن تنمية قدرة المتعلمين على فهم النص العلمي المقروء تحقق نمواً معرفيًا.</a:t>
            </a:r>
          </a:p>
          <a:p>
            <a:pPr marL="342900" indent="-342900" algn="r" rtl="1">
              <a:buFontTx/>
              <a:buChar char="-"/>
              <a:tabLst>
                <a:tab pos="457200" algn="l"/>
              </a:tabLst>
            </a:pPr>
            <a:r>
              <a:rPr lang="ar-EG" sz="2000" b="1">
                <a:solidFill>
                  <a:srgbClr val="000000"/>
                </a:solidFill>
                <a:latin typeface="Arabic Typesetting" panose="03020402040406030203" pitchFamily="66" charset="-78"/>
                <a:cs typeface="Arabic Typesetting" panose="03020402040406030203" pitchFamily="66" charset="-78"/>
              </a:rPr>
              <a:t>القدرة على توجيه النقد الهادف، وانتفاعًا بالقراءة العلمية في الحياة العامة. </a:t>
            </a:r>
          </a:p>
          <a:p>
            <a:pPr marL="342900" indent="-342900" algn="r" rtl="1">
              <a:buFontTx/>
              <a:buChar char="-"/>
              <a:tabLst>
                <a:tab pos="457200" algn="l"/>
              </a:tabLst>
            </a:pPr>
            <a:r>
              <a:rPr lang="ar-EG" sz="2000" b="1">
                <a:solidFill>
                  <a:srgbClr val="000000"/>
                </a:solidFill>
                <a:latin typeface="Arabic Typesetting" panose="03020402040406030203" pitchFamily="66" charset="-78"/>
                <a:cs typeface="Arabic Typesetting" panose="03020402040406030203" pitchFamily="66" charset="-78"/>
              </a:rPr>
              <a:t>القارئ بفهم واضح يصل إلى التفاعل مع النص العلمي المقروء بتحديد المحاور الرئيسة فيه وفهم العلاقات بينها. </a:t>
            </a:r>
          </a:p>
          <a:p>
            <a:pPr marL="342900" indent="-342900" algn="r" rtl="1">
              <a:buFontTx/>
              <a:buChar char="-"/>
              <a:tabLst>
                <a:tab pos="457200" algn="l"/>
              </a:tabLst>
            </a:pPr>
            <a:r>
              <a:rPr lang="ar-EG" sz="2000" b="1">
                <a:solidFill>
                  <a:srgbClr val="000000"/>
                </a:solidFill>
                <a:latin typeface="Arabic Typesetting" panose="03020402040406030203" pitchFamily="66" charset="-78"/>
                <a:cs typeface="Arabic Typesetting" panose="03020402040406030203" pitchFamily="66" charset="-78"/>
              </a:rPr>
              <a:t>إيضاح الأفكار الأساسية وما تتضمنه من قيم ومعتقدات ومحاولة الاستعمال الصحيح لهذه الأفكار. (زایر، هاشم، 2016 : 87)</a:t>
            </a:r>
            <a:endParaRPr lang="ar-EG" sz="2000" b="1" dirty="0">
              <a:solidFill>
                <a:srgbClr val="000000"/>
              </a:solidFill>
              <a:latin typeface="Arabic Typesetting" panose="03020402040406030203" pitchFamily="66" charset="-78"/>
              <a:cs typeface="Arabic Typesetting" panose="03020402040406030203" pitchFamily="66" charset="-78"/>
            </a:endParaRPr>
          </a:p>
        </p:txBody>
      </p:sp>
      <p:sp>
        <p:nvSpPr>
          <p:cNvPr id="19" name="Google Shape;368;p7">
            <a:extLst>
              <a:ext uri="{FF2B5EF4-FFF2-40B4-BE49-F238E27FC236}">
                <a16:creationId xmlns:a16="http://schemas.microsoft.com/office/drawing/2014/main" id="{176BD0BD-3A6D-4C98-A85B-0F7A44C11C19}"/>
              </a:ext>
            </a:extLst>
          </p:cNvPr>
          <p:cNvSpPr/>
          <p:nvPr/>
        </p:nvSpPr>
        <p:spPr>
          <a:xfrm>
            <a:off x="2334826" y="625090"/>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20" name="Google Shape;369;p7">
            <a:extLst>
              <a:ext uri="{FF2B5EF4-FFF2-40B4-BE49-F238E27FC236}">
                <a16:creationId xmlns:a16="http://schemas.microsoft.com/office/drawing/2014/main" id="{799DEC51-FEBF-468D-896D-AA08E78BC65C}"/>
              </a:ext>
            </a:extLst>
          </p:cNvPr>
          <p:cNvGrpSpPr/>
          <p:nvPr/>
        </p:nvGrpSpPr>
        <p:grpSpPr>
          <a:xfrm>
            <a:off x="3963624" y="2283744"/>
            <a:ext cx="124408" cy="665584"/>
            <a:chOff x="914401" y="2121159"/>
            <a:chExt cx="124408" cy="665584"/>
          </a:xfrm>
        </p:grpSpPr>
        <p:sp>
          <p:nvSpPr>
            <p:cNvPr id="47" name="Google Shape;370;p7">
              <a:extLst>
                <a:ext uri="{FF2B5EF4-FFF2-40B4-BE49-F238E27FC236}">
                  <a16:creationId xmlns:a16="http://schemas.microsoft.com/office/drawing/2014/main" id="{791D11DD-170A-47AB-B08E-8E57E67853AD}"/>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8" name="Google Shape;371;p7">
              <a:extLst>
                <a:ext uri="{FF2B5EF4-FFF2-40B4-BE49-F238E27FC236}">
                  <a16:creationId xmlns:a16="http://schemas.microsoft.com/office/drawing/2014/main" id="{74F1E880-ED31-4624-B92C-4C197F0DBECE}"/>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9" name="Google Shape;372;p7">
              <a:extLst>
                <a:ext uri="{FF2B5EF4-FFF2-40B4-BE49-F238E27FC236}">
                  <a16:creationId xmlns:a16="http://schemas.microsoft.com/office/drawing/2014/main" id="{C127A180-BB04-446A-846E-32D8E92AA1ED}"/>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21" name="Google Shape;373;p7">
            <a:extLst>
              <a:ext uri="{FF2B5EF4-FFF2-40B4-BE49-F238E27FC236}">
                <a16:creationId xmlns:a16="http://schemas.microsoft.com/office/drawing/2014/main" id="{759E37C2-803F-42C5-80CA-7035870FD5D3}"/>
              </a:ext>
            </a:extLst>
          </p:cNvPr>
          <p:cNvGrpSpPr/>
          <p:nvPr/>
        </p:nvGrpSpPr>
        <p:grpSpPr>
          <a:xfrm>
            <a:off x="3403620" y="2285580"/>
            <a:ext cx="124408" cy="665584"/>
            <a:chOff x="1743270" y="2121159"/>
            <a:chExt cx="124408" cy="665584"/>
          </a:xfrm>
        </p:grpSpPr>
        <p:sp>
          <p:nvSpPr>
            <p:cNvPr id="44" name="Google Shape;374;p7">
              <a:extLst>
                <a:ext uri="{FF2B5EF4-FFF2-40B4-BE49-F238E27FC236}">
                  <a16:creationId xmlns:a16="http://schemas.microsoft.com/office/drawing/2014/main" id="{0A4A54D7-3D15-4AC2-8A4F-20EAC27D2C42}"/>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5" name="Google Shape;375;p7">
              <a:extLst>
                <a:ext uri="{FF2B5EF4-FFF2-40B4-BE49-F238E27FC236}">
                  <a16:creationId xmlns:a16="http://schemas.microsoft.com/office/drawing/2014/main" id="{5DE5FE77-2A5B-41B6-8CA2-BCBF7FAB7D64}"/>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6" name="Google Shape;376;p7">
              <a:extLst>
                <a:ext uri="{FF2B5EF4-FFF2-40B4-BE49-F238E27FC236}">
                  <a16:creationId xmlns:a16="http://schemas.microsoft.com/office/drawing/2014/main" id="{A44D09CD-5025-48AD-9433-DA3546AC0A2F}"/>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22" name="Google Shape;377;p7">
            <a:extLst>
              <a:ext uri="{FF2B5EF4-FFF2-40B4-BE49-F238E27FC236}">
                <a16:creationId xmlns:a16="http://schemas.microsoft.com/office/drawing/2014/main" id="{322259F1-9225-42CE-A9D5-F77335A4CF70}"/>
              </a:ext>
            </a:extLst>
          </p:cNvPr>
          <p:cNvGrpSpPr/>
          <p:nvPr/>
        </p:nvGrpSpPr>
        <p:grpSpPr>
          <a:xfrm>
            <a:off x="4459797" y="2254388"/>
            <a:ext cx="124408" cy="665584"/>
            <a:chOff x="2572138" y="2121159"/>
            <a:chExt cx="124408" cy="665584"/>
          </a:xfrm>
        </p:grpSpPr>
        <p:sp>
          <p:nvSpPr>
            <p:cNvPr id="41" name="Google Shape;378;p7">
              <a:extLst>
                <a:ext uri="{FF2B5EF4-FFF2-40B4-BE49-F238E27FC236}">
                  <a16:creationId xmlns:a16="http://schemas.microsoft.com/office/drawing/2014/main" id="{20A7E637-3FA5-4489-A1EB-9BC6B838CDE2}"/>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2" name="Google Shape;379;p7">
              <a:extLst>
                <a:ext uri="{FF2B5EF4-FFF2-40B4-BE49-F238E27FC236}">
                  <a16:creationId xmlns:a16="http://schemas.microsoft.com/office/drawing/2014/main" id="{B9588624-D7F7-43A5-A34A-DE0AEAA74B0B}"/>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3" name="Google Shape;380;p7">
              <a:extLst>
                <a:ext uri="{FF2B5EF4-FFF2-40B4-BE49-F238E27FC236}">
                  <a16:creationId xmlns:a16="http://schemas.microsoft.com/office/drawing/2014/main" id="{678E30F5-3F45-4FE6-8494-D71779E638E9}"/>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pic>
        <p:nvPicPr>
          <p:cNvPr id="30" name="Google Shape;271;p6" descr="Bullseye">
            <a:extLst>
              <a:ext uri="{FF2B5EF4-FFF2-40B4-BE49-F238E27FC236}">
                <a16:creationId xmlns:a16="http://schemas.microsoft.com/office/drawing/2014/main" id="{8FBFC75D-5302-474F-9192-C13C578AB589}"/>
              </a:ext>
            </a:extLst>
          </p:cNvPr>
          <p:cNvPicPr preferRelativeResize="0"/>
          <p:nvPr/>
        </p:nvPicPr>
        <p:blipFill rotWithShape="1">
          <a:blip r:embed="rId2">
            <a:alphaModFix/>
          </a:blip>
          <a:srcRect/>
          <a:stretch/>
        </p:blipFill>
        <p:spPr>
          <a:xfrm>
            <a:off x="3521965" y="967861"/>
            <a:ext cx="914400" cy="914400"/>
          </a:xfrm>
          <a:prstGeom prst="rect">
            <a:avLst/>
          </a:prstGeom>
          <a:noFill/>
          <a:ln>
            <a:noFill/>
          </a:ln>
        </p:spPr>
      </p:pic>
    </p:spTree>
    <p:extLst>
      <p:ext uri="{BB962C8B-B14F-4D97-AF65-F5344CB8AC3E}">
        <p14:creationId xmlns:p14="http://schemas.microsoft.com/office/powerpoint/2010/main" val="3751108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AD3E142E-A978-4482-90EC-E0066DC60592}"/>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E13A1947-E76E-4C14-B8C5-2DAD0301541C}"/>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B1ED9855-3DB8-450C-89D0-33B072EC3B88}"/>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B5317EFC-5584-40BA-ABF6-105BCEB42AA8}"/>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رقم(9)</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06C19DBD-0E25-4365-B783-272B56EC4B90}"/>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3611016E-9579-4444-BE27-5821B541C3BC}"/>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3DAC113F-43B1-423D-B1F7-9AAB8C288366}"/>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78CF3C16-3434-4061-8238-84826F83E960}"/>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496ECE58-1EA4-402B-8E78-514E3D1473EB}"/>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FDB8AA35-2D26-43E6-80A8-9BCD90A4AC2F}"/>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6B0691A9-10C6-4736-828A-56B8C0D359D4}"/>
              </a:ext>
            </a:extLst>
          </p:cNvPr>
          <p:cNvSpPr/>
          <p:nvPr/>
        </p:nvSpPr>
        <p:spPr>
          <a:xfrm>
            <a:off x="1331650"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200" b="1">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تناول بالتوضيح طرق تنمية الفهم القرائي في مادة العلوم</a:t>
            </a:r>
            <a:endParaRPr lang="ar-EG" sz="32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765273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41285EA3-3DEA-496A-8A68-4FC38C3B111D}"/>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FA2E7E67-ECA1-404D-A73B-85155805FDEB}"/>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55ECF18B-CD45-4C8C-867F-2885C9C0906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EDB5E51F-6C21-4DE8-880F-309C134D1E8F}"/>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رقم(10)</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4E80FA6F-870F-4F9F-B284-A16ACF816CD7}"/>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D5399D5C-A54A-4404-B030-F4AF3B08B1A5}"/>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B3F8FB9B-767D-4406-B64E-C50C9AB2EACE}"/>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0407FFEF-932F-4F09-A0AF-F44240158AB0}"/>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5D3F62D9-89C0-4316-A86E-AF591628CFC4}"/>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93579D3E-CBF3-47C0-A0BB-D72D26DA94F1}"/>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5BB7AD33-A2D8-4F3D-8E8C-A9A3163D51ED}"/>
              </a:ext>
            </a:extLst>
          </p:cNvPr>
          <p:cNvSpPr/>
          <p:nvPr/>
        </p:nvSpPr>
        <p:spPr>
          <a:xfrm>
            <a:off x="1376038"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تناول بالتوضيح مفهوم الألعاب التعليمية الرقمية.</a:t>
            </a:r>
          </a:p>
        </p:txBody>
      </p:sp>
    </p:spTree>
    <p:extLst>
      <p:ext uri="{BB962C8B-B14F-4D97-AF65-F5344CB8AC3E}">
        <p14:creationId xmlns:p14="http://schemas.microsoft.com/office/powerpoint/2010/main" val="3592014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ounded Rectangle 30">
            <a:extLst>
              <a:ext uri="{FF2B5EF4-FFF2-40B4-BE49-F238E27FC236}">
                <a16:creationId xmlns:a16="http://schemas.microsoft.com/office/drawing/2014/main" id="{257019CB-4B6E-4970-8080-E114095AA400}"/>
              </a:ext>
            </a:extLst>
          </p:cNvPr>
          <p:cNvSpPr/>
          <p:nvPr/>
        </p:nvSpPr>
        <p:spPr>
          <a:xfrm>
            <a:off x="5868138" y="342337"/>
            <a:ext cx="3506681" cy="669717"/>
          </a:xfrm>
          <a:prstGeom prst="roundRect">
            <a:avLst>
              <a:gd name="adj" fmla="val 50000"/>
            </a:avLst>
          </a:prstGeom>
          <a:noFill/>
          <a:ln w="57150">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3" name="Rounded Rectangle 1">
            <a:extLst>
              <a:ext uri="{FF2B5EF4-FFF2-40B4-BE49-F238E27FC236}">
                <a16:creationId xmlns:a16="http://schemas.microsoft.com/office/drawing/2014/main" id="{ACB368EC-BCE8-4940-94D0-9874602B6E53}"/>
              </a:ext>
            </a:extLst>
          </p:cNvPr>
          <p:cNvSpPr/>
          <p:nvPr/>
        </p:nvSpPr>
        <p:spPr>
          <a:xfrm>
            <a:off x="5972263" y="342337"/>
            <a:ext cx="3288681" cy="669717"/>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2800" b="1" dirty="0">
                <a:solidFill>
                  <a:srgbClr val="000000"/>
                </a:solidFill>
                <a:latin typeface="Arabic Typesetting" panose="03020402040406030203" pitchFamily="66" charset="-78"/>
                <a:cs typeface="Arabic Typesetting" panose="03020402040406030203" pitchFamily="66" charset="-78"/>
              </a:rPr>
              <a:t>طرق تنمية الفهم القرائي في مادة العلوم</a:t>
            </a:r>
          </a:p>
        </p:txBody>
      </p:sp>
      <p:sp>
        <p:nvSpPr>
          <p:cNvPr id="64" name="Rounded Rectangle 31">
            <a:extLst>
              <a:ext uri="{FF2B5EF4-FFF2-40B4-BE49-F238E27FC236}">
                <a16:creationId xmlns:a16="http://schemas.microsoft.com/office/drawing/2014/main" id="{EEFDD7BC-385F-42AE-8578-10B5868AE1BD}"/>
              </a:ext>
            </a:extLst>
          </p:cNvPr>
          <p:cNvSpPr/>
          <p:nvPr/>
        </p:nvSpPr>
        <p:spPr>
          <a:xfrm rot="5400000">
            <a:off x="7202729" y="82836"/>
            <a:ext cx="1010482" cy="1167549"/>
          </a:xfrm>
          <a:prstGeom prst="roundRect">
            <a:avLst>
              <a:gd name="adj" fmla="val 50000"/>
            </a:avLst>
          </a:prstGeom>
          <a:noFill/>
          <a:ln w="5715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6" name="Google Shape;367;p7">
            <a:extLst>
              <a:ext uri="{FF2B5EF4-FFF2-40B4-BE49-F238E27FC236}">
                <a16:creationId xmlns:a16="http://schemas.microsoft.com/office/drawing/2014/main" id="{85131E1F-59D3-47BE-B88C-747237533FAE}"/>
              </a:ext>
            </a:extLst>
          </p:cNvPr>
          <p:cNvSpPr/>
          <p:nvPr/>
        </p:nvSpPr>
        <p:spPr>
          <a:xfrm>
            <a:off x="505892" y="2612761"/>
            <a:ext cx="7341833" cy="3980519"/>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rtl="1">
              <a:spcAft>
                <a:spcPts val="0"/>
              </a:spcAft>
              <a:tabLst>
                <a:tab pos="457200" algn="l"/>
              </a:tabLst>
            </a:pPr>
            <a:r>
              <a:rPr lang="ar-EG" sz="3600" b="1" dirty="0">
                <a:latin typeface="Arabic Typesetting" panose="03020402040406030203" pitchFamily="66" charset="-78"/>
                <a:cs typeface="Arabic Typesetting" panose="03020402040406030203" pitchFamily="66" charset="-78"/>
              </a:rPr>
              <a:t>الألعاب التعليمية الرقمية </a:t>
            </a:r>
          </a:p>
          <a:p>
            <a:pPr lvl="0" algn="just" rtl="1">
              <a:spcAft>
                <a:spcPts val="0"/>
              </a:spcAft>
              <a:tabLst>
                <a:tab pos="457200" algn="l"/>
              </a:tabLst>
            </a:pPr>
            <a:r>
              <a:rPr lang="ar-EG" sz="2800" b="1" dirty="0">
                <a:latin typeface="Arabic Typesetting" panose="03020402040406030203" pitchFamily="66" charset="-78"/>
                <a:cs typeface="Arabic Typesetting" panose="03020402040406030203" pitchFamily="66" charset="-78"/>
              </a:rPr>
              <a:t>عبارة عن مجموعة من الأنشطة التعليمية المستهدفة التي تعتمد على دمج الألعاب التعليمية بالكمبيوتر وذلك للجمع بين مميزات كلا منهم. معا لزيادة إيجابية ودافعية المتعلم، وعند تصميمها يجب مراعاة خصائص وقدرات التلاميذ المعد لهم وتعتمد فاعلية الألعاب التعليمية الكمبيوترية على مدى ارتباط المحتوى التعليمي أو المهارة المراد تنميتها باللعبة وكلما كانت اللعبة أكثر ارتباطًا بالمهارة أدى ذلك إلى نتائج أفضل وفاعلية أكبر، ويتم تقديم المساعدات والتلميحات المختلفة للمتعلم وذلك إذا أخطأ أثناء السير في اللعبة التعليمية. (حسن، 2014)</a:t>
            </a:r>
          </a:p>
        </p:txBody>
      </p:sp>
      <p:sp>
        <p:nvSpPr>
          <p:cNvPr id="67" name="Google Shape;368;p7">
            <a:extLst>
              <a:ext uri="{FF2B5EF4-FFF2-40B4-BE49-F238E27FC236}">
                <a16:creationId xmlns:a16="http://schemas.microsoft.com/office/drawing/2014/main" id="{EDEAF814-C1CC-4161-BFB7-53CD4CDB6F75}"/>
              </a:ext>
            </a:extLst>
          </p:cNvPr>
          <p:cNvSpPr/>
          <p:nvPr/>
        </p:nvSpPr>
        <p:spPr>
          <a:xfrm>
            <a:off x="2334826" y="625090"/>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68" name="Google Shape;369;p7">
            <a:extLst>
              <a:ext uri="{FF2B5EF4-FFF2-40B4-BE49-F238E27FC236}">
                <a16:creationId xmlns:a16="http://schemas.microsoft.com/office/drawing/2014/main" id="{41BBE16D-4E9B-4CBF-AE71-60EA2EB9D847}"/>
              </a:ext>
            </a:extLst>
          </p:cNvPr>
          <p:cNvGrpSpPr/>
          <p:nvPr/>
        </p:nvGrpSpPr>
        <p:grpSpPr>
          <a:xfrm>
            <a:off x="3963624" y="2283744"/>
            <a:ext cx="124408" cy="665584"/>
            <a:chOff x="914401" y="2121159"/>
            <a:chExt cx="124408" cy="665584"/>
          </a:xfrm>
        </p:grpSpPr>
        <p:sp>
          <p:nvSpPr>
            <p:cNvPr id="69" name="Google Shape;370;p7">
              <a:extLst>
                <a:ext uri="{FF2B5EF4-FFF2-40B4-BE49-F238E27FC236}">
                  <a16:creationId xmlns:a16="http://schemas.microsoft.com/office/drawing/2014/main" id="{DB8F77AE-DD22-494A-A987-8684CFA3A13B}"/>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0" name="Google Shape;371;p7">
              <a:extLst>
                <a:ext uri="{FF2B5EF4-FFF2-40B4-BE49-F238E27FC236}">
                  <a16:creationId xmlns:a16="http://schemas.microsoft.com/office/drawing/2014/main" id="{75E068E4-990B-4699-B58A-C32D0A88B3D0}"/>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1" name="Google Shape;372;p7">
              <a:extLst>
                <a:ext uri="{FF2B5EF4-FFF2-40B4-BE49-F238E27FC236}">
                  <a16:creationId xmlns:a16="http://schemas.microsoft.com/office/drawing/2014/main" id="{7B74499A-ED87-49D3-A419-75D79769FCD7}"/>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72" name="Google Shape;373;p7">
            <a:extLst>
              <a:ext uri="{FF2B5EF4-FFF2-40B4-BE49-F238E27FC236}">
                <a16:creationId xmlns:a16="http://schemas.microsoft.com/office/drawing/2014/main" id="{9FAB1D89-6DFA-4538-A986-9AE88130894E}"/>
              </a:ext>
            </a:extLst>
          </p:cNvPr>
          <p:cNvGrpSpPr/>
          <p:nvPr/>
        </p:nvGrpSpPr>
        <p:grpSpPr>
          <a:xfrm>
            <a:off x="3403620" y="2285580"/>
            <a:ext cx="124408" cy="665584"/>
            <a:chOff x="1743270" y="2121159"/>
            <a:chExt cx="124408" cy="665584"/>
          </a:xfrm>
        </p:grpSpPr>
        <p:sp>
          <p:nvSpPr>
            <p:cNvPr id="73" name="Google Shape;374;p7">
              <a:extLst>
                <a:ext uri="{FF2B5EF4-FFF2-40B4-BE49-F238E27FC236}">
                  <a16:creationId xmlns:a16="http://schemas.microsoft.com/office/drawing/2014/main" id="{C63829A6-59B1-463C-B3A6-413A6093DA74}"/>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375;p7">
              <a:extLst>
                <a:ext uri="{FF2B5EF4-FFF2-40B4-BE49-F238E27FC236}">
                  <a16:creationId xmlns:a16="http://schemas.microsoft.com/office/drawing/2014/main" id="{84683C87-C22E-408D-97E9-8B8B863C2881}"/>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5" name="Google Shape;376;p7">
              <a:extLst>
                <a:ext uri="{FF2B5EF4-FFF2-40B4-BE49-F238E27FC236}">
                  <a16:creationId xmlns:a16="http://schemas.microsoft.com/office/drawing/2014/main" id="{82F59403-DE47-4FBB-BC57-143C7FBBC8AC}"/>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76" name="Google Shape;377;p7">
            <a:extLst>
              <a:ext uri="{FF2B5EF4-FFF2-40B4-BE49-F238E27FC236}">
                <a16:creationId xmlns:a16="http://schemas.microsoft.com/office/drawing/2014/main" id="{DF733C01-B794-421A-BEEC-05B1B824CA6B}"/>
              </a:ext>
            </a:extLst>
          </p:cNvPr>
          <p:cNvGrpSpPr/>
          <p:nvPr/>
        </p:nvGrpSpPr>
        <p:grpSpPr>
          <a:xfrm>
            <a:off x="4459797" y="2254388"/>
            <a:ext cx="124408" cy="665584"/>
            <a:chOff x="2572138" y="2121159"/>
            <a:chExt cx="124408" cy="665584"/>
          </a:xfrm>
        </p:grpSpPr>
        <p:sp>
          <p:nvSpPr>
            <p:cNvPr id="77" name="Google Shape;378;p7">
              <a:extLst>
                <a:ext uri="{FF2B5EF4-FFF2-40B4-BE49-F238E27FC236}">
                  <a16:creationId xmlns:a16="http://schemas.microsoft.com/office/drawing/2014/main" id="{BD48C84F-DBC9-4A08-AB87-F1FBA5DBCFA9}"/>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8" name="Google Shape;379;p7">
              <a:extLst>
                <a:ext uri="{FF2B5EF4-FFF2-40B4-BE49-F238E27FC236}">
                  <a16:creationId xmlns:a16="http://schemas.microsoft.com/office/drawing/2014/main" id="{05A72AAE-357E-4F5A-B5C9-EB53C794089F}"/>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9" name="Google Shape;380;p7">
              <a:extLst>
                <a:ext uri="{FF2B5EF4-FFF2-40B4-BE49-F238E27FC236}">
                  <a16:creationId xmlns:a16="http://schemas.microsoft.com/office/drawing/2014/main" id="{87331595-DFA5-443B-8047-D95D7BC7F31D}"/>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pic>
        <p:nvPicPr>
          <p:cNvPr id="80" name="Google Shape;271;p6" descr="Bullseye">
            <a:extLst>
              <a:ext uri="{FF2B5EF4-FFF2-40B4-BE49-F238E27FC236}">
                <a16:creationId xmlns:a16="http://schemas.microsoft.com/office/drawing/2014/main" id="{E3783064-85FA-4E7B-A979-BE858EBB835C}"/>
              </a:ext>
            </a:extLst>
          </p:cNvPr>
          <p:cNvPicPr preferRelativeResize="0"/>
          <p:nvPr/>
        </p:nvPicPr>
        <p:blipFill rotWithShape="1">
          <a:blip r:embed="rId2">
            <a:alphaModFix/>
          </a:blip>
          <a:srcRect/>
          <a:stretch/>
        </p:blipFill>
        <p:spPr>
          <a:xfrm>
            <a:off x="3521965" y="967861"/>
            <a:ext cx="914400" cy="914400"/>
          </a:xfrm>
          <a:prstGeom prst="rect">
            <a:avLst/>
          </a:prstGeom>
          <a:noFill/>
          <a:ln>
            <a:noFill/>
          </a:ln>
        </p:spPr>
      </p:pic>
      <p:sp>
        <p:nvSpPr>
          <p:cNvPr id="81" name="Rounded Rectangle 3">
            <a:extLst>
              <a:ext uri="{FF2B5EF4-FFF2-40B4-BE49-F238E27FC236}">
                <a16:creationId xmlns:a16="http://schemas.microsoft.com/office/drawing/2014/main" id="{8F0F87F1-EE6B-43D4-9923-472376E20966}"/>
              </a:ext>
            </a:extLst>
          </p:cNvPr>
          <p:cNvSpPr/>
          <p:nvPr/>
        </p:nvSpPr>
        <p:spPr>
          <a:xfrm>
            <a:off x="5386022" y="3073158"/>
            <a:ext cx="432177" cy="355842"/>
          </a:xfrm>
          <a:prstGeom prst="roundRect">
            <a:avLst>
              <a:gd name="adj" fmla="val 23224"/>
            </a:avLst>
          </a:prstGeom>
          <a:solidFill>
            <a:srgbClr val="BFD451"/>
          </a:solidFill>
          <a:ln>
            <a:solidFill>
              <a:srgbClr val="BFD45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1</a:t>
            </a:r>
            <a:endParaRPr lang="en-US" dirty="0"/>
          </a:p>
        </p:txBody>
      </p:sp>
    </p:spTree>
    <p:extLst>
      <p:ext uri="{BB962C8B-B14F-4D97-AF65-F5344CB8AC3E}">
        <p14:creationId xmlns:p14="http://schemas.microsoft.com/office/powerpoint/2010/main" val="24607529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80576F8B-BCD0-4D46-A7D5-41FCDC896B0E}"/>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E22109F6-416B-4D3E-BE9E-AB622A3764FD}"/>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F6C73FB5-730A-4B83-9838-21A3A0B21CFB}"/>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CE6E09D7-42CD-4701-BFA5-0DF365BDF0D3}"/>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رقم(11)</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E0666669-88EB-41C7-A470-1F8BC54BE2BE}"/>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2EBE98A7-0244-4587-B033-679C3A724733}"/>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A49DD4DF-0451-4717-B801-2E1E97EC20DA}"/>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2E609EA0-D536-4108-AB29-C6969F6EF0D6}"/>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ED846B0E-9015-47E3-B77E-71A84A6AF1AA}"/>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D9429DE4-AB64-4360-8AD3-602E1DFF34E5}"/>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B3693914-0827-4516-BBDE-BFAC0273B388}"/>
              </a:ext>
            </a:extLst>
          </p:cNvPr>
          <p:cNvSpPr/>
          <p:nvPr/>
        </p:nvSpPr>
        <p:spPr>
          <a:xfrm>
            <a:off x="1340527"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600" b="1">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تناول بالتوضيح مفهوم الألعاب التعليمية الرقمية.</a:t>
            </a:r>
            <a:endPar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26252585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367;p7">
            <a:extLst>
              <a:ext uri="{FF2B5EF4-FFF2-40B4-BE49-F238E27FC236}">
                <a16:creationId xmlns:a16="http://schemas.microsoft.com/office/drawing/2014/main" id="{E32E8896-6219-402C-8EC1-36B94FE55037}"/>
              </a:ext>
            </a:extLst>
          </p:cNvPr>
          <p:cNvSpPr/>
          <p:nvPr/>
        </p:nvSpPr>
        <p:spPr>
          <a:xfrm>
            <a:off x="621438" y="2068498"/>
            <a:ext cx="8371642" cy="4456590"/>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rtl="1">
              <a:spcAft>
                <a:spcPts val="0"/>
              </a:spcAft>
              <a:tabLst>
                <a:tab pos="457200" algn="l"/>
              </a:tabLst>
            </a:pPr>
            <a:endParaRPr lang="ar-EG" sz="2000" b="1" dirty="0">
              <a:solidFill>
                <a:srgbClr val="000000"/>
              </a:solidFill>
              <a:latin typeface="Arabic Typesetting" panose="03020402040406030203" pitchFamily="66" charset="-78"/>
              <a:cs typeface="Arabic Typesetting" panose="03020402040406030203" pitchFamily="66" charset="-78"/>
            </a:endParaRPr>
          </a:p>
          <a:p>
            <a:pPr lvl="0" algn="just" rtl="1">
              <a:spcAft>
                <a:spcPts val="0"/>
              </a:spcAft>
              <a:tabLst>
                <a:tab pos="457200" algn="l"/>
              </a:tabLst>
            </a:pPr>
            <a:r>
              <a:rPr lang="ar-EG" sz="2000" b="1" dirty="0">
                <a:latin typeface="Arabic Typesetting" panose="03020402040406030203" pitchFamily="66" charset="-78"/>
                <a:cs typeface="Arabic Typesetting" panose="03020402040406030203" pitchFamily="66" charset="-78"/>
              </a:rPr>
              <a:t>-     </a:t>
            </a:r>
            <a:r>
              <a:rPr lang="ar-EG" sz="2800" b="1" dirty="0">
                <a:latin typeface="Arabic Typesetting" panose="03020402040406030203" pitchFamily="66" charset="-78"/>
                <a:cs typeface="Arabic Typesetting" panose="03020402040406030203" pitchFamily="66" charset="-78"/>
              </a:rPr>
              <a:t>استراتيجية </a:t>
            </a:r>
            <a:r>
              <a:rPr lang="ar-EG" sz="2800" b="1" dirty="0" err="1">
                <a:latin typeface="Arabic Typesetting" panose="03020402040406030203" pitchFamily="66" charset="-78"/>
                <a:cs typeface="Arabic Typesetting" panose="03020402040406030203" pitchFamily="66" charset="-78"/>
              </a:rPr>
              <a:t>الكيتسو</a:t>
            </a:r>
            <a:r>
              <a:rPr lang="ar-EG" sz="2800" b="1" dirty="0">
                <a:latin typeface="Arabic Typesetting" panose="03020402040406030203" pitchFamily="66" charset="-78"/>
                <a:cs typeface="Arabic Typesetting" panose="03020402040406030203" pitchFamily="66" charset="-78"/>
              </a:rPr>
              <a:t> في تنمية مهارات الفهم القرائي</a:t>
            </a:r>
          </a:p>
          <a:p>
            <a:pPr lvl="0" algn="just" rtl="1">
              <a:spcAft>
                <a:spcPts val="0"/>
              </a:spcAft>
              <a:tabLst>
                <a:tab pos="457200" algn="l"/>
              </a:tabLst>
            </a:pPr>
            <a:r>
              <a:rPr lang="ar-EG" sz="2000" b="1" dirty="0">
                <a:latin typeface="Arabic Typesetting" panose="03020402040406030203" pitchFamily="66" charset="-78"/>
                <a:cs typeface="Arabic Typesetting" panose="03020402040406030203" pitchFamily="66" charset="-78"/>
              </a:rPr>
              <a:t>استراتيجية </a:t>
            </a:r>
            <a:r>
              <a:rPr lang="ar-EG" sz="2000" b="1" dirty="0" err="1">
                <a:latin typeface="Arabic Typesetting" panose="03020402040406030203" pitchFamily="66" charset="-78"/>
                <a:cs typeface="Arabic Typesetting" panose="03020402040406030203" pitchFamily="66" charset="-78"/>
              </a:rPr>
              <a:t>الكيتسو</a:t>
            </a:r>
            <a:r>
              <a:rPr lang="ar-EG" sz="2000" b="1" dirty="0">
                <a:latin typeface="Arabic Typesetting" panose="03020402040406030203" pitchFamily="66" charset="-78"/>
                <a:cs typeface="Arabic Typesetting" panose="03020402040406030203" pitchFamily="66" charset="-78"/>
              </a:rPr>
              <a:t> تستخدم مبدأ التشبيه بالشجرة، حيث يكون التركيز على جذع الشجرة، وتمثل الأغصان محاور الموضوع الأساسية، بينما يستخدم المشاركون الأوراق لكتابة أفكارهم ومقترحاتهم، وتستخدم </a:t>
            </a:r>
            <a:r>
              <a:rPr lang="ar-EG" sz="2000" b="1" dirty="0" err="1">
                <a:latin typeface="Arabic Typesetting" panose="03020402040406030203" pitchFamily="66" charset="-78"/>
                <a:cs typeface="Arabic Typesetting" panose="03020402040406030203" pitchFamily="66" charset="-78"/>
              </a:rPr>
              <a:t>الكيتسو</a:t>
            </a:r>
            <a:r>
              <a:rPr lang="ar-EG" sz="2000" b="1" dirty="0">
                <a:latin typeface="Arabic Typesetting" panose="03020402040406030203" pitchFamily="66" charset="-78"/>
                <a:cs typeface="Arabic Typesetting" panose="03020402040406030203" pitchFamily="66" charset="-78"/>
              </a:rPr>
              <a:t> لتنظيم حوار المجموعة حيث يندمج كل المشاركين في عملية توليد الأفكار على نحو فردي، وعلى نحو جماعي أيضًا، حيث يُطلب إلى المشاركين باستخدام </a:t>
            </a:r>
            <a:r>
              <a:rPr lang="ar-EG" sz="2000" b="1" dirty="0" err="1">
                <a:latin typeface="Arabic Typesetting" panose="03020402040406030203" pitchFamily="66" charset="-78"/>
                <a:cs typeface="Arabic Typesetting" panose="03020402040406030203" pitchFamily="66" charset="-78"/>
              </a:rPr>
              <a:t>الكيتسو</a:t>
            </a:r>
            <a:r>
              <a:rPr lang="ar-EG" sz="2000" b="1" dirty="0">
                <a:latin typeface="Arabic Typesetting" panose="03020402040406030203" pitchFamily="66" charset="-78"/>
                <a:cs typeface="Arabic Typesetting" panose="03020402040406030203" pitchFamily="66" charset="-78"/>
              </a:rPr>
              <a:t> كتابة الأفكار على نحو فردي على أوراق الأشجار الملونة والمرقمة، ثم يطلب إليهم العمل على نحو تعاوني لوضع هذه الأوراق في مكانها الصحيح على مجسم الشجرة الذي يتشارك به الجميع، إن هذه العملية تتيح للمشاركين جميعًا إمكانية تزويد المدخلات، ومن ثم التشارك والنقاش حول هذه المدخلات مع الأفراد الآخرين في المجموعة وتسمح استراتيجية </a:t>
            </a:r>
            <a:r>
              <a:rPr lang="ar-EG" sz="2000" b="1" dirty="0" err="1">
                <a:latin typeface="Arabic Typesetting" panose="03020402040406030203" pitchFamily="66" charset="-78"/>
                <a:cs typeface="Arabic Typesetting" panose="03020402040406030203" pitchFamily="66" charset="-78"/>
              </a:rPr>
              <a:t>الكيتسو</a:t>
            </a:r>
            <a:r>
              <a:rPr lang="ar-EG" sz="2000" b="1" dirty="0">
                <a:latin typeface="Arabic Typesetting" panose="03020402040406030203" pitchFamily="66" charset="-78"/>
                <a:cs typeface="Arabic Typesetting" panose="03020402040406030203" pitchFamily="66" charset="-78"/>
              </a:rPr>
              <a:t> للأشخاص التفكير والعمل معًا. إنها ورشة عمل كاملة في حقيبة، تساعد في خلق بيئة تفاعلية تشاركية آمنة يتمكن فيها المشاركون في البحث من مشاركة تجاربهم الخاصة واستكشاف آراء الآخرين وتوضيحها عن طريق التفاعل والحوار والمناقشة.</a:t>
            </a:r>
          </a:p>
          <a:p>
            <a:pPr lvl="0" algn="just" rtl="1">
              <a:spcAft>
                <a:spcPts val="0"/>
              </a:spcAft>
              <a:tabLst>
                <a:tab pos="457200" algn="l"/>
              </a:tabLst>
            </a:pPr>
            <a:r>
              <a:rPr lang="ar-EG" sz="2000" b="1" dirty="0">
                <a:latin typeface="Arabic Typesetting" panose="03020402040406030203" pitchFamily="66" charset="-78"/>
                <a:cs typeface="Arabic Typesetting" panose="03020402040406030203" pitchFamily="66" charset="-78"/>
              </a:rPr>
              <a:t>ويمكن القول بأنها</a:t>
            </a:r>
            <a:r>
              <a:rPr lang="en-US" sz="2000" b="1" dirty="0">
                <a:latin typeface="Arabic Typesetting" panose="03020402040406030203" pitchFamily="66" charset="-78"/>
                <a:cs typeface="Arabic Typesetting" panose="03020402040406030203" pitchFamily="66" charset="-78"/>
              </a:rPr>
              <a:t> </a:t>
            </a:r>
            <a:r>
              <a:rPr lang="ar-EG" sz="2000" b="1" dirty="0">
                <a:latin typeface="Arabic Typesetting" panose="03020402040406030203" pitchFamily="66" charset="-78"/>
                <a:cs typeface="Arabic Typesetting" panose="03020402040406030203" pitchFamily="66" charset="-78"/>
              </a:rPr>
              <a:t>طريقة بصرية حسية تعتمد على المجموعات وتستخدم في الأبحاث التشاركية لمعرفة آراء المشاركين في الموضوعات والقضايا المطروحة</a:t>
            </a:r>
            <a:r>
              <a:rPr lang="en-US" sz="2000" b="1" dirty="0">
                <a:latin typeface="Arabic Typesetting" panose="03020402040406030203" pitchFamily="66" charset="-78"/>
                <a:cs typeface="Arabic Typesetting" panose="03020402040406030203" pitchFamily="66" charset="-78"/>
              </a:rPr>
              <a:t> </a:t>
            </a:r>
            <a:r>
              <a:rPr lang="ar-EG" sz="2000" b="1" dirty="0">
                <a:latin typeface="Arabic Typesetting" panose="03020402040406030203" pitchFamily="66" charset="-78"/>
                <a:cs typeface="Arabic Typesetting" panose="03020402040406030203" pitchFamily="66" charset="-78"/>
              </a:rPr>
              <a:t>إلى أن استراتيجية </a:t>
            </a:r>
            <a:r>
              <a:rPr lang="ar-EG" sz="2000" b="1" dirty="0" err="1">
                <a:latin typeface="Arabic Typesetting" panose="03020402040406030203" pitchFamily="66" charset="-78"/>
                <a:cs typeface="Arabic Typesetting" panose="03020402040406030203" pitchFamily="66" charset="-78"/>
              </a:rPr>
              <a:t>الكيتسو</a:t>
            </a:r>
            <a:r>
              <a:rPr lang="ar-EG" sz="2000" b="1" dirty="0">
                <a:latin typeface="Arabic Typesetting" panose="03020402040406030203" pitchFamily="66" charset="-78"/>
                <a:cs typeface="Arabic Typesetting" panose="03020402040406030203" pitchFamily="66" charset="-78"/>
              </a:rPr>
              <a:t> أداة تفكير إبداعية مثالية؛ لأنها تسمح بالتركيز على الإدماج وعلى الطرق الفاعلة التي تجعل من المتعلمين قادرين على التعبير عن أنفسهم وعن آرائهم بطرق مريحة، وتسمح لهم باختيار الألفاظ المناسبة كما أن </a:t>
            </a:r>
            <a:r>
              <a:rPr lang="ar-EG" sz="2000" b="1" dirty="0" err="1">
                <a:latin typeface="Arabic Typesetting" panose="03020402040406030203" pitchFamily="66" charset="-78"/>
                <a:cs typeface="Arabic Typesetting" panose="03020402040406030203" pitchFamily="66" charset="-78"/>
              </a:rPr>
              <a:t>الكيتسو</a:t>
            </a:r>
            <a:r>
              <a:rPr lang="ar-EG" sz="2000" b="1" dirty="0">
                <a:latin typeface="Arabic Typesetting" panose="03020402040406030203" pitchFamily="66" charset="-78"/>
                <a:cs typeface="Arabic Typesetting" panose="03020402040406030203" pitchFamily="66" charset="-78"/>
              </a:rPr>
              <a:t> استراتيجية تفاعلية ساعدت في دمج المشاركين معًا</a:t>
            </a:r>
          </a:p>
        </p:txBody>
      </p:sp>
      <p:sp>
        <p:nvSpPr>
          <p:cNvPr id="6" name="Google Shape;368;p7">
            <a:extLst>
              <a:ext uri="{FF2B5EF4-FFF2-40B4-BE49-F238E27FC236}">
                <a16:creationId xmlns:a16="http://schemas.microsoft.com/office/drawing/2014/main" id="{BD6678E2-C2CB-4265-821F-526D9B232EAA}"/>
              </a:ext>
            </a:extLst>
          </p:cNvPr>
          <p:cNvSpPr/>
          <p:nvPr/>
        </p:nvSpPr>
        <p:spPr>
          <a:xfrm>
            <a:off x="3538839" y="149484"/>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7" name="Google Shape;369;p7">
            <a:extLst>
              <a:ext uri="{FF2B5EF4-FFF2-40B4-BE49-F238E27FC236}">
                <a16:creationId xmlns:a16="http://schemas.microsoft.com/office/drawing/2014/main" id="{E77C20F7-E3F5-4B9D-A451-2E98AFE77810}"/>
              </a:ext>
            </a:extLst>
          </p:cNvPr>
          <p:cNvGrpSpPr/>
          <p:nvPr/>
        </p:nvGrpSpPr>
        <p:grpSpPr>
          <a:xfrm>
            <a:off x="5298527" y="1785440"/>
            <a:ext cx="124408" cy="665584"/>
            <a:chOff x="914401" y="2121159"/>
            <a:chExt cx="124408" cy="665584"/>
          </a:xfrm>
        </p:grpSpPr>
        <p:sp>
          <p:nvSpPr>
            <p:cNvPr id="8" name="Google Shape;370;p7">
              <a:extLst>
                <a:ext uri="{FF2B5EF4-FFF2-40B4-BE49-F238E27FC236}">
                  <a16:creationId xmlns:a16="http://schemas.microsoft.com/office/drawing/2014/main" id="{31DFB134-908B-4B67-8E5D-E4C1D9C7416A}"/>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 name="Google Shape;371;p7">
              <a:extLst>
                <a:ext uri="{FF2B5EF4-FFF2-40B4-BE49-F238E27FC236}">
                  <a16:creationId xmlns:a16="http://schemas.microsoft.com/office/drawing/2014/main" id="{DB414646-0190-47AC-96E6-E9E020296677}"/>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 name="Google Shape;372;p7">
              <a:extLst>
                <a:ext uri="{FF2B5EF4-FFF2-40B4-BE49-F238E27FC236}">
                  <a16:creationId xmlns:a16="http://schemas.microsoft.com/office/drawing/2014/main" id="{0A0D9C58-62AF-4579-91E1-35C6D635876C}"/>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1" name="Google Shape;373;p7">
            <a:extLst>
              <a:ext uri="{FF2B5EF4-FFF2-40B4-BE49-F238E27FC236}">
                <a16:creationId xmlns:a16="http://schemas.microsoft.com/office/drawing/2014/main" id="{24652A4A-CD4B-46CB-A104-F322FDAFEBDC}"/>
              </a:ext>
            </a:extLst>
          </p:cNvPr>
          <p:cNvGrpSpPr/>
          <p:nvPr/>
        </p:nvGrpSpPr>
        <p:grpSpPr>
          <a:xfrm>
            <a:off x="4387852" y="1785440"/>
            <a:ext cx="124408" cy="665584"/>
            <a:chOff x="1743270" y="2121159"/>
            <a:chExt cx="124408" cy="665584"/>
          </a:xfrm>
        </p:grpSpPr>
        <p:sp>
          <p:nvSpPr>
            <p:cNvPr id="12" name="Google Shape;374;p7">
              <a:extLst>
                <a:ext uri="{FF2B5EF4-FFF2-40B4-BE49-F238E27FC236}">
                  <a16:creationId xmlns:a16="http://schemas.microsoft.com/office/drawing/2014/main" id="{804CC1A7-FE65-480F-9879-18184CDCD3E5}"/>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 name="Google Shape;375;p7">
              <a:extLst>
                <a:ext uri="{FF2B5EF4-FFF2-40B4-BE49-F238E27FC236}">
                  <a16:creationId xmlns:a16="http://schemas.microsoft.com/office/drawing/2014/main" id="{2921E7F1-23E9-45BD-8EF4-651968CC2EB6}"/>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 name="Google Shape;376;p7">
              <a:extLst>
                <a:ext uri="{FF2B5EF4-FFF2-40B4-BE49-F238E27FC236}">
                  <a16:creationId xmlns:a16="http://schemas.microsoft.com/office/drawing/2014/main" id="{3A0D518F-8B6E-4FA0-92D7-A4FC0F4F787D}"/>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5" name="Google Shape;377;p7">
            <a:extLst>
              <a:ext uri="{FF2B5EF4-FFF2-40B4-BE49-F238E27FC236}">
                <a16:creationId xmlns:a16="http://schemas.microsoft.com/office/drawing/2014/main" id="{2F834E24-5053-4D37-9AFF-705E956CA8F4}"/>
              </a:ext>
            </a:extLst>
          </p:cNvPr>
          <p:cNvGrpSpPr/>
          <p:nvPr/>
        </p:nvGrpSpPr>
        <p:grpSpPr>
          <a:xfrm>
            <a:off x="6176135" y="1762742"/>
            <a:ext cx="124408" cy="665584"/>
            <a:chOff x="2572138" y="2121159"/>
            <a:chExt cx="124408" cy="665584"/>
          </a:xfrm>
        </p:grpSpPr>
        <p:sp>
          <p:nvSpPr>
            <p:cNvPr id="16" name="Google Shape;378;p7">
              <a:extLst>
                <a:ext uri="{FF2B5EF4-FFF2-40B4-BE49-F238E27FC236}">
                  <a16:creationId xmlns:a16="http://schemas.microsoft.com/office/drawing/2014/main" id="{8CA22616-08FC-48F7-AA05-12768ADD83F6}"/>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 name="Google Shape;379;p7">
              <a:extLst>
                <a:ext uri="{FF2B5EF4-FFF2-40B4-BE49-F238E27FC236}">
                  <a16:creationId xmlns:a16="http://schemas.microsoft.com/office/drawing/2014/main" id="{2B51E605-D10E-4C02-AED0-C1D81252E486}"/>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380;p7">
              <a:extLst>
                <a:ext uri="{FF2B5EF4-FFF2-40B4-BE49-F238E27FC236}">
                  <a16:creationId xmlns:a16="http://schemas.microsoft.com/office/drawing/2014/main" id="{31EF70FD-9F82-4B73-8E70-DEC67C16518E}"/>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pic>
        <p:nvPicPr>
          <p:cNvPr id="19" name="Google Shape;271;p6" descr="Bullseye">
            <a:extLst>
              <a:ext uri="{FF2B5EF4-FFF2-40B4-BE49-F238E27FC236}">
                <a16:creationId xmlns:a16="http://schemas.microsoft.com/office/drawing/2014/main" id="{36DAEA01-7719-403B-A97E-2B8B74E36466}"/>
              </a:ext>
            </a:extLst>
          </p:cNvPr>
          <p:cNvPicPr preferRelativeResize="0"/>
          <p:nvPr/>
        </p:nvPicPr>
        <p:blipFill rotWithShape="1">
          <a:blip r:embed="rId2">
            <a:alphaModFix/>
          </a:blip>
          <a:srcRect/>
          <a:stretch/>
        </p:blipFill>
        <p:spPr>
          <a:xfrm>
            <a:off x="4725979" y="596365"/>
            <a:ext cx="914400" cy="914400"/>
          </a:xfrm>
          <a:prstGeom prst="rect">
            <a:avLst/>
          </a:prstGeom>
          <a:noFill/>
          <a:ln>
            <a:noFill/>
          </a:ln>
        </p:spPr>
      </p:pic>
      <p:sp>
        <p:nvSpPr>
          <p:cNvPr id="20" name="Rounded Rectangle 3">
            <a:extLst>
              <a:ext uri="{FF2B5EF4-FFF2-40B4-BE49-F238E27FC236}">
                <a16:creationId xmlns:a16="http://schemas.microsoft.com/office/drawing/2014/main" id="{8A2F2EDF-A28A-498D-9A5E-AD985B25C9B3}"/>
              </a:ext>
            </a:extLst>
          </p:cNvPr>
          <p:cNvSpPr/>
          <p:nvPr/>
        </p:nvSpPr>
        <p:spPr>
          <a:xfrm>
            <a:off x="8602462" y="2773260"/>
            <a:ext cx="284085" cy="262903"/>
          </a:xfrm>
          <a:prstGeom prst="roundRect">
            <a:avLst>
              <a:gd name="adj" fmla="val 23224"/>
            </a:avLst>
          </a:prstGeom>
          <a:solidFill>
            <a:srgbClr val="BFD451"/>
          </a:solidFill>
          <a:ln>
            <a:solidFill>
              <a:srgbClr val="BFD45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2</a:t>
            </a:r>
            <a:endParaRPr lang="en-US" dirty="0"/>
          </a:p>
        </p:txBody>
      </p:sp>
    </p:spTree>
    <p:extLst>
      <p:ext uri="{BB962C8B-B14F-4D97-AF65-F5344CB8AC3E}">
        <p14:creationId xmlns:p14="http://schemas.microsoft.com/office/powerpoint/2010/main" val="1332580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4">
            <a:extLst>
              <a:ext uri="{FF2B5EF4-FFF2-40B4-BE49-F238E27FC236}">
                <a16:creationId xmlns:a16="http://schemas.microsoft.com/office/drawing/2014/main" id="{8EC92FCF-FE4C-40C7-897E-387F32D0232D}"/>
              </a:ext>
            </a:extLst>
          </p:cNvPr>
          <p:cNvSpPr/>
          <p:nvPr/>
        </p:nvSpPr>
        <p:spPr>
          <a:xfrm>
            <a:off x="8070217" y="2840647"/>
            <a:ext cx="545940" cy="468427"/>
          </a:xfrm>
          <a:prstGeom prst="roundRect">
            <a:avLst/>
          </a:prstGeom>
          <a:blipFill dpi="0" rotWithShape="1">
            <a:blip r:embed="rId2">
              <a:alphaModFix amt="3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800" b="1" dirty="0">
                <a:solidFill>
                  <a:prstClr val="black">
                    <a:lumMod val="95000"/>
                    <a:lumOff val="5000"/>
                  </a:prstClr>
                </a:solidFill>
                <a:latin typeface="Calibri" panose="020F0502020204030204" pitchFamily="34" charset="0"/>
                <a:cs typeface="Calibri" panose="020F0502020204030204" pitchFamily="34" charset="0"/>
              </a:rPr>
              <a:t>م</a:t>
            </a:r>
            <a:endParaRPr lang="en-US" sz="2800" b="1"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5" name="Rounded Rectangle 5">
            <a:extLst>
              <a:ext uri="{FF2B5EF4-FFF2-40B4-BE49-F238E27FC236}">
                <a16:creationId xmlns:a16="http://schemas.microsoft.com/office/drawing/2014/main" id="{B0472163-C9B7-445D-BACB-FE4FA936450B}"/>
              </a:ext>
            </a:extLst>
          </p:cNvPr>
          <p:cNvSpPr/>
          <p:nvPr/>
        </p:nvSpPr>
        <p:spPr>
          <a:xfrm>
            <a:off x="6158910" y="2840647"/>
            <a:ext cx="1756978" cy="468427"/>
          </a:xfrm>
          <a:prstGeom prst="roundRect">
            <a:avLst/>
          </a:prstGeom>
          <a:blipFill dpi="0" rotWithShape="1">
            <a:blip r:embed="rId3">
              <a:alphaModFix amt="21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المحاور</a:t>
            </a:r>
            <a:endParaRPr lang="ar-EG" sz="1200" b="1" dirty="0">
              <a:solidFill>
                <a:prstClr val="white"/>
              </a:solidFill>
              <a:latin typeface="Calibri" panose="020F0502020204030204" pitchFamily="34" charset="0"/>
              <a:cs typeface="Calibri" panose="020F0502020204030204" pitchFamily="34" charset="0"/>
            </a:endParaRPr>
          </a:p>
        </p:txBody>
      </p:sp>
      <p:sp>
        <p:nvSpPr>
          <p:cNvPr id="6" name="Rounded Rectangle 6">
            <a:extLst>
              <a:ext uri="{FF2B5EF4-FFF2-40B4-BE49-F238E27FC236}">
                <a16:creationId xmlns:a16="http://schemas.microsoft.com/office/drawing/2014/main" id="{2C16B010-B4F1-4E0B-8598-336C3EC0FF5A}"/>
              </a:ext>
            </a:extLst>
          </p:cNvPr>
          <p:cNvSpPr/>
          <p:nvPr/>
        </p:nvSpPr>
        <p:spPr>
          <a:xfrm>
            <a:off x="2721712" y="2840647"/>
            <a:ext cx="3275153" cy="468427"/>
          </a:xfrm>
          <a:prstGeom prst="roundRect">
            <a:avLst/>
          </a:prstGeom>
          <a:blipFill dpi="0" rotWithShape="1">
            <a:blip r:embed="rId4">
              <a:alphaModFix amt="1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الأهداف</a:t>
            </a:r>
            <a:endParaRPr lang="en-US" b="1"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7" name="Rounded Rectangle 7">
            <a:extLst>
              <a:ext uri="{FF2B5EF4-FFF2-40B4-BE49-F238E27FC236}">
                <a16:creationId xmlns:a16="http://schemas.microsoft.com/office/drawing/2014/main" id="{D2F816D6-6DDB-43B0-8613-C478DEC475E9}"/>
              </a:ext>
            </a:extLst>
          </p:cNvPr>
          <p:cNvSpPr/>
          <p:nvPr/>
        </p:nvSpPr>
        <p:spPr>
          <a:xfrm>
            <a:off x="1899907" y="2840647"/>
            <a:ext cx="740779" cy="468427"/>
          </a:xfrm>
          <a:prstGeom prst="roundRect">
            <a:avLst/>
          </a:prstGeom>
          <a:blipFill>
            <a:blip r:embed="rId5">
              <a:alphaModFix amt="36000"/>
            </a:blip>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الزمن</a:t>
            </a:r>
            <a:endParaRPr lang="ar-EG" dirty="0">
              <a:solidFill>
                <a:prstClr val="white"/>
              </a:solidFill>
              <a:latin typeface="Calibri" panose="020F0502020204030204" pitchFamily="34" charset="0"/>
              <a:cs typeface="Calibri" panose="020F0502020204030204" pitchFamily="34" charset="0"/>
            </a:endParaRPr>
          </a:p>
        </p:txBody>
      </p:sp>
      <p:sp>
        <p:nvSpPr>
          <p:cNvPr id="8" name="Rounded Rectangle 8">
            <a:extLst>
              <a:ext uri="{FF2B5EF4-FFF2-40B4-BE49-F238E27FC236}">
                <a16:creationId xmlns:a16="http://schemas.microsoft.com/office/drawing/2014/main" id="{EF743C29-FEDE-419B-9405-7D77D5E0FD2D}"/>
              </a:ext>
            </a:extLst>
          </p:cNvPr>
          <p:cNvSpPr/>
          <p:nvPr/>
        </p:nvSpPr>
        <p:spPr>
          <a:xfrm>
            <a:off x="8070217" y="3422101"/>
            <a:ext cx="545940" cy="468427"/>
          </a:xfrm>
          <a:prstGeom prst="roundRect">
            <a:avLst/>
          </a:prstGeom>
          <a:blipFill dpi="0" rotWithShape="1">
            <a:blip r:embed="rId2">
              <a:alphaModFix amt="3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prstClr val="black">
                    <a:lumMod val="95000"/>
                    <a:lumOff val="5000"/>
                  </a:prstClr>
                </a:solidFill>
                <a:latin typeface="Calibri" panose="020F0502020204030204" pitchFamily="34" charset="0"/>
                <a:cs typeface="Calibri" panose="020F0502020204030204" pitchFamily="34" charset="0"/>
              </a:rPr>
              <a:t>1</a:t>
            </a:r>
            <a:endParaRPr lang="en-US"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9" name="Rounded Rectangle 9">
            <a:extLst>
              <a:ext uri="{FF2B5EF4-FFF2-40B4-BE49-F238E27FC236}">
                <a16:creationId xmlns:a16="http://schemas.microsoft.com/office/drawing/2014/main" id="{8279A2D0-99A9-4958-84C1-4730C7D7D5C6}"/>
              </a:ext>
            </a:extLst>
          </p:cNvPr>
          <p:cNvSpPr/>
          <p:nvPr/>
        </p:nvSpPr>
        <p:spPr>
          <a:xfrm>
            <a:off x="8070217" y="4003555"/>
            <a:ext cx="545940" cy="468427"/>
          </a:xfrm>
          <a:prstGeom prst="roundRect">
            <a:avLst/>
          </a:prstGeom>
          <a:blipFill dpi="0" rotWithShape="1">
            <a:blip r:embed="rId2">
              <a:alphaModFix amt="3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prstClr val="black">
                    <a:lumMod val="95000"/>
                    <a:lumOff val="5000"/>
                  </a:prstClr>
                </a:solidFill>
                <a:latin typeface="Calibri" panose="020F0502020204030204" pitchFamily="34" charset="0"/>
                <a:cs typeface="Calibri" panose="020F0502020204030204" pitchFamily="34" charset="0"/>
              </a:rPr>
              <a:t>1</a:t>
            </a:r>
            <a:endParaRPr lang="en-US"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10" name="Rounded Rectangle 10">
            <a:extLst>
              <a:ext uri="{FF2B5EF4-FFF2-40B4-BE49-F238E27FC236}">
                <a16:creationId xmlns:a16="http://schemas.microsoft.com/office/drawing/2014/main" id="{09EE95FC-B720-44D5-A310-902A41A55E81}"/>
              </a:ext>
            </a:extLst>
          </p:cNvPr>
          <p:cNvSpPr/>
          <p:nvPr/>
        </p:nvSpPr>
        <p:spPr>
          <a:xfrm>
            <a:off x="8070217" y="4585009"/>
            <a:ext cx="545940" cy="468427"/>
          </a:xfrm>
          <a:prstGeom prst="roundRect">
            <a:avLst/>
          </a:prstGeom>
          <a:blipFill dpi="0" rotWithShape="1">
            <a:blip r:embed="rId2">
              <a:alphaModFix amt="3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prstClr val="black">
                    <a:lumMod val="95000"/>
                    <a:lumOff val="5000"/>
                  </a:prstClr>
                </a:solidFill>
                <a:latin typeface="Calibri" panose="020F0502020204030204" pitchFamily="34" charset="0"/>
                <a:cs typeface="Calibri" panose="020F0502020204030204" pitchFamily="34" charset="0"/>
              </a:rPr>
              <a:t>3</a:t>
            </a:r>
            <a:endParaRPr lang="en-US"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11" name="Rounded Rectangle 11">
            <a:extLst>
              <a:ext uri="{FF2B5EF4-FFF2-40B4-BE49-F238E27FC236}">
                <a16:creationId xmlns:a16="http://schemas.microsoft.com/office/drawing/2014/main" id="{9684F8ED-5782-4DC9-AAB3-EB848F87A2B6}"/>
              </a:ext>
            </a:extLst>
          </p:cNvPr>
          <p:cNvSpPr/>
          <p:nvPr/>
        </p:nvSpPr>
        <p:spPr>
          <a:xfrm>
            <a:off x="6158910" y="3382389"/>
            <a:ext cx="1756978" cy="468427"/>
          </a:xfrm>
          <a:prstGeom prst="roundRect">
            <a:avLst/>
          </a:prstGeom>
          <a:blipFill dpi="0" rotWithShape="1">
            <a:blip r:embed="rId3">
              <a:alphaModFix amt="21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400" b="1" dirty="0">
                <a:solidFill>
                  <a:prstClr val="black">
                    <a:lumMod val="95000"/>
                    <a:lumOff val="5000"/>
                  </a:prstClr>
                </a:solidFill>
                <a:latin typeface="Calibri" panose="020F0502020204030204" pitchFamily="34" charset="0"/>
                <a:cs typeface="Calibri" panose="020F0502020204030204" pitchFamily="34" charset="0"/>
              </a:rPr>
              <a:t>مفهوم الفهم القرائي</a:t>
            </a:r>
          </a:p>
        </p:txBody>
      </p:sp>
      <p:sp>
        <p:nvSpPr>
          <p:cNvPr id="12" name="Rounded Rectangle 12">
            <a:extLst>
              <a:ext uri="{FF2B5EF4-FFF2-40B4-BE49-F238E27FC236}">
                <a16:creationId xmlns:a16="http://schemas.microsoft.com/office/drawing/2014/main" id="{D43ABCFE-DB87-4054-9DD5-7969D1968439}"/>
              </a:ext>
            </a:extLst>
          </p:cNvPr>
          <p:cNvSpPr/>
          <p:nvPr/>
        </p:nvSpPr>
        <p:spPr>
          <a:xfrm>
            <a:off x="2721712" y="3422101"/>
            <a:ext cx="3275153" cy="468427"/>
          </a:xfrm>
          <a:prstGeom prst="roundRect">
            <a:avLst/>
          </a:prstGeom>
          <a:blipFill dpi="0" rotWithShape="1">
            <a:blip r:embed="rId4">
              <a:alphaModFix amt="1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prstClr val="black">
                    <a:lumMod val="95000"/>
                    <a:lumOff val="5000"/>
                  </a:prstClr>
                </a:solidFill>
                <a:latin typeface="Calibri" panose="020F0502020204030204" pitchFamily="34" charset="0"/>
                <a:cs typeface="Calibri" panose="020F0502020204030204" pitchFamily="34" charset="0"/>
              </a:rPr>
              <a:t>مفهوم الفهم القرائي</a:t>
            </a:r>
            <a:r>
              <a:rPr lang="en-US" sz="1600" b="1" dirty="0">
                <a:solidFill>
                  <a:prstClr val="black">
                    <a:lumMod val="95000"/>
                    <a:lumOff val="5000"/>
                  </a:prstClr>
                </a:solidFill>
                <a:latin typeface="Calibri" panose="020F0502020204030204" pitchFamily="34" charset="0"/>
                <a:cs typeface="Calibri" panose="020F0502020204030204" pitchFamily="34" charset="0"/>
              </a:rPr>
              <a:t> </a:t>
            </a:r>
            <a:r>
              <a:rPr lang="ar-EG" sz="1600" b="1" dirty="0">
                <a:solidFill>
                  <a:prstClr val="black">
                    <a:lumMod val="95000"/>
                    <a:lumOff val="5000"/>
                  </a:prstClr>
                </a:solidFill>
                <a:latin typeface="Calibri" panose="020F0502020204030204" pitchFamily="34" charset="0"/>
                <a:cs typeface="Calibri" panose="020F0502020204030204" pitchFamily="34" charset="0"/>
              </a:rPr>
              <a:t>تعرف </a:t>
            </a:r>
          </a:p>
        </p:txBody>
      </p:sp>
      <p:sp>
        <p:nvSpPr>
          <p:cNvPr id="13" name="Rounded Rectangle 13">
            <a:extLst>
              <a:ext uri="{FF2B5EF4-FFF2-40B4-BE49-F238E27FC236}">
                <a16:creationId xmlns:a16="http://schemas.microsoft.com/office/drawing/2014/main" id="{6FEA1171-9789-4DD8-AD4A-2258E787C07B}"/>
              </a:ext>
            </a:extLst>
          </p:cNvPr>
          <p:cNvSpPr/>
          <p:nvPr/>
        </p:nvSpPr>
        <p:spPr>
          <a:xfrm>
            <a:off x="6158910" y="4003555"/>
            <a:ext cx="1756978" cy="468427"/>
          </a:xfrm>
          <a:prstGeom prst="roundRect">
            <a:avLst/>
          </a:prstGeom>
          <a:blipFill dpi="0" rotWithShape="1">
            <a:blip r:embed="rId3">
              <a:alphaModFix amt="21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400" b="1" dirty="0">
                <a:solidFill>
                  <a:prstClr val="black">
                    <a:lumMod val="95000"/>
                    <a:lumOff val="5000"/>
                  </a:prstClr>
                </a:solidFill>
                <a:latin typeface="Calibri" panose="020F0502020204030204" pitchFamily="34" charset="0"/>
                <a:cs typeface="Calibri" panose="020F0502020204030204" pitchFamily="34" charset="0"/>
              </a:rPr>
              <a:t>عناصر الفهم القرائي</a:t>
            </a:r>
          </a:p>
        </p:txBody>
      </p:sp>
      <p:sp>
        <p:nvSpPr>
          <p:cNvPr id="14" name="Rounded Rectangle 14">
            <a:extLst>
              <a:ext uri="{FF2B5EF4-FFF2-40B4-BE49-F238E27FC236}">
                <a16:creationId xmlns:a16="http://schemas.microsoft.com/office/drawing/2014/main" id="{19F0629A-29C5-4E25-BB04-44A301589695}"/>
              </a:ext>
            </a:extLst>
          </p:cNvPr>
          <p:cNvSpPr/>
          <p:nvPr/>
        </p:nvSpPr>
        <p:spPr>
          <a:xfrm>
            <a:off x="2721712" y="4003555"/>
            <a:ext cx="3275153" cy="468427"/>
          </a:xfrm>
          <a:prstGeom prst="roundRect">
            <a:avLst/>
          </a:prstGeom>
          <a:blipFill dpi="0" rotWithShape="1">
            <a:blip r:embed="rId4">
              <a:alphaModFix amt="1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600" b="1" dirty="0">
                <a:solidFill>
                  <a:prstClr val="black">
                    <a:lumMod val="95000"/>
                    <a:lumOff val="5000"/>
                  </a:prstClr>
                </a:solidFill>
                <a:latin typeface="Calibri" panose="020F0502020204030204" pitchFamily="34" charset="0"/>
                <a:cs typeface="Calibri" panose="020F0502020204030204" pitchFamily="34" charset="0"/>
              </a:rPr>
              <a:t>تعرف عناصر الفهم القرائي</a:t>
            </a:r>
          </a:p>
        </p:txBody>
      </p:sp>
      <p:sp>
        <p:nvSpPr>
          <p:cNvPr id="15" name="Rounded Rectangle 15">
            <a:extLst>
              <a:ext uri="{FF2B5EF4-FFF2-40B4-BE49-F238E27FC236}">
                <a16:creationId xmlns:a16="http://schemas.microsoft.com/office/drawing/2014/main" id="{512F02FF-55F1-442E-B223-D9A0AABF9555}"/>
              </a:ext>
            </a:extLst>
          </p:cNvPr>
          <p:cNvSpPr/>
          <p:nvPr/>
        </p:nvSpPr>
        <p:spPr>
          <a:xfrm>
            <a:off x="6158910" y="4585009"/>
            <a:ext cx="1756978" cy="468427"/>
          </a:xfrm>
          <a:prstGeom prst="roundRect">
            <a:avLst/>
          </a:prstGeom>
          <a:blipFill dpi="0" rotWithShape="1">
            <a:blip r:embed="rId3">
              <a:alphaModFix amt="21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400" b="1" dirty="0">
                <a:solidFill>
                  <a:prstClr val="black">
                    <a:lumMod val="95000"/>
                    <a:lumOff val="5000"/>
                  </a:prstClr>
                </a:solidFill>
                <a:latin typeface="Calibri" panose="020F0502020204030204" pitchFamily="34" charset="0"/>
                <a:cs typeface="Calibri" panose="020F0502020204030204" pitchFamily="34" charset="0"/>
              </a:rPr>
              <a:t>مستويات الفهم القرائي</a:t>
            </a:r>
          </a:p>
        </p:txBody>
      </p:sp>
      <p:sp>
        <p:nvSpPr>
          <p:cNvPr id="16" name="Rounded Rectangle 16">
            <a:extLst>
              <a:ext uri="{FF2B5EF4-FFF2-40B4-BE49-F238E27FC236}">
                <a16:creationId xmlns:a16="http://schemas.microsoft.com/office/drawing/2014/main" id="{365873E6-4988-4301-A817-752595F0554E}"/>
              </a:ext>
            </a:extLst>
          </p:cNvPr>
          <p:cNvSpPr/>
          <p:nvPr/>
        </p:nvSpPr>
        <p:spPr>
          <a:xfrm>
            <a:off x="2721712" y="4585009"/>
            <a:ext cx="3275153" cy="468427"/>
          </a:xfrm>
          <a:prstGeom prst="roundRect">
            <a:avLst/>
          </a:prstGeom>
          <a:blipFill dpi="0" rotWithShape="1">
            <a:blip r:embed="rId4">
              <a:alphaModFix amt="1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prstClr val="black">
                    <a:lumMod val="95000"/>
                    <a:lumOff val="5000"/>
                  </a:prstClr>
                </a:solidFill>
                <a:latin typeface="Calibri" panose="020F0502020204030204" pitchFamily="34" charset="0"/>
                <a:cs typeface="Calibri" panose="020F0502020204030204" pitchFamily="34" charset="0"/>
              </a:rPr>
              <a:t>	 اكتساب مستويات الفهم القرائي</a:t>
            </a:r>
          </a:p>
        </p:txBody>
      </p:sp>
      <p:sp>
        <p:nvSpPr>
          <p:cNvPr id="17" name="Rounded Rectangle 17">
            <a:extLst>
              <a:ext uri="{FF2B5EF4-FFF2-40B4-BE49-F238E27FC236}">
                <a16:creationId xmlns:a16="http://schemas.microsoft.com/office/drawing/2014/main" id="{6185B5A5-3943-4490-A359-9B42424AC6A8}"/>
              </a:ext>
            </a:extLst>
          </p:cNvPr>
          <p:cNvSpPr/>
          <p:nvPr/>
        </p:nvSpPr>
        <p:spPr>
          <a:xfrm>
            <a:off x="1911482" y="3422101"/>
            <a:ext cx="740779" cy="1631336"/>
          </a:xfrm>
          <a:prstGeom prst="roundRect">
            <a:avLst/>
          </a:prstGeom>
          <a:blipFill>
            <a:blip r:embed="rId5">
              <a:alphaModFix amt="36000"/>
            </a:blip>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120</a:t>
            </a:r>
          </a:p>
          <a:p>
            <a:pPr algn="ctr"/>
            <a:r>
              <a:rPr lang="ar-EG" b="1" dirty="0">
                <a:solidFill>
                  <a:prstClr val="black">
                    <a:lumMod val="95000"/>
                    <a:lumOff val="5000"/>
                  </a:prstClr>
                </a:solidFill>
                <a:latin typeface="Calibri" panose="020F0502020204030204" pitchFamily="34" charset="0"/>
                <a:cs typeface="Calibri" panose="020F0502020204030204" pitchFamily="34" charset="0"/>
              </a:rPr>
              <a:t>دقيقة</a:t>
            </a:r>
            <a:endParaRPr lang="ar-EG" dirty="0">
              <a:solidFill>
                <a:prstClr val="white"/>
              </a:solidFill>
              <a:latin typeface="Calibri" panose="020F0502020204030204" pitchFamily="34" charset="0"/>
              <a:cs typeface="Calibri" panose="020F0502020204030204" pitchFamily="34" charset="0"/>
            </a:endParaRPr>
          </a:p>
        </p:txBody>
      </p:sp>
      <p:sp>
        <p:nvSpPr>
          <p:cNvPr id="27" name="Rectangle 69">
            <a:extLst>
              <a:ext uri="{FF2B5EF4-FFF2-40B4-BE49-F238E27FC236}">
                <a16:creationId xmlns:a16="http://schemas.microsoft.com/office/drawing/2014/main" id="{772AF99F-8F72-4705-A128-E039B7F3FECE}"/>
              </a:ext>
            </a:extLst>
          </p:cNvPr>
          <p:cNvSpPr/>
          <p:nvPr/>
        </p:nvSpPr>
        <p:spPr>
          <a:xfrm>
            <a:off x="4519095" y="1158919"/>
            <a:ext cx="1768894" cy="1006851"/>
          </a:xfrm>
          <a:prstGeom prst="rect">
            <a:avLst/>
          </a:prstGeom>
          <a:solidFill>
            <a:schemeClr val="accent6">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EG" sz="28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rPr>
              <a:t>الجلسة الاولى</a:t>
            </a:r>
            <a:endParaRPr kumimoji="0" lang="en-US" sz="28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endParaRPr>
          </a:p>
        </p:txBody>
      </p:sp>
      <p:sp>
        <p:nvSpPr>
          <p:cNvPr id="28" name="Rectangle 70">
            <a:extLst>
              <a:ext uri="{FF2B5EF4-FFF2-40B4-BE49-F238E27FC236}">
                <a16:creationId xmlns:a16="http://schemas.microsoft.com/office/drawing/2014/main" id="{AB1C48F6-F431-41F7-96CA-9D0703600E90}"/>
              </a:ext>
            </a:extLst>
          </p:cNvPr>
          <p:cNvSpPr/>
          <p:nvPr/>
        </p:nvSpPr>
        <p:spPr>
          <a:xfrm>
            <a:off x="4444333" y="1158918"/>
            <a:ext cx="71803" cy="1006851"/>
          </a:xfrm>
          <a:prstGeom prst="rect">
            <a:avLst/>
          </a:prstGeom>
          <a:solidFill>
            <a:schemeClr val="bg1">
              <a:lumMod val="8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2949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367;p7">
            <a:extLst>
              <a:ext uri="{FF2B5EF4-FFF2-40B4-BE49-F238E27FC236}">
                <a16:creationId xmlns:a16="http://schemas.microsoft.com/office/drawing/2014/main" id="{5BCD1C4A-6794-4343-BB9E-075C08D5DA01}"/>
              </a:ext>
            </a:extLst>
          </p:cNvPr>
          <p:cNvSpPr/>
          <p:nvPr/>
        </p:nvSpPr>
        <p:spPr>
          <a:xfrm>
            <a:off x="1495387" y="2672024"/>
            <a:ext cx="7568714" cy="3623090"/>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rtl="1">
              <a:spcAft>
                <a:spcPts val="0"/>
              </a:spcAft>
              <a:tabLst>
                <a:tab pos="457200" algn="l"/>
              </a:tabLst>
            </a:pPr>
            <a:r>
              <a:rPr lang="ar-EG" sz="2000" b="1" dirty="0">
                <a:latin typeface="Arabic Typesetting" panose="03020402040406030203" pitchFamily="66" charset="-78"/>
                <a:cs typeface="Arabic Typesetting" panose="03020402040406030203" pitchFamily="66" charset="-78"/>
              </a:rPr>
              <a:t>       </a:t>
            </a:r>
            <a:r>
              <a:rPr lang="ar-EG" sz="2800" b="1" dirty="0">
                <a:latin typeface="Arabic Typesetting" panose="03020402040406030203" pitchFamily="66" charset="-78"/>
                <a:cs typeface="Arabic Typesetting" panose="03020402040406030203" pitchFamily="66" charset="-78"/>
              </a:rPr>
              <a:t>التعلم </a:t>
            </a:r>
            <a:r>
              <a:rPr lang="ar-EG" sz="2800" b="1" dirty="0" err="1">
                <a:latin typeface="Arabic Typesetting" panose="03020402040406030203" pitchFamily="66" charset="-78"/>
                <a:cs typeface="Arabic Typesetting" panose="03020402040406030203" pitchFamily="66" charset="-78"/>
              </a:rPr>
              <a:t>الموقفي</a:t>
            </a:r>
            <a:r>
              <a:rPr lang="ar-EG" sz="2800" b="1" dirty="0">
                <a:latin typeface="Arabic Typesetting" panose="03020402040406030203" pitchFamily="66" charset="-78"/>
                <a:cs typeface="Arabic Typesetting" panose="03020402040406030203" pitchFamily="66" charset="-78"/>
              </a:rPr>
              <a:t> في تنمية مهارات الفهم القرائي</a:t>
            </a:r>
          </a:p>
          <a:p>
            <a:pPr lvl="0" algn="just" rtl="1">
              <a:spcAft>
                <a:spcPts val="0"/>
              </a:spcAft>
              <a:tabLst>
                <a:tab pos="457200" algn="l"/>
              </a:tabLst>
            </a:pPr>
            <a:r>
              <a:rPr lang="ar-EG" sz="2000" b="1" dirty="0">
                <a:latin typeface="Arabic Typesetting" panose="03020402040406030203" pitchFamily="66" charset="-78"/>
                <a:cs typeface="Arabic Typesetting" panose="03020402040406030203" pitchFamily="66" charset="-78"/>
              </a:rPr>
              <a:t>يسهل التعلم </a:t>
            </a:r>
            <a:r>
              <a:rPr lang="ar-EG" sz="2000" b="1" dirty="0" err="1">
                <a:latin typeface="Arabic Typesetting" panose="03020402040406030203" pitchFamily="66" charset="-78"/>
                <a:cs typeface="Arabic Typesetting" panose="03020402040406030203" pitchFamily="66" charset="-78"/>
              </a:rPr>
              <a:t>الموقفي</a:t>
            </a:r>
            <a:r>
              <a:rPr lang="ar-EG" sz="2000" b="1" dirty="0">
                <a:latin typeface="Arabic Typesetting" panose="03020402040406030203" pitchFamily="66" charset="-78"/>
                <a:cs typeface="Arabic Typesetting" panose="03020402040406030203" pitchFamily="66" charset="-78"/>
              </a:rPr>
              <a:t> من عملية التعلم عن طريق تقديم مواقف ذات معنى، ويقوم بربط التدريس بالخبرات الواقعية في الحياة. ويرى أنصار التعلم </a:t>
            </a:r>
            <a:r>
              <a:rPr lang="ar-EG" sz="2000" b="1" dirty="0" err="1">
                <a:latin typeface="Arabic Typesetting" panose="03020402040406030203" pitchFamily="66" charset="-78"/>
                <a:cs typeface="Arabic Typesetting" panose="03020402040406030203" pitchFamily="66" charset="-78"/>
              </a:rPr>
              <a:t>الموقفي</a:t>
            </a:r>
            <a:r>
              <a:rPr lang="ar-EG" sz="2000" b="1" dirty="0">
                <a:latin typeface="Arabic Typesetting" panose="03020402040406030203" pitchFamily="66" charset="-78"/>
                <a:cs typeface="Arabic Typesetting" panose="03020402040406030203" pitchFamily="66" charset="-78"/>
              </a:rPr>
              <a:t> أنه يمكن زيادة فاعلية التعلم عندما يتعلم الطلاب المعلومات والمهارات في مواقف تستخدم فيها هذه المعلومات بصورة واقعية أو فعلية.</a:t>
            </a:r>
          </a:p>
          <a:p>
            <a:pPr lvl="0" algn="just" rtl="1">
              <a:spcAft>
                <a:spcPts val="0"/>
              </a:spcAft>
              <a:tabLst>
                <a:tab pos="457200" algn="l"/>
              </a:tabLst>
            </a:pPr>
            <a:r>
              <a:rPr lang="ar-EG" sz="2000" b="1" dirty="0">
                <a:latin typeface="Arabic Typesetting" panose="03020402040406030203" pitchFamily="66" charset="-78"/>
                <a:ea typeface="Calibri" panose="020F0502020204030204" pitchFamily="34" charset="0"/>
                <a:cs typeface="Arabic Typesetting" panose="03020402040406030203" pitchFamily="66" charset="-78"/>
              </a:rPr>
              <a:t>التعلم </a:t>
            </a:r>
            <a:r>
              <a:rPr lang="ar-EG" sz="2000" b="1" dirty="0" err="1">
                <a:latin typeface="Arabic Typesetting" panose="03020402040406030203" pitchFamily="66" charset="-78"/>
                <a:ea typeface="Calibri" panose="020F0502020204030204" pitchFamily="34" charset="0"/>
                <a:cs typeface="Arabic Typesetting" panose="03020402040406030203" pitchFamily="66" charset="-78"/>
              </a:rPr>
              <a:t>الموقفي</a:t>
            </a:r>
            <a:r>
              <a:rPr lang="ar-EG" sz="2000" b="1" dirty="0">
                <a:latin typeface="Arabic Typesetting" panose="03020402040406030203" pitchFamily="66" charset="-78"/>
                <a:ea typeface="Calibri" panose="020F0502020204030204" pitchFamily="34" charset="0"/>
                <a:cs typeface="Arabic Typesetting" panose="03020402040406030203" pitchFamily="66" charset="-78"/>
              </a:rPr>
              <a:t> عبارة عن أنشطة مترابطة ذات معنى وهدف يشترك فيها كل المتعلمين من أجل حل مشكلات في الحياة اليومية، وقد تشكل التعلم </a:t>
            </a:r>
            <a:r>
              <a:rPr lang="ar-EG" sz="2000" b="1" dirty="0" err="1">
                <a:latin typeface="Arabic Typesetting" panose="03020402040406030203" pitchFamily="66" charset="-78"/>
                <a:ea typeface="Calibri" panose="020F0502020204030204" pitchFamily="34" charset="0"/>
                <a:cs typeface="Arabic Typesetting" panose="03020402040406030203" pitchFamily="66" charset="-78"/>
              </a:rPr>
              <a:t>الموقفي</a:t>
            </a:r>
            <a:r>
              <a:rPr lang="ar-EG" sz="2000" b="1" dirty="0">
                <a:latin typeface="Arabic Typesetting" panose="03020402040406030203" pitchFamily="66" charset="-78"/>
                <a:ea typeface="Calibri" panose="020F0502020204030204" pitchFamily="34" charset="0"/>
                <a:cs typeface="Arabic Typesetting" panose="03020402040406030203" pitchFamily="66" charset="-78"/>
              </a:rPr>
              <a:t> في إطار علم النفس الاجتماعي، الذي يرى التعلم </a:t>
            </a:r>
            <a:r>
              <a:rPr lang="ar-EG" sz="2000" b="1" dirty="0" err="1">
                <a:latin typeface="Arabic Typesetting" panose="03020402040406030203" pitchFamily="66" charset="-78"/>
                <a:ea typeface="Calibri" panose="020F0502020204030204" pitchFamily="34" charset="0"/>
                <a:cs typeface="Arabic Typesetting" panose="03020402040406030203" pitchFamily="66" charset="-78"/>
              </a:rPr>
              <a:t>الموقفي</a:t>
            </a:r>
            <a:r>
              <a:rPr lang="ar-EG" sz="2000" b="1" dirty="0">
                <a:latin typeface="Arabic Typesetting" panose="03020402040406030203" pitchFamily="66" charset="-78"/>
                <a:ea typeface="Calibri" panose="020F0502020204030204" pitchFamily="34" charset="0"/>
                <a:cs typeface="Arabic Typesetting" panose="03020402040406030203" pitchFamily="66" charset="-78"/>
              </a:rPr>
              <a:t> مدخلا بنائيًا للتعليم يعد السياق الاجتماعي أساسًا لتعلم فعالية برنامج قائم على التعلم </a:t>
            </a:r>
            <a:r>
              <a:rPr lang="ar-EG" sz="2000" b="1" dirty="0" err="1">
                <a:latin typeface="Arabic Typesetting" panose="03020402040406030203" pitchFamily="66" charset="-78"/>
                <a:ea typeface="Calibri" panose="020F0502020204030204" pitchFamily="34" charset="0"/>
                <a:cs typeface="Arabic Typesetting" panose="03020402040406030203" pitchFamily="66" charset="-78"/>
              </a:rPr>
              <a:t>الموقفي</a:t>
            </a:r>
            <a:r>
              <a:rPr lang="ar-EG" sz="2000" b="1" dirty="0">
                <a:latin typeface="Arabic Typesetting" panose="03020402040406030203" pitchFamily="66" charset="-78"/>
                <a:ea typeface="Calibri" panose="020F0502020204030204" pitchFamily="34" charset="0"/>
                <a:cs typeface="Arabic Typesetting" panose="03020402040406030203" pitchFamily="66" charset="-78"/>
              </a:rPr>
              <a:t>.</a:t>
            </a:r>
          </a:p>
          <a:p>
            <a:pPr lvl="0" algn="just" rtl="1">
              <a:spcAft>
                <a:spcPts val="0"/>
              </a:spcAft>
              <a:tabLst>
                <a:tab pos="457200" algn="l"/>
              </a:tabLst>
            </a:pPr>
            <a:r>
              <a:rPr lang="ar-EG" sz="2000" b="1" dirty="0">
                <a:latin typeface="Arabic Typesetting" panose="03020402040406030203" pitchFamily="66" charset="-78"/>
                <a:ea typeface="Calibri" panose="020F0502020204030204" pitchFamily="34" charset="0"/>
                <a:cs typeface="Arabic Typesetting" panose="03020402040406030203" pitchFamily="66" charset="-78"/>
              </a:rPr>
              <a:t>فالتعلم </a:t>
            </a:r>
            <a:r>
              <a:rPr lang="ar-EG" sz="2000" b="1" dirty="0" err="1">
                <a:latin typeface="Arabic Typesetting" panose="03020402040406030203" pitchFamily="66" charset="-78"/>
                <a:ea typeface="Calibri" panose="020F0502020204030204" pitchFamily="34" charset="0"/>
                <a:cs typeface="Arabic Typesetting" panose="03020402040406030203" pitchFamily="66" charset="-78"/>
              </a:rPr>
              <a:t>الموقفي</a:t>
            </a:r>
            <a:r>
              <a:rPr lang="ar-EG" sz="2000" b="1" dirty="0">
                <a:latin typeface="Arabic Typesetting" panose="03020402040406030203" pitchFamily="66" charset="-78"/>
                <a:ea typeface="Calibri" panose="020F0502020204030204" pitchFamily="34" charset="0"/>
                <a:cs typeface="Arabic Typesetting" panose="03020402040406030203" pitchFamily="66" charset="-78"/>
              </a:rPr>
              <a:t> نوع من التعلم ناتج عن التفاعل الاجتماعي، وهو يعتمد على أفكار الفلسفة البنائية.</a:t>
            </a:r>
          </a:p>
          <a:p>
            <a:pPr lvl="0" algn="just" rtl="1">
              <a:spcAft>
                <a:spcPts val="0"/>
              </a:spcAft>
              <a:tabLst>
                <a:tab pos="457200" algn="l"/>
              </a:tabLst>
            </a:pPr>
            <a:r>
              <a:rPr lang="ar-EG" sz="2000" b="1" dirty="0">
                <a:latin typeface="Arabic Typesetting" panose="03020402040406030203" pitchFamily="66" charset="-78"/>
                <a:ea typeface="Calibri" panose="020F0502020204030204" pitchFamily="34" charset="0"/>
                <a:cs typeface="Arabic Typesetting" panose="03020402040406030203" pitchFamily="66" charset="-78"/>
              </a:rPr>
              <a:t>كما يعرّف بأنه نمط من أنماط التعلم يرتكز على ربط التدريس بالخبرات الواقعية في حياة المتعلمين؛ حيث يتعرض المتعلمون من خلاله إلى مواقف تعليمية إيجابية مخطط لها؛ لإنجاز هدف معين، يجب عليهم أن يتخذوا فيها موقفًا يتناسب مع طبيعة الهدف منها، وذلك بشكل جماعي وتحت إشراف معلم ذي خبرة.</a:t>
            </a:r>
          </a:p>
        </p:txBody>
      </p:sp>
      <p:sp>
        <p:nvSpPr>
          <p:cNvPr id="6" name="Google Shape;368;p7">
            <a:extLst>
              <a:ext uri="{FF2B5EF4-FFF2-40B4-BE49-F238E27FC236}">
                <a16:creationId xmlns:a16="http://schemas.microsoft.com/office/drawing/2014/main" id="{B445425D-0C8D-4EC8-A655-0DA3E08990C9}"/>
              </a:ext>
            </a:extLst>
          </p:cNvPr>
          <p:cNvSpPr/>
          <p:nvPr/>
        </p:nvSpPr>
        <p:spPr>
          <a:xfrm>
            <a:off x="3932806" y="533565"/>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7" name="Google Shape;369;p7">
            <a:extLst>
              <a:ext uri="{FF2B5EF4-FFF2-40B4-BE49-F238E27FC236}">
                <a16:creationId xmlns:a16="http://schemas.microsoft.com/office/drawing/2014/main" id="{F0D22CFE-8B4E-4841-94FD-5F18E841FCA8}"/>
              </a:ext>
            </a:extLst>
          </p:cNvPr>
          <p:cNvGrpSpPr/>
          <p:nvPr/>
        </p:nvGrpSpPr>
        <p:grpSpPr>
          <a:xfrm>
            <a:off x="5415577" y="2168059"/>
            <a:ext cx="124408" cy="665584"/>
            <a:chOff x="914401" y="2121159"/>
            <a:chExt cx="124408" cy="665584"/>
          </a:xfrm>
        </p:grpSpPr>
        <p:sp>
          <p:nvSpPr>
            <p:cNvPr id="8" name="Google Shape;370;p7">
              <a:extLst>
                <a:ext uri="{FF2B5EF4-FFF2-40B4-BE49-F238E27FC236}">
                  <a16:creationId xmlns:a16="http://schemas.microsoft.com/office/drawing/2014/main" id="{EBA05A9F-83AA-4FAB-BFFF-7347765CF16F}"/>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 name="Google Shape;371;p7">
              <a:extLst>
                <a:ext uri="{FF2B5EF4-FFF2-40B4-BE49-F238E27FC236}">
                  <a16:creationId xmlns:a16="http://schemas.microsoft.com/office/drawing/2014/main" id="{AF63DA1A-38C2-4E4A-A1FE-75656FED2F68}"/>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 name="Google Shape;372;p7">
              <a:extLst>
                <a:ext uri="{FF2B5EF4-FFF2-40B4-BE49-F238E27FC236}">
                  <a16:creationId xmlns:a16="http://schemas.microsoft.com/office/drawing/2014/main" id="{58A02365-F77B-4DC6-BCF9-A1A2449E3777}"/>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1" name="Google Shape;373;p7">
            <a:extLst>
              <a:ext uri="{FF2B5EF4-FFF2-40B4-BE49-F238E27FC236}">
                <a16:creationId xmlns:a16="http://schemas.microsoft.com/office/drawing/2014/main" id="{AA0546BE-4319-454A-BF66-EB31E1B1F01F}"/>
              </a:ext>
            </a:extLst>
          </p:cNvPr>
          <p:cNvGrpSpPr/>
          <p:nvPr/>
        </p:nvGrpSpPr>
        <p:grpSpPr>
          <a:xfrm>
            <a:off x="4950005" y="2168059"/>
            <a:ext cx="124408" cy="665584"/>
            <a:chOff x="1743270" y="2121159"/>
            <a:chExt cx="124408" cy="665584"/>
          </a:xfrm>
        </p:grpSpPr>
        <p:sp>
          <p:nvSpPr>
            <p:cNvPr id="12" name="Google Shape;374;p7">
              <a:extLst>
                <a:ext uri="{FF2B5EF4-FFF2-40B4-BE49-F238E27FC236}">
                  <a16:creationId xmlns:a16="http://schemas.microsoft.com/office/drawing/2014/main" id="{969396E1-450E-4F9A-B7E5-A8F5C229198C}"/>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 name="Google Shape;375;p7">
              <a:extLst>
                <a:ext uri="{FF2B5EF4-FFF2-40B4-BE49-F238E27FC236}">
                  <a16:creationId xmlns:a16="http://schemas.microsoft.com/office/drawing/2014/main" id="{29D5FEA8-6557-4604-8223-C784D0819AFB}"/>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 name="Google Shape;376;p7">
              <a:extLst>
                <a:ext uri="{FF2B5EF4-FFF2-40B4-BE49-F238E27FC236}">
                  <a16:creationId xmlns:a16="http://schemas.microsoft.com/office/drawing/2014/main" id="{B807E68D-BDB0-43EB-9F4E-3A4C45E39D86}"/>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5" name="Google Shape;377;p7">
            <a:extLst>
              <a:ext uri="{FF2B5EF4-FFF2-40B4-BE49-F238E27FC236}">
                <a16:creationId xmlns:a16="http://schemas.microsoft.com/office/drawing/2014/main" id="{332A51FA-04B3-49BB-A5CF-5A53F8AC6392}"/>
              </a:ext>
            </a:extLst>
          </p:cNvPr>
          <p:cNvGrpSpPr/>
          <p:nvPr/>
        </p:nvGrpSpPr>
        <p:grpSpPr>
          <a:xfrm>
            <a:off x="5876460" y="2164284"/>
            <a:ext cx="124408" cy="665584"/>
            <a:chOff x="2572138" y="2121159"/>
            <a:chExt cx="124408" cy="665584"/>
          </a:xfrm>
        </p:grpSpPr>
        <p:sp>
          <p:nvSpPr>
            <p:cNvPr id="16" name="Google Shape;378;p7">
              <a:extLst>
                <a:ext uri="{FF2B5EF4-FFF2-40B4-BE49-F238E27FC236}">
                  <a16:creationId xmlns:a16="http://schemas.microsoft.com/office/drawing/2014/main" id="{B5A575AF-F0DF-4B1C-A7BA-269C9F86AE64}"/>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 name="Google Shape;379;p7">
              <a:extLst>
                <a:ext uri="{FF2B5EF4-FFF2-40B4-BE49-F238E27FC236}">
                  <a16:creationId xmlns:a16="http://schemas.microsoft.com/office/drawing/2014/main" id="{39E01B6E-D107-4BB4-AC31-9FF8D885CFDB}"/>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380;p7">
              <a:extLst>
                <a:ext uri="{FF2B5EF4-FFF2-40B4-BE49-F238E27FC236}">
                  <a16:creationId xmlns:a16="http://schemas.microsoft.com/office/drawing/2014/main" id="{7CF0B437-8F8E-4951-957D-4E110D538F7B}"/>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grpSp>
      <p:pic>
        <p:nvPicPr>
          <p:cNvPr id="19" name="Google Shape;271;p6" descr="Bullseye">
            <a:extLst>
              <a:ext uri="{FF2B5EF4-FFF2-40B4-BE49-F238E27FC236}">
                <a16:creationId xmlns:a16="http://schemas.microsoft.com/office/drawing/2014/main" id="{8313CDFB-AE3C-47D6-B876-E631A93622CA}"/>
              </a:ext>
            </a:extLst>
          </p:cNvPr>
          <p:cNvPicPr preferRelativeResize="0"/>
          <p:nvPr/>
        </p:nvPicPr>
        <p:blipFill rotWithShape="1">
          <a:blip r:embed="rId2">
            <a:alphaModFix/>
          </a:blip>
          <a:srcRect/>
          <a:stretch/>
        </p:blipFill>
        <p:spPr>
          <a:xfrm>
            <a:off x="5119945" y="822976"/>
            <a:ext cx="914400" cy="914400"/>
          </a:xfrm>
          <a:prstGeom prst="rect">
            <a:avLst/>
          </a:prstGeom>
          <a:noFill/>
          <a:ln>
            <a:noFill/>
          </a:ln>
        </p:spPr>
      </p:pic>
      <p:sp>
        <p:nvSpPr>
          <p:cNvPr id="20" name="Rounded Rectangle 3">
            <a:extLst>
              <a:ext uri="{FF2B5EF4-FFF2-40B4-BE49-F238E27FC236}">
                <a16:creationId xmlns:a16="http://schemas.microsoft.com/office/drawing/2014/main" id="{CAC859FA-592B-4A16-AE4D-E9C932010DD4}"/>
              </a:ext>
            </a:extLst>
          </p:cNvPr>
          <p:cNvSpPr/>
          <p:nvPr/>
        </p:nvSpPr>
        <p:spPr>
          <a:xfrm flipH="1">
            <a:off x="8682361" y="2829869"/>
            <a:ext cx="257332" cy="295072"/>
          </a:xfrm>
          <a:prstGeom prst="roundRect">
            <a:avLst>
              <a:gd name="adj" fmla="val 23224"/>
            </a:avLst>
          </a:prstGeom>
          <a:solidFill>
            <a:srgbClr val="BFD451"/>
          </a:solidFill>
          <a:ln>
            <a:solidFill>
              <a:srgbClr val="BFD45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3</a:t>
            </a:r>
            <a:endParaRPr lang="en-US" dirty="0"/>
          </a:p>
        </p:txBody>
      </p:sp>
    </p:spTree>
    <p:extLst>
      <p:ext uri="{BB962C8B-B14F-4D97-AF65-F5344CB8AC3E}">
        <p14:creationId xmlns:p14="http://schemas.microsoft.com/office/powerpoint/2010/main" val="3817924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367;p7">
            <a:extLst>
              <a:ext uri="{FF2B5EF4-FFF2-40B4-BE49-F238E27FC236}">
                <a16:creationId xmlns:a16="http://schemas.microsoft.com/office/drawing/2014/main" id="{A46F0D55-BBBA-4614-967F-966B01B6232E}"/>
              </a:ext>
            </a:extLst>
          </p:cNvPr>
          <p:cNvSpPr/>
          <p:nvPr/>
        </p:nvSpPr>
        <p:spPr>
          <a:xfrm>
            <a:off x="505892" y="2612761"/>
            <a:ext cx="8478310" cy="3980519"/>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rtl="1">
              <a:spcAft>
                <a:spcPts val="0"/>
              </a:spcAft>
              <a:tabLst>
                <a:tab pos="457200" algn="l"/>
              </a:tabLst>
            </a:pPr>
            <a:endParaRPr lang="ar-EG" sz="2400" dirty="0">
              <a:latin typeface="Arabic Typesetting" panose="03020402040406030203" pitchFamily="66" charset="-78"/>
              <a:cs typeface="Arabic Typesetting" panose="03020402040406030203" pitchFamily="66" charset="-78"/>
            </a:endParaRPr>
          </a:p>
          <a:p>
            <a:pPr lvl="0" algn="just" rtl="1">
              <a:spcAft>
                <a:spcPts val="0"/>
              </a:spcAft>
              <a:tabLst>
                <a:tab pos="457200" algn="l"/>
              </a:tabLst>
            </a:pPr>
            <a:r>
              <a:rPr lang="ar-EG" sz="2400" dirty="0">
                <a:latin typeface="Arabic Typesetting" panose="03020402040406030203" pitchFamily="66" charset="-78"/>
                <a:cs typeface="Arabic Typesetting" panose="03020402040406030203" pitchFamily="66" charset="-78"/>
              </a:rPr>
              <a:t>تعد الأسئلة السابرة" وسيلة جاذبة للتلاميذ تنمي مهارات التفكير لديهم، وتزيد من التفاعل الصفي بين المتعلمين بشكل يوفر جوًا اجتماعيًا ينمي الجوانب الشخصية لديهم، وأن استخدامها يؤدي إلى اعتماد التلاميذ على أنفسهم في تصحيح استجاباتهم وتطويرها، مما يشعر التلاميذ بالثقة بالنفس وبقدرتهم على الوصول للمعرفة، وأن يضمن استخدامها تأمين تغذية راجعة مستمرة لكل جواب يقدمه المتعلم؛ حيث يحلل ويقوم ويحكم على صحته أو عدم صحته، كما تقدم تغذية راجعة فورية لإعلامه بمدى تقدمه في عملية التعلم. وأن تساعد المعلم في معرفة الصعوبات التعليمية التي تواجه التلاميذ ومن ثم معالجتها من قبله بإعادة شرح وتوضيح ما هو ضروري، وأن تنمي مهاراته في تقديم الأسئلة، وتفعيل دوره في العملية التعليمية مقارنة بدوره السابق في أثناء تقديم الأسئلة العادية، بالإضافة إلى أنها تحفز تفكير التلميذ، وتساعده على كشف الفجوات الصغيرة والكبيرة في معرفته التي تحتاج إلى تعليم وتنمية؛ بحيث تسمح ببناء المعرفة الجديدة على قاعدة المعارف السابقة. </a:t>
            </a:r>
          </a:p>
        </p:txBody>
      </p:sp>
      <p:sp>
        <p:nvSpPr>
          <p:cNvPr id="6" name="Google Shape;368;p7">
            <a:extLst>
              <a:ext uri="{FF2B5EF4-FFF2-40B4-BE49-F238E27FC236}">
                <a16:creationId xmlns:a16="http://schemas.microsoft.com/office/drawing/2014/main" id="{6C3351E7-A176-44B0-9863-357174B9BBF5}"/>
              </a:ext>
            </a:extLst>
          </p:cNvPr>
          <p:cNvSpPr/>
          <p:nvPr/>
        </p:nvSpPr>
        <p:spPr>
          <a:xfrm>
            <a:off x="3737499" y="723475"/>
            <a:ext cx="2929632" cy="1572100"/>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7" name="Google Shape;369;p7">
            <a:extLst>
              <a:ext uri="{FF2B5EF4-FFF2-40B4-BE49-F238E27FC236}">
                <a16:creationId xmlns:a16="http://schemas.microsoft.com/office/drawing/2014/main" id="{B14C6C82-E534-4822-A8CD-9AE5183B9DA8}"/>
              </a:ext>
            </a:extLst>
          </p:cNvPr>
          <p:cNvGrpSpPr/>
          <p:nvPr/>
        </p:nvGrpSpPr>
        <p:grpSpPr>
          <a:xfrm>
            <a:off x="5112949" y="2085293"/>
            <a:ext cx="124408" cy="665584"/>
            <a:chOff x="914401" y="2121159"/>
            <a:chExt cx="124408" cy="665584"/>
          </a:xfrm>
        </p:grpSpPr>
        <p:sp>
          <p:nvSpPr>
            <p:cNvPr id="8" name="Google Shape;370;p7">
              <a:extLst>
                <a:ext uri="{FF2B5EF4-FFF2-40B4-BE49-F238E27FC236}">
                  <a16:creationId xmlns:a16="http://schemas.microsoft.com/office/drawing/2014/main" id="{26D55EE6-F26E-4697-BF72-E4FF065A7D0F}"/>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 name="Google Shape;371;p7">
              <a:extLst>
                <a:ext uri="{FF2B5EF4-FFF2-40B4-BE49-F238E27FC236}">
                  <a16:creationId xmlns:a16="http://schemas.microsoft.com/office/drawing/2014/main" id="{080A28D0-C3C9-41DC-A2F6-714147C814AF}"/>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 name="Google Shape;372;p7">
              <a:extLst>
                <a:ext uri="{FF2B5EF4-FFF2-40B4-BE49-F238E27FC236}">
                  <a16:creationId xmlns:a16="http://schemas.microsoft.com/office/drawing/2014/main" id="{6B143F50-22F7-46AF-98D2-9123D8E4CE89}"/>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1" name="Google Shape;373;p7">
            <a:extLst>
              <a:ext uri="{FF2B5EF4-FFF2-40B4-BE49-F238E27FC236}">
                <a16:creationId xmlns:a16="http://schemas.microsoft.com/office/drawing/2014/main" id="{713C9F0C-3862-4852-9E16-4B750F50F1E9}"/>
              </a:ext>
            </a:extLst>
          </p:cNvPr>
          <p:cNvGrpSpPr/>
          <p:nvPr/>
        </p:nvGrpSpPr>
        <p:grpSpPr>
          <a:xfrm>
            <a:off x="4581838" y="2093353"/>
            <a:ext cx="172150" cy="665584"/>
            <a:chOff x="1743270" y="2121159"/>
            <a:chExt cx="124408" cy="665584"/>
          </a:xfrm>
        </p:grpSpPr>
        <p:sp>
          <p:nvSpPr>
            <p:cNvPr id="12" name="Google Shape;374;p7">
              <a:extLst>
                <a:ext uri="{FF2B5EF4-FFF2-40B4-BE49-F238E27FC236}">
                  <a16:creationId xmlns:a16="http://schemas.microsoft.com/office/drawing/2014/main" id="{23735583-4032-466A-85D8-7127631E65B7}"/>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 name="Google Shape;375;p7">
              <a:extLst>
                <a:ext uri="{FF2B5EF4-FFF2-40B4-BE49-F238E27FC236}">
                  <a16:creationId xmlns:a16="http://schemas.microsoft.com/office/drawing/2014/main" id="{F56963F7-D493-4EC0-9A84-64E0C1CE9F4D}"/>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 name="Google Shape;376;p7">
              <a:extLst>
                <a:ext uri="{FF2B5EF4-FFF2-40B4-BE49-F238E27FC236}">
                  <a16:creationId xmlns:a16="http://schemas.microsoft.com/office/drawing/2014/main" id="{D1C62E34-2785-4B6C-9D4A-FF60C8F93D86}"/>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5" name="Google Shape;377;p7">
            <a:extLst>
              <a:ext uri="{FF2B5EF4-FFF2-40B4-BE49-F238E27FC236}">
                <a16:creationId xmlns:a16="http://schemas.microsoft.com/office/drawing/2014/main" id="{5B73C43B-A2FA-469E-8038-3EBB63647F6B}"/>
              </a:ext>
            </a:extLst>
          </p:cNvPr>
          <p:cNvGrpSpPr/>
          <p:nvPr/>
        </p:nvGrpSpPr>
        <p:grpSpPr>
          <a:xfrm>
            <a:off x="5649326" y="2097128"/>
            <a:ext cx="124408" cy="665584"/>
            <a:chOff x="2572138" y="2121159"/>
            <a:chExt cx="124408" cy="665584"/>
          </a:xfrm>
        </p:grpSpPr>
        <p:sp>
          <p:nvSpPr>
            <p:cNvPr id="16" name="Google Shape;378;p7">
              <a:extLst>
                <a:ext uri="{FF2B5EF4-FFF2-40B4-BE49-F238E27FC236}">
                  <a16:creationId xmlns:a16="http://schemas.microsoft.com/office/drawing/2014/main" id="{4E0ABD7C-4439-472D-80B6-AD53E0542400}"/>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 name="Google Shape;379;p7">
              <a:extLst>
                <a:ext uri="{FF2B5EF4-FFF2-40B4-BE49-F238E27FC236}">
                  <a16:creationId xmlns:a16="http://schemas.microsoft.com/office/drawing/2014/main" id="{E064C6C8-CBAB-45A7-8FDE-A0BF0E77E5D8}"/>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380;p7">
              <a:extLst>
                <a:ext uri="{FF2B5EF4-FFF2-40B4-BE49-F238E27FC236}">
                  <a16:creationId xmlns:a16="http://schemas.microsoft.com/office/drawing/2014/main" id="{D9289AAB-7277-4245-917B-938AA312181E}"/>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grpSp>
      <p:pic>
        <p:nvPicPr>
          <p:cNvPr id="19" name="Google Shape;271;p6" descr="Bullseye">
            <a:extLst>
              <a:ext uri="{FF2B5EF4-FFF2-40B4-BE49-F238E27FC236}">
                <a16:creationId xmlns:a16="http://schemas.microsoft.com/office/drawing/2014/main" id="{0E0AC56F-AADD-41D9-A336-FB2029A51973}"/>
              </a:ext>
            </a:extLst>
          </p:cNvPr>
          <p:cNvPicPr preferRelativeResize="0"/>
          <p:nvPr/>
        </p:nvPicPr>
        <p:blipFill rotWithShape="1">
          <a:blip r:embed="rId2">
            <a:alphaModFix/>
          </a:blip>
          <a:srcRect/>
          <a:stretch/>
        </p:blipFill>
        <p:spPr>
          <a:xfrm>
            <a:off x="4903902" y="736874"/>
            <a:ext cx="914400" cy="914400"/>
          </a:xfrm>
          <a:prstGeom prst="rect">
            <a:avLst/>
          </a:prstGeom>
          <a:noFill/>
          <a:ln>
            <a:noFill/>
          </a:ln>
        </p:spPr>
      </p:pic>
      <p:sp>
        <p:nvSpPr>
          <p:cNvPr id="23" name="Rounded Rectangle 1">
            <a:extLst>
              <a:ext uri="{FF2B5EF4-FFF2-40B4-BE49-F238E27FC236}">
                <a16:creationId xmlns:a16="http://schemas.microsoft.com/office/drawing/2014/main" id="{DA4A7B63-8B1C-4B4D-B776-A51A18E9B941}"/>
              </a:ext>
            </a:extLst>
          </p:cNvPr>
          <p:cNvSpPr/>
          <p:nvPr/>
        </p:nvSpPr>
        <p:spPr>
          <a:xfrm>
            <a:off x="6651909" y="1186164"/>
            <a:ext cx="3136778" cy="976544"/>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2000" b="1" dirty="0">
                <a:solidFill>
                  <a:schemeClr val="accent2">
                    <a:lumMod val="50000"/>
                  </a:schemeClr>
                </a:solidFill>
                <a:latin typeface="Arabic Typesetting" panose="03020402040406030203" pitchFamily="66" charset="-78"/>
                <a:cs typeface="Arabic Typesetting" panose="03020402040406030203" pitchFamily="66" charset="-78"/>
              </a:rPr>
              <a:t>- الأسئلة السابرة في تنمية مهارات الفهم القرائي</a:t>
            </a:r>
          </a:p>
        </p:txBody>
      </p:sp>
      <p:grpSp>
        <p:nvGrpSpPr>
          <p:cNvPr id="24" name="Group 31">
            <a:extLst>
              <a:ext uri="{FF2B5EF4-FFF2-40B4-BE49-F238E27FC236}">
                <a16:creationId xmlns:a16="http://schemas.microsoft.com/office/drawing/2014/main" id="{6F560126-A9B2-4977-8BF5-D44572F7575A}"/>
              </a:ext>
            </a:extLst>
          </p:cNvPr>
          <p:cNvGrpSpPr/>
          <p:nvPr/>
        </p:nvGrpSpPr>
        <p:grpSpPr>
          <a:xfrm>
            <a:off x="6896209" y="2696317"/>
            <a:ext cx="1819923" cy="585926"/>
            <a:chOff x="1378226" y="795384"/>
            <a:chExt cx="5248242" cy="1036307"/>
          </a:xfrm>
        </p:grpSpPr>
        <p:sp>
          <p:nvSpPr>
            <p:cNvPr id="25" name="Rectangle 32">
              <a:extLst>
                <a:ext uri="{FF2B5EF4-FFF2-40B4-BE49-F238E27FC236}">
                  <a16:creationId xmlns:a16="http://schemas.microsoft.com/office/drawing/2014/main" id="{414DC981-5ADA-46E3-B7B4-128D159CC8B2}"/>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Freeform: Shape 15">
              <a:extLst>
                <a:ext uri="{FF2B5EF4-FFF2-40B4-BE49-F238E27FC236}">
                  <a16:creationId xmlns:a16="http://schemas.microsoft.com/office/drawing/2014/main" id="{19169645-2EC2-4625-94AE-8F07CAB54B17}"/>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Rectangle 34">
              <a:extLst>
                <a:ext uri="{FF2B5EF4-FFF2-40B4-BE49-F238E27FC236}">
                  <a16:creationId xmlns:a16="http://schemas.microsoft.com/office/drawing/2014/main" id="{983CE46A-FB40-4624-9ABC-570D7F344598}"/>
                </a:ext>
              </a:extLst>
            </p:cNvPr>
            <p:cNvSpPr/>
            <p:nvPr/>
          </p:nvSpPr>
          <p:spPr>
            <a:xfrm>
              <a:off x="1378226" y="1113182"/>
              <a:ext cx="4505739" cy="662609"/>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3200" dirty="0">
                  <a:solidFill>
                    <a:schemeClr val="accent2">
                      <a:lumMod val="50000"/>
                    </a:schemeClr>
                  </a:solidFill>
                  <a:latin typeface="Arabic Typesetting" panose="03020402040406030203" pitchFamily="66" charset="-78"/>
                  <a:cs typeface="Arabic Typesetting" panose="03020402040406030203" pitchFamily="66" charset="-78"/>
                </a:rPr>
                <a:t>أولا:-</a:t>
              </a:r>
              <a:endParaRPr lang="en-US" sz="3200"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28" name="Group 35">
              <a:extLst>
                <a:ext uri="{FF2B5EF4-FFF2-40B4-BE49-F238E27FC236}">
                  <a16:creationId xmlns:a16="http://schemas.microsoft.com/office/drawing/2014/main" id="{ABA71809-E271-4A09-A03C-DFE27AFC4C64}"/>
                </a:ext>
              </a:extLst>
            </p:cNvPr>
            <p:cNvGrpSpPr/>
            <p:nvPr/>
          </p:nvGrpSpPr>
          <p:grpSpPr>
            <a:xfrm>
              <a:off x="5592288" y="1513843"/>
              <a:ext cx="390125" cy="205592"/>
              <a:chOff x="5592288" y="1513843"/>
              <a:chExt cx="390125" cy="205592"/>
            </a:xfrm>
          </p:grpSpPr>
          <p:sp>
            <p:nvSpPr>
              <p:cNvPr id="31" name="Oval 38">
                <a:extLst>
                  <a:ext uri="{FF2B5EF4-FFF2-40B4-BE49-F238E27FC236}">
                    <a16:creationId xmlns:a16="http://schemas.microsoft.com/office/drawing/2014/main" id="{9F0E3D53-0ACB-4F4F-804C-E7E085A609A4}"/>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2" name="Freeform: Shape 16">
                <a:extLst>
                  <a:ext uri="{FF2B5EF4-FFF2-40B4-BE49-F238E27FC236}">
                    <a16:creationId xmlns:a16="http://schemas.microsoft.com/office/drawing/2014/main" id="{2E50A763-0B7B-4D37-A6F3-62D1D863A6BA}"/>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9" name="Freeform: Shape 18">
              <a:extLst>
                <a:ext uri="{FF2B5EF4-FFF2-40B4-BE49-F238E27FC236}">
                  <a16:creationId xmlns:a16="http://schemas.microsoft.com/office/drawing/2014/main" id="{D2AD0E06-8D9F-4DD5-9E05-2C3EB697382F}"/>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0" name="Freeform: Shape 20">
              <a:extLst>
                <a:ext uri="{FF2B5EF4-FFF2-40B4-BE49-F238E27FC236}">
                  <a16:creationId xmlns:a16="http://schemas.microsoft.com/office/drawing/2014/main" id="{510B3847-4C38-40D9-AC12-2D77E0A60037}"/>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Tree>
    <p:extLst>
      <p:ext uri="{BB962C8B-B14F-4D97-AF65-F5344CB8AC3E}">
        <p14:creationId xmlns:p14="http://schemas.microsoft.com/office/powerpoint/2010/main" val="17359887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67;p7">
            <a:extLst>
              <a:ext uri="{FF2B5EF4-FFF2-40B4-BE49-F238E27FC236}">
                <a16:creationId xmlns:a16="http://schemas.microsoft.com/office/drawing/2014/main" id="{B66CC4B2-3B53-4F97-8722-3C00C95003B0}"/>
              </a:ext>
            </a:extLst>
          </p:cNvPr>
          <p:cNvSpPr/>
          <p:nvPr/>
        </p:nvSpPr>
        <p:spPr>
          <a:xfrm>
            <a:off x="5457176" y="2846530"/>
            <a:ext cx="3319330" cy="3889680"/>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rtl="1">
              <a:spcAft>
                <a:spcPts val="0"/>
              </a:spcAft>
              <a:tabLst>
                <a:tab pos="457200" algn="l"/>
              </a:tabLst>
            </a:pPr>
            <a:endParaRPr lang="ar-EG" sz="2400" b="1" dirty="0">
              <a:latin typeface="Arabic Typesetting" panose="03020402040406030203" pitchFamily="66" charset="-78"/>
              <a:cs typeface="Arabic Typesetting" panose="03020402040406030203" pitchFamily="66" charset="-78"/>
            </a:endParaRPr>
          </a:p>
          <a:p>
            <a:pPr lvl="0" algn="just" rtl="1">
              <a:spcAft>
                <a:spcPts val="0"/>
              </a:spcAft>
              <a:tabLst>
                <a:tab pos="457200" algn="l"/>
              </a:tabLst>
            </a:pPr>
            <a:r>
              <a:rPr lang="ar-EG" sz="2400" b="1" dirty="0">
                <a:latin typeface="Arabic Typesetting" panose="03020402040406030203" pitchFamily="66" charset="-78"/>
                <a:cs typeface="Arabic Typesetting" panose="03020402040406030203" pitchFamily="66" charset="-78"/>
              </a:rPr>
              <a:t>تعد الاسئلة السابرة العمود الفقري لأسلوب التدريس القائم على الحوار، وتقوم فلسفة هذه الأسئلة على افتراض مؤداه أن الطلاب قادرون على حل الإشكالات التي تواجههم في أثناء العملية التعليمية التعلمية عبر سلسلة متدرجة من الأسئلة التي يطرحها المعلم، ويكون في مقدور الطالب الإجابة عنها حتى يصلوا إلى حل شامل وكامل لهذه الإشكالات</a:t>
            </a:r>
            <a:r>
              <a:rPr lang="ar-EG" sz="2400" dirty="0">
                <a:latin typeface="Arabic Typesetting" panose="03020402040406030203" pitchFamily="66" charset="-78"/>
                <a:cs typeface="Arabic Typesetting" panose="03020402040406030203" pitchFamily="66" charset="-78"/>
              </a:rPr>
              <a:t>. </a:t>
            </a:r>
          </a:p>
        </p:txBody>
      </p:sp>
      <p:sp>
        <p:nvSpPr>
          <p:cNvPr id="3" name="Google Shape;368;p7">
            <a:extLst>
              <a:ext uri="{FF2B5EF4-FFF2-40B4-BE49-F238E27FC236}">
                <a16:creationId xmlns:a16="http://schemas.microsoft.com/office/drawing/2014/main" id="{0867A150-486B-4245-B970-9AC2D54EF8F6}"/>
              </a:ext>
            </a:extLst>
          </p:cNvPr>
          <p:cNvSpPr/>
          <p:nvPr/>
        </p:nvSpPr>
        <p:spPr>
          <a:xfrm>
            <a:off x="5487827" y="894800"/>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4" name="Google Shape;369;p7">
            <a:extLst>
              <a:ext uri="{FF2B5EF4-FFF2-40B4-BE49-F238E27FC236}">
                <a16:creationId xmlns:a16="http://schemas.microsoft.com/office/drawing/2014/main" id="{13F8DDB0-1FF6-4E06-AB27-5320502C8A07}"/>
              </a:ext>
            </a:extLst>
          </p:cNvPr>
          <p:cNvGrpSpPr/>
          <p:nvPr/>
        </p:nvGrpSpPr>
        <p:grpSpPr>
          <a:xfrm>
            <a:off x="6662672" y="2449164"/>
            <a:ext cx="124408" cy="665584"/>
            <a:chOff x="914401" y="2121159"/>
            <a:chExt cx="124408" cy="665584"/>
          </a:xfrm>
        </p:grpSpPr>
        <p:sp>
          <p:nvSpPr>
            <p:cNvPr id="5" name="Google Shape;370;p7">
              <a:extLst>
                <a:ext uri="{FF2B5EF4-FFF2-40B4-BE49-F238E27FC236}">
                  <a16:creationId xmlns:a16="http://schemas.microsoft.com/office/drawing/2014/main" id="{DF369697-32D7-42F9-8321-39434901A9FF}"/>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 name="Google Shape;371;p7">
              <a:extLst>
                <a:ext uri="{FF2B5EF4-FFF2-40B4-BE49-F238E27FC236}">
                  <a16:creationId xmlns:a16="http://schemas.microsoft.com/office/drawing/2014/main" id="{B4CEA198-72FB-45F5-95D7-B398A014B80E}"/>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 name="Google Shape;372;p7">
              <a:extLst>
                <a:ext uri="{FF2B5EF4-FFF2-40B4-BE49-F238E27FC236}">
                  <a16:creationId xmlns:a16="http://schemas.microsoft.com/office/drawing/2014/main" id="{1C40F518-D58B-4A95-B1FA-B380AA530A3D}"/>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8" name="Google Shape;373;p7">
            <a:extLst>
              <a:ext uri="{FF2B5EF4-FFF2-40B4-BE49-F238E27FC236}">
                <a16:creationId xmlns:a16="http://schemas.microsoft.com/office/drawing/2014/main" id="{C3C23A35-24E6-4166-AA39-DD3BDA36351C}"/>
              </a:ext>
            </a:extLst>
          </p:cNvPr>
          <p:cNvGrpSpPr/>
          <p:nvPr/>
        </p:nvGrpSpPr>
        <p:grpSpPr>
          <a:xfrm>
            <a:off x="7034927" y="2443556"/>
            <a:ext cx="172150" cy="665584"/>
            <a:chOff x="1743270" y="2121159"/>
            <a:chExt cx="124408" cy="665584"/>
          </a:xfrm>
        </p:grpSpPr>
        <p:sp>
          <p:nvSpPr>
            <p:cNvPr id="9" name="Google Shape;374;p7">
              <a:extLst>
                <a:ext uri="{FF2B5EF4-FFF2-40B4-BE49-F238E27FC236}">
                  <a16:creationId xmlns:a16="http://schemas.microsoft.com/office/drawing/2014/main" id="{AE835826-A3EC-4E1D-A780-CB88D81B7FE1}"/>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 name="Google Shape;375;p7">
              <a:extLst>
                <a:ext uri="{FF2B5EF4-FFF2-40B4-BE49-F238E27FC236}">
                  <a16:creationId xmlns:a16="http://schemas.microsoft.com/office/drawing/2014/main" id="{F2EA4AE2-B963-4F79-8DBE-702157855614}"/>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 name="Google Shape;376;p7">
              <a:extLst>
                <a:ext uri="{FF2B5EF4-FFF2-40B4-BE49-F238E27FC236}">
                  <a16:creationId xmlns:a16="http://schemas.microsoft.com/office/drawing/2014/main" id="{4EC771AA-70F3-4A2A-9657-8B5E8BB5B95E}"/>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2" name="Google Shape;377;p7">
            <a:extLst>
              <a:ext uri="{FF2B5EF4-FFF2-40B4-BE49-F238E27FC236}">
                <a16:creationId xmlns:a16="http://schemas.microsoft.com/office/drawing/2014/main" id="{A5D52951-292A-4DC1-B0CC-13456E1301FE}"/>
              </a:ext>
            </a:extLst>
          </p:cNvPr>
          <p:cNvGrpSpPr/>
          <p:nvPr/>
        </p:nvGrpSpPr>
        <p:grpSpPr>
          <a:xfrm>
            <a:off x="7353720" y="2429902"/>
            <a:ext cx="124408" cy="665584"/>
            <a:chOff x="2572138" y="2121159"/>
            <a:chExt cx="124408" cy="665584"/>
          </a:xfrm>
        </p:grpSpPr>
        <p:sp>
          <p:nvSpPr>
            <p:cNvPr id="13" name="Google Shape;378;p7">
              <a:extLst>
                <a:ext uri="{FF2B5EF4-FFF2-40B4-BE49-F238E27FC236}">
                  <a16:creationId xmlns:a16="http://schemas.microsoft.com/office/drawing/2014/main" id="{56DA29C7-A0BC-49C4-BFD4-4E3958D922A0}"/>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 name="Google Shape;379;p7">
              <a:extLst>
                <a:ext uri="{FF2B5EF4-FFF2-40B4-BE49-F238E27FC236}">
                  <a16:creationId xmlns:a16="http://schemas.microsoft.com/office/drawing/2014/main" id="{BD6BCB8F-7B47-417E-8261-346C93D7D5DA}"/>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 name="Google Shape;380;p7">
              <a:extLst>
                <a:ext uri="{FF2B5EF4-FFF2-40B4-BE49-F238E27FC236}">
                  <a16:creationId xmlns:a16="http://schemas.microsoft.com/office/drawing/2014/main" id="{EE20C39C-0E1F-48B4-BA4F-80569503A190}"/>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grpSp>
      <p:pic>
        <p:nvPicPr>
          <p:cNvPr id="16" name="Google Shape;271;p6" descr="Bullseye">
            <a:extLst>
              <a:ext uri="{FF2B5EF4-FFF2-40B4-BE49-F238E27FC236}">
                <a16:creationId xmlns:a16="http://schemas.microsoft.com/office/drawing/2014/main" id="{292FE19F-21EA-40B7-82ED-2C30F9926ECE}"/>
              </a:ext>
            </a:extLst>
          </p:cNvPr>
          <p:cNvPicPr preferRelativeResize="0"/>
          <p:nvPr/>
        </p:nvPicPr>
        <p:blipFill rotWithShape="1">
          <a:blip r:embed="rId2">
            <a:alphaModFix/>
          </a:blip>
          <a:srcRect/>
          <a:stretch/>
        </p:blipFill>
        <p:spPr>
          <a:xfrm>
            <a:off x="6693117" y="1088130"/>
            <a:ext cx="914400" cy="914400"/>
          </a:xfrm>
          <a:prstGeom prst="rect">
            <a:avLst/>
          </a:prstGeom>
          <a:noFill/>
          <a:ln>
            <a:noFill/>
          </a:ln>
        </p:spPr>
      </p:pic>
      <p:grpSp>
        <p:nvGrpSpPr>
          <p:cNvPr id="18" name="Group 31">
            <a:extLst>
              <a:ext uri="{FF2B5EF4-FFF2-40B4-BE49-F238E27FC236}">
                <a16:creationId xmlns:a16="http://schemas.microsoft.com/office/drawing/2014/main" id="{6253D221-7858-452D-A838-17EBFA52D6EA}"/>
              </a:ext>
            </a:extLst>
          </p:cNvPr>
          <p:cNvGrpSpPr/>
          <p:nvPr/>
        </p:nvGrpSpPr>
        <p:grpSpPr>
          <a:xfrm>
            <a:off x="7350711" y="3005826"/>
            <a:ext cx="1510582" cy="520293"/>
            <a:chOff x="1378226" y="795384"/>
            <a:chExt cx="5248242" cy="1036307"/>
          </a:xfrm>
        </p:grpSpPr>
        <p:sp>
          <p:nvSpPr>
            <p:cNvPr id="19" name="Rectangle 32">
              <a:extLst>
                <a:ext uri="{FF2B5EF4-FFF2-40B4-BE49-F238E27FC236}">
                  <a16:creationId xmlns:a16="http://schemas.microsoft.com/office/drawing/2014/main" id="{F8EB8D5D-DA90-48DF-9C60-3F09830F2B8B}"/>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0" name="Freeform: Shape 15">
              <a:extLst>
                <a:ext uri="{FF2B5EF4-FFF2-40B4-BE49-F238E27FC236}">
                  <a16:creationId xmlns:a16="http://schemas.microsoft.com/office/drawing/2014/main" id="{0A2A0A8C-40E9-4234-9CAB-58A8C7D2855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1" name="Rectangle 34">
              <a:extLst>
                <a:ext uri="{FF2B5EF4-FFF2-40B4-BE49-F238E27FC236}">
                  <a16:creationId xmlns:a16="http://schemas.microsoft.com/office/drawing/2014/main" id="{8A06380C-4F27-40A0-9039-495681B2908D}"/>
                </a:ext>
              </a:extLst>
            </p:cNvPr>
            <p:cNvSpPr/>
            <p:nvPr/>
          </p:nvSpPr>
          <p:spPr>
            <a:xfrm>
              <a:off x="1378226" y="1113182"/>
              <a:ext cx="4505739" cy="662609"/>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3200" dirty="0">
                  <a:solidFill>
                    <a:schemeClr val="accent2">
                      <a:lumMod val="50000"/>
                    </a:schemeClr>
                  </a:solidFill>
                  <a:latin typeface="Arabic Typesetting" panose="03020402040406030203" pitchFamily="66" charset="-78"/>
                  <a:cs typeface="Arabic Typesetting" panose="03020402040406030203" pitchFamily="66" charset="-78"/>
                </a:rPr>
                <a:t>ثانيا:-</a:t>
              </a:r>
              <a:endParaRPr lang="en-US" sz="3200"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22" name="Group 35">
              <a:extLst>
                <a:ext uri="{FF2B5EF4-FFF2-40B4-BE49-F238E27FC236}">
                  <a16:creationId xmlns:a16="http://schemas.microsoft.com/office/drawing/2014/main" id="{D6A8677E-C1A5-47C4-9C57-6442CD31B53D}"/>
                </a:ext>
              </a:extLst>
            </p:cNvPr>
            <p:cNvGrpSpPr/>
            <p:nvPr/>
          </p:nvGrpSpPr>
          <p:grpSpPr>
            <a:xfrm>
              <a:off x="5592288" y="1513843"/>
              <a:ext cx="390125" cy="205592"/>
              <a:chOff x="5592288" y="1513843"/>
              <a:chExt cx="390125" cy="205592"/>
            </a:xfrm>
          </p:grpSpPr>
          <p:sp>
            <p:nvSpPr>
              <p:cNvPr id="25" name="Oval 38">
                <a:extLst>
                  <a:ext uri="{FF2B5EF4-FFF2-40B4-BE49-F238E27FC236}">
                    <a16:creationId xmlns:a16="http://schemas.microsoft.com/office/drawing/2014/main" id="{B28D13F2-0F50-41D4-8D63-75B871ED9EC0}"/>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Freeform: Shape 16">
                <a:extLst>
                  <a:ext uri="{FF2B5EF4-FFF2-40B4-BE49-F238E27FC236}">
                    <a16:creationId xmlns:a16="http://schemas.microsoft.com/office/drawing/2014/main" id="{FA731428-3061-473F-B90F-1BC7FB69612F}"/>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3" name="Freeform: Shape 18">
              <a:extLst>
                <a:ext uri="{FF2B5EF4-FFF2-40B4-BE49-F238E27FC236}">
                  <a16:creationId xmlns:a16="http://schemas.microsoft.com/office/drawing/2014/main" id="{97E244CF-7D54-4E67-B5A6-4BBF7FCF8FFB}"/>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4" name="Freeform: Shape 20">
              <a:extLst>
                <a:ext uri="{FF2B5EF4-FFF2-40B4-BE49-F238E27FC236}">
                  <a16:creationId xmlns:a16="http://schemas.microsoft.com/office/drawing/2014/main" id="{7B283D1D-3EF2-4423-A4AA-8DC77ED9C000}"/>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36" name="Google Shape;367;p7">
            <a:extLst>
              <a:ext uri="{FF2B5EF4-FFF2-40B4-BE49-F238E27FC236}">
                <a16:creationId xmlns:a16="http://schemas.microsoft.com/office/drawing/2014/main" id="{2A6F868C-76DD-4931-8781-189E759D1864}"/>
              </a:ext>
            </a:extLst>
          </p:cNvPr>
          <p:cNvSpPr/>
          <p:nvPr/>
        </p:nvSpPr>
        <p:spPr>
          <a:xfrm>
            <a:off x="1140549" y="2758919"/>
            <a:ext cx="3763999" cy="3889680"/>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rtl="1">
              <a:spcAft>
                <a:spcPts val="0"/>
              </a:spcAft>
              <a:tabLst>
                <a:tab pos="457200" algn="l"/>
              </a:tabLst>
            </a:pPr>
            <a:r>
              <a:rPr lang="ar-EG" sz="2000" b="1" dirty="0">
                <a:latin typeface="Arabic Typesetting" panose="03020402040406030203" pitchFamily="66" charset="-78"/>
                <a:cs typeface="Arabic Typesetting" panose="03020402040406030203" pitchFamily="66" charset="-78"/>
              </a:rPr>
              <a:t>للأسئلة السابرة قيمة تربوية إذا ما أحسن المعلم استخدامها، </a:t>
            </a:r>
            <a:r>
              <a:rPr lang="ar-EG" sz="2000" b="1" dirty="0" err="1">
                <a:latin typeface="Arabic Typesetting" panose="03020402040406030203" pitchFamily="66" charset="-78"/>
                <a:cs typeface="Arabic Typesetting" panose="03020402040406030203" pitchFamily="66" charset="-78"/>
              </a:rPr>
              <a:t>فوالتركيب</a:t>
            </a:r>
            <a:r>
              <a:rPr lang="ar-EG" sz="2000" b="1" dirty="0">
                <a:latin typeface="Arabic Typesetting" panose="03020402040406030203" pitchFamily="66" charset="-78"/>
                <a:cs typeface="Arabic Typesetting" panose="03020402040406030203" pitchFamily="66" charset="-78"/>
              </a:rPr>
              <a:t> والتقويم ) لدى المتعلمين، وزيادة التفاعل الصفي بينهم، وزيادة دافعيتهم واعتمادهم على أنفسهم في تصحيح استجاباتهم وتطويرها، مما يشعرهم بالثقة في النفس، والقدرة على الوصول للمعرفة وتقدم للمتعلم تغذية راجعة مستمرة، وتسمح له ببناء المعرفة الجديدة في ضوء خبراته السابقة. </a:t>
            </a:r>
          </a:p>
          <a:p>
            <a:pPr lvl="0" algn="just" rtl="1">
              <a:spcAft>
                <a:spcPts val="0"/>
              </a:spcAft>
              <a:tabLst>
                <a:tab pos="457200" algn="l"/>
              </a:tabLst>
            </a:pPr>
            <a:r>
              <a:rPr lang="ar-EG" sz="2000" b="1" dirty="0">
                <a:latin typeface="Arabic Typesetting" panose="03020402040406030203" pitchFamily="66" charset="-78"/>
                <a:cs typeface="Arabic Typesetting" panose="03020402040406030203" pitchFamily="66" charset="-78"/>
              </a:rPr>
              <a:t>رابعًا - الأسئلة السابرة تتجاوز كونها جملاً يستفهم بها عن أمور معينة، فهي مثيرات تتطلب عمليات عقلية </a:t>
            </a:r>
            <a:r>
              <a:rPr lang="ar-EG" sz="2000" b="1" dirty="0" err="1">
                <a:latin typeface="Arabic Typesetting" panose="03020402040406030203" pitchFamily="66" charset="-78"/>
                <a:cs typeface="Arabic Typesetting" panose="03020402040406030203" pitchFamily="66" charset="-78"/>
              </a:rPr>
              <a:t>وتعبيريةهي</a:t>
            </a:r>
            <a:r>
              <a:rPr lang="ar-EG" sz="2000" b="1" dirty="0">
                <a:latin typeface="Arabic Typesetting" panose="03020402040406030203" pitchFamily="66" charset="-78"/>
                <a:cs typeface="Arabic Typesetting" panose="03020402040406030203" pitchFamily="66" charset="-78"/>
              </a:rPr>
              <a:t> تعمل على تنمية مهارات التفكير العليا ( كالتحليل.</a:t>
            </a:r>
          </a:p>
        </p:txBody>
      </p:sp>
      <p:sp>
        <p:nvSpPr>
          <p:cNvPr id="37" name="Google Shape;368;p7">
            <a:extLst>
              <a:ext uri="{FF2B5EF4-FFF2-40B4-BE49-F238E27FC236}">
                <a16:creationId xmlns:a16="http://schemas.microsoft.com/office/drawing/2014/main" id="{C838CE93-F87C-43CE-A2C8-52BD61162448}"/>
              </a:ext>
            </a:extLst>
          </p:cNvPr>
          <p:cNvSpPr/>
          <p:nvPr/>
        </p:nvSpPr>
        <p:spPr>
          <a:xfrm>
            <a:off x="1388954" y="807785"/>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38" name="Google Shape;369;p7">
            <a:extLst>
              <a:ext uri="{FF2B5EF4-FFF2-40B4-BE49-F238E27FC236}">
                <a16:creationId xmlns:a16="http://schemas.microsoft.com/office/drawing/2014/main" id="{3E80B5FB-AC85-45A4-86FB-4A1075EB913B}"/>
              </a:ext>
            </a:extLst>
          </p:cNvPr>
          <p:cNvGrpSpPr/>
          <p:nvPr/>
        </p:nvGrpSpPr>
        <p:grpSpPr>
          <a:xfrm>
            <a:off x="2818359" y="2449164"/>
            <a:ext cx="124408" cy="665584"/>
            <a:chOff x="914401" y="2121159"/>
            <a:chExt cx="124408" cy="665584"/>
          </a:xfrm>
        </p:grpSpPr>
        <p:sp>
          <p:nvSpPr>
            <p:cNvPr id="39" name="Google Shape;370;p7">
              <a:extLst>
                <a:ext uri="{FF2B5EF4-FFF2-40B4-BE49-F238E27FC236}">
                  <a16:creationId xmlns:a16="http://schemas.microsoft.com/office/drawing/2014/main" id="{22B494A0-3EEB-44FD-81AB-55393CFC0D6A}"/>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0" name="Google Shape;371;p7">
              <a:extLst>
                <a:ext uri="{FF2B5EF4-FFF2-40B4-BE49-F238E27FC236}">
                  <a16:creationId xmlns:a16="http://schemas.microsoft.com/office/drawing/2014/main" id="{7EE6C8B5-C17D-43F6-9F56-6402BC9BB256}"/>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1" name="Google Shape;372;p7">
              <a:extLst>
                <a:ext uri="{FF2B5EF4-FFF2-40B4-BE49-F238E27FC236}">
                  <a16:creationId xmlns:a16="http://schemas.microsoft.com/office/drawing/2014/main" id="{A37A05A1-AEC2-4C84-BAC5-7A103228F2EB}"/>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42" name="Google Shape;373;p7">
            <a:extLst>
              <a:ext uri="{FF2B5EF4-FFF2-40B4-BE49-F238E27FC236}">
                <a16:creationId xmlns:a16="http://schemas.microsoft.com/office/drawing/2014/main" id="{DDA4D538-47EB-47E6-B0B6-0F8356602A64}"/>
              </a:ext>
            </a:extLst>
          </p:cNvPr>
          <p:cNvGrpSpPr/>
          <p:nvPr/>
        </p:nvGrpSpPr>
        <p:grpSpPr>
          <a:xfrm>
            <a:off x="3231994" y="2441093"/>
            <a:ext cx="172150" cy="665584"/>
            <a:chOff x="1743270" y="2121159"/>
            <a:chExt cx="124408" cy="665584"/>
          </a:xfrm>
        </p:grpSpPr>
        <p:sp>
          <p:nvSpPr>
            <p:cNvPr id="43" name="Google Shape;374;p7">
              <a:extLst>
                <a:ext uri="{FF2B5EF4-FFF2-40B4-BE49-F238E27FC236}">
                  <a16:creationId xmlns:a16="http://schemas.microsoft.com/office/drawing/2014/main" id="{7896B777-2D38-4C56-8A6E-100E7C404E8E}"/>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4" name="Google Shape;375;p7">
              <a:extLst>
                <a:ext uri="{FF2B5EF4-FFF2-40B4-BE49-F238E27FC236}">
                  <a16:creationId xmlns:a16="http://schemas.microsoft.com/office/drawing/2014/main" id="{BA454B50-721A-4F68-B36F-B78F112EB724}"/>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5" name="Google Shape;376;p7">
              <a:extLst>
                <a:ext uri="{FF2B5EF4-FFF2-40B4-BE49-F238E27FC236}">
                  <a16:creationId xmlns:a16="http://schemas.microsoft.com/office/drawing/2014/main" id="{488E6398-E4C9-447C-BEE5-1C2005441D82}"/>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46" name="Google Shape;377;p7">
            <a:extLst>
              <a:ext uri="{FF2B5EF4-FFF2-40B4-BE49-F238E27FC236}">
                <a16:creationId xmlns:a16="http://schemas.microsoft.com/office/drawing/2014/main" id="{BF4BE5E7-CAF4-4816-B46D-6A5FC860FE40}"/>
              </a:ext>
            </a:extLst>
          </p:cNvPr>
          <p:cNvGrpSpPr/>
          <p:nvPr/>
        </p:nvGrpSpPr>
        <p:grpSpPr>
          <a:xfrm>
            <a:off x="2320288" y="2470395"/>
            <a:ext cx="124408" cy="665584"/>
            <a:chOff x="2572138" y="2121159"/>
            <a:chExt cx="124408" cy="665584"/>
          </a:xfrm>
        </p:grpSpPr>
        <p:sp>
          <p:nvSpPr>
            <p:cNvPr id="47" name="Google Shape;378;p7">
              <a:extLst>
                <a:ext uri="{FF2B5EF4-FFF2-40B4-BE49-F238E27FC236}">
                  <a16:creationId xmlns:a16="http://schemas.microsoft.com/office/drawing/2014/main" id="{E7F8F070-33CC-47B0-B2C7-B1B56E4D1D42}"/>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8" name="Google Shape;379;p7">
              <a:extLst>
                <a:ext uri="{FF2B5EF4-FFF2-40B4-BE49-F238E27FC236}">
                  <a16:creationId xmlns:a16="http://schemas.microsoft.com/office/drawing/2014/main" id="{E7D06D17-7BBA-421A-8B55-978307EF9FDF}"/>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9" name="Google Shape;380;p7">
              <a:extLst>
                <a:ext uri="{FF2B5EF4-FFF2-40B4-BE49-F238E27FC236}">
                  <a16:creationId xmlns:a16="http://schemas.microsoft.com/office/drawing/2014/main" id="{E6C85035-3197-4CDE-BC39-C2EF8B9E0BC7}"/>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grpSp>
      <p:pic>
        <p:nvPicPr>
          <p:cNvPr id="50" name="Google Shape;271;p6" descr="Bullseye">
            <a:extLst>
              <a:ext uri="{FF2B5EF4-FFF2-40B4-BE49-F238E27FC236}">
                <a16:creationId xmlns:a16="http://schemas.microsoft.com/office/drawing/2014/main" id="{EA1E6636-B1DF-47AC-8E90-34907828DE9B}"/>
              </a:ext>
            </a:extLst>
          </p:cNvPr>
          <p:cNvPicPr preferRelativeResize="0"/>
          <p:nvPr/>
        </p:nvPicPr>
        <p:blipFill rotWithShape="1">
          <a:blip r:embed="rId2">
            <a:alphaModFix/>
          </a:blip>
          <a:srcRect/>
          <a:stretch/>
        </p:blipFill>
        <p:spPr>
          <a:xfrm>
            <a:off x="2412334" y="1097862"/>
            <a:ext cx="914400" cy="914400"/>
          </a:xfrm>
          <a:prstGeom prst="rect">
            <a:avLst/>
          </a:prstGeom>
          <a:noFill/>
          <a:ln>
            <a:noFill/>
          </a:ln>
        </p:spPr>
      </p:pic>
      <p:grpSp>
        <p:nvGrpSpPr>
          <p:cNvPr id="52" name="Group 31">
            <a:extLst>
              <a:ext uri="{FF2B5EF4-FFF2-40B4-BE49-F238E27FC236}">
                <a16:creationId xmlns:a16="http://schemas.microsoft.com/office/drawing/2014/main" id="{689B6AD2-967E-463A-919A-F62BCEBD23E4}"/>
              </a:ext>
            </a:extLst>
          </p:cNvPr>
          <p:cNvGrpSpPr/>
          <p:nvPr/>
        </p:nvGrpSpPr>
        <p:grpSpPr>
          <a:xfrm>
            <a:off x="3427446" y="2846530"/>
            <a:ext cx="1510582" cy="520293"/>
            <a:chOff x="1378226" y="795384"/>
            <a:chExt cx="5248242" cy="1036307"/>
          </a:xfrm>
        </p:grpSpPr>
        <p:sp>
          <p:nvSpPr>
            <p:cNvPr id="53" name="Rectangle 32">
              <a:extLst>
                <a:ext uri="{FF2B5EF4-FFF2-40B4-BE49-F238E27FC236}">
                  <a16:creationId xmlns:a16="http://schemas.microsoft.com/office/drawing/2014/main" id="{6E1A2CE5-F6F4-4E2F-A75D-95D31ABCAB58}"/>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4" name="Freeform: Shape 15">
              <a:extLst>
                <a:ext uri="{FF2B5EF4-FFF2-40B4-BE49-F238E27FC236}">
                  <a16:creationId xmlns:a16="http://schemas.microsoft.com/office/drawing/2014/main" id="{1E0B967A-8936-44FC-9D5E-1C5547BB5D79}"/>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5" name="Rectangle 34">
              <a:extLst>
                <a:ext uri="{FF2B5EF4-FFF2-40B4-BE49-F238E27FC236}">
                  <a16:creationId xmlns:a16="http://schemas.microsoft.com/office/drawing/2014/main" id="{B578A35D-FA7F-4434-8386-9F46EE0B89F8}"/>
                </a:ext>
              </a:extLst>
            </p:cNvPr>
            <p:cNvSpPr/>
            <p:nvPr/>
          </p:nvSpPr>
          <p:spPr>
            <a:xfrm>
              <a:off x="1378226" y="1113182"/>
              <a:ext cx="4505739" cy="662609"/>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3200" dirty="0">
                  <a:solidFill>
                    <a:schemeClr val="accent2">
                      <a:lumMod val="50000"/>
                    </a:schemeClr>
                  </a:solidFill>
                  <a:latin typeface="Arabic Typesetting" panose="03020402040406030203" pitchFamily="66" charset="-78"/>
                  <a:cs typeface="Arabic Typesetting" panose="03020402040406030203" pitchFamily="66" charset="-78"/>
                </a:rPr>
                <a:t>ثالثا:-</a:t>
              </a:r>
              <a:endParaRPr lang="en-US" sz="3200"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56" name="Group 35">
              <a:extLst>
                <a:ext uri="{FF2B5EF4-FFF2-40B4-BE49-F238E27FC236}">
                  <a16:creationId xmlns:a16="http://schemas.microsoft.com/office/drawing/2014/main" id="{F73C7031-E472-48BA-B7F6-150729A63A94}"/>
                </a:ext>
              </a:extLst>
            </p:cNvPr>
            <p:cNvGrpSpPr/>
            <p:nvPr/>
          </p:nvGrpSpPr>
          <p:grpSpPr>
            <a:xfrm>
              <a:off x="5592288" y="1513843"/>
              <a:ext cx="390125" cy="205592"/>
              <a:chOff x="5592288" y="1513843"/>
              <a:chExt cx="390125" cy="205592"/>
            </a:xfrm>
          </p:grpSpPr>
          <p:sp>
            <p:nvSpPr>
              <p:cNvPr id="59" name="Oval 38">
                <a:extLst>
                  <a:ext uri="{FF2B5EF4-FFF2-40B4-BE49-F238E27FC236}">
                    <a16:creationId xmlns:a16="http://schemas.microsoft.com/office/drawing/2014/main" id="{9B3BE2FC-2DF3-4552-9FAD-E673BE23557A}"/>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0" name="Freeform: Shape 16">
                <a:extLst>
                  <a:ext uri="{FF2B5EF4-FFF2-40B4-BE49-F238E27FC236}">
                    <a16:creationId xmlns:a16="http://schemas.microsoft.com/office/drawing/2014/main" id="{EB85280A-F8FC-49A1-9148-237FD0A534FC}"/>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57" name="Freeform: Shape 18">
              <a:extLst>
                <a:ext uri="{FF2B5EF4-FFF2-40B4-BE49-F238E27FC236}">
                  <a16:creationId xmlns:a16="http://schemas.microsoft.com/office/drawing/2014/main" id="{17F61381-2A97-47B1-9E81-26A6E589BCE3}"/>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58" name="Freeform: Shape 20">
              <a:extLst>
                <a:ext uri="{FF2B5EF4-FFF2-40B4-BE49-F238E27FC236}">
                  <a16:creationId xmlns:a16="http://schemas.microsoft.com/office/drawing/2014/main" id="{E4C2DD2C-799B-4390-84B5-7CED5F8A5E8F}"/>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Tree>
    <p:extLst>
      <p:ext uri="{BB962C8B-B14F-4D97-AF65-F5344CB8AC3E}">
        <p14:creationId xmlns:p14="http://schemas.microsoft.com/office/powerpoint/2010/main" val="1433680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ular Callout 16">
            <a:extLst>
              <a:ext uri="{FF2B5EF4-FFF2-40B4-BE49-F238E27FC236}">
                <a16:creationId xmlns:a16="http://schemas.microsoft.com/office/drawing/2014/main" id="{4AA07A7A-6ECD-4149-8E1F-16D9E80D92E0}"/>
              </a:ext>
            </a:extLst>
          </p:cNvPr>
          <p:cNvSpPr/>
          <p:nvPr/>
        </p:nvSpPr>
        <p:spPr>
          <a:xfrm>
            <a:off x="3054026" y="1518082"/>
            <a:ext cx="4918121" cy="3002359"/>
          </a:xfrm>
          <a:prstGeom prst="wedgeRoundRectCallout">
            <a:avLst>
              <a:gd name="adj1" fmla="val -35170"/>
              <a:gd name="adj2" fmla="val 57422"/>
              <a:gd name="adj3" fmla="val 16667"/>
            </a:avLst>
          </a:prstGeom>
          <a:solidFill>
            <a:schemeClr val="accent6">
              <a:lumMod val="20000"/>
              <a:lumOff val="80000"/>
            </a:schemeClr>
          </a:solidFill>
          <a:ln>
            <a:solidFill>
              <a:schemeClr val="accent5">
                <a:lumMod val="75000"/>
              </a:schemeClr>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15000"/>
              </a:lnSpc>
              <a:spcAft>
                <a:spcPts val="1000"/>
              </a:spcAft>
            </a:pPr>
            <a:r>
              <a:rPr lang="ar-EG" sz="6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برنامج اليوم الثاني</a:t>
            </a:r>
            <a:endParaRPr lang="en-US" sz="6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42126790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4">
            <a:extLst>
              <a:ext uri="{FF2B5EF4-FFF2-40B4-BE49-F238E27FC236}">
                <a16:creationId xmlns:a16="http://schemas.microsoft.com/office/drawing/2014/main" id="{4813DE24-6C24-4570-A186-D6ED7D264CA7}"/>
              </a:ext>
            </a:extLst>
          </p:cNvPr>
          <p:cNvSpPr/>
          <p:nvPr/>
        </p:nvSpPr>
        <p:spPr>
          <a:xfrm>
            <a:off x="8103284" y="2639963"/>
            <a:ext cx="545940" cy="468427"/>
          </a:xfrm>
          <a:prstGeom prst="roundRect">
            <a:avLst/>
          </a:prstGeom>
          <a:blipFill dpi="0" rotWithShape="1">
            <a:blip r:embed="rId2">
              <a:alphaModFix amt="39000"/>
            </a:blip>
            <a:srcRect/>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800" b="1" dirty="0">
                <a:solidFill>
                  <a:prstClr val="black">
                    <a:lumMod val="95000"/>
                    <a:lumOff val="5000"/>
                  </a:prstClr>
                </a:solidFill>
                <a:latin typeface="Calibri" panose="020F0502020204030204" pitchFamily="34" charset="0"/>
                <a:cs typeface="Calibri" panose="020F0502020204030204" pitchFamily="34" charset="0"/>
              </a:rPr>
              <a:t>م</a:t>
            </a:r>
            <a:endParaRPr lang="en-US" sz="2800" b="1"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5" name="Rounded Rectangle 5">
            <a:extLst>
              <a:ext uri="{FF2B5EF4-FFF2-40B4-BE49-F238E27FC236}">
                <a16:creationId xmlns:a16="http://schemas.microsoft.com/office/drawing/2014/main" id="{FF5109BC-0A1D-458C-B47A-BDAC7BDAE299}"/>
              </a:ext>
            </a:extLst>
          </p:cNvPr>
          <p:cNvSpPr/>
          <p:nvPr/>
        </p:nvSpPr>
        <p:spPr>
          <a:xfrm>
            <a:off x="6191977" y="2639963"/>
            <a:ext cx="1756978" cy="468427"/>
          </a:xfrm>
          <a:prstGeom prst="roundRect">
            <a:avLst/>
          </a:prstGeom>
          <a:blipFill dpi="0" rotWithShape="1">
            <a:blip r:embed="rId3">
              <a:alphaModFix amt="21000"/>
            </a:blip>
            <a:srcRect/>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المحاور</a:t>
            </a:r>
            <a:endParaRPr lang="ar-EG" sz="1200" b="1" dirty="0">
              <a:solidFill>
                <a:prstClr val="white"/>
              </a:solidFill>
              <a:latin typeface="Calibri" panose="020F0502020204030204" pitchFamily="34" charset="0"/>
              <a:cs typeface="Calibri" panose="020F0502020204030204" pitchFamily="34" charset="0"/>
            </a:endParaRPr>
          </a:p>
        </p:txBody>
      </p:sp>
      <p:sp>
        <p:nvSpPr>
          <p:cNvPr id="6" name="Rounded Rectangle 6">
            <a:extLst>
              <a:ext uri="{FF2B5EF4-FFF2-40B4-BE49-F238E27FC236}">
                <a16:creationId xmlns:a16="http://schemas.microsoft.com/office/drawing/2014/main" id="{DDA7B1C4-DFC4-4F49-B3DC-694DEBF561E9}"/>
              </a:ext>
            </a:extLst>
          </p:cNvPr>
          <p:cNvSpPr/>
          <p:nvPr/>
        </p:nvSpPr>
        <p:spPr>
          <a:xfrm>
            <a:off x="2724871" y="2639963"/>
            <a:ext cx="3275153" cy="468427"/>
          </a:xfrm>
          <a:prstGeom prst="roundRect">
            <a:avLst/>
          </a:prstGeom>
          <a:blipFill dpi="0" rotWithShape="1">
            <a:blip r:embed="rId4">
              <a:alphaModFix amt="19000"/>
            </a:blip>
            <a:srcRect/>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الأهداف</a:t>
            </a:r>
            <a:endParaRPr lang="en-US" b="1"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7" name="Rounded Rectangle 7">
            <a:extLst>
              <a:ext uri="{FF2B5EF4-FFF2-40B4-BE49-F238E27FC236}">
                <a16:creationId xmlns:a16="http://schemas.microsoft.com/office/drawing/2014/main" id="{ED4E49AD-B51B-4964-AB07-614A48F83078}"/>
              </a:ext>
            </a:extLst>
          </p:cNvPr>
          <p:cNvSpPr/>
          <p:nvPr/>
        </p:nvSpPr>
        <p:spPr>
          <a:xfrm>
            <a:off x="1932974" y="2639963"/>
            <a:ext cx="740779" cy="468427"/>
          </a:xfrm>
          <a:prstGeom prst="roundRect">
            <a:avLst/>
          </a:prstGeom>
          <a:blipFill>
            <a:blip r:embed="rId5">
              <a:alphaModFix amt="36000"/>
            </a:blip>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الزمن</a:t>
            </a:r>
            <a:endParaRPr lang="ar-EG" dirty="0">
              <a:solidFill>
                <a:prstClr val="white"/>
              </a:solidFill>
              <a:latin typeface="Calibri" panose="020F0502020204030204" pitchFamily="34" charset="0"/>
              <a:cs typeface="Calibri" panose="020F0502020204030204" pitchFamily="34" charset="0"/>
            </a:endParaRPr>
          </a:p>
        </p:txBody>
      </p:sp>
      <p:sp>
        <p:nvSpPr>
          <p:cNvPr id="8" name="Rounded Rectangle 8">
            <a:extLst>
              <a:ext uri="{FF2B5EF4-FFF2-40B4-BE49-F238E27FC236}">
                <a16:creationId xmlns:a16="http://schemas.microsoft.com/office/drawing/2014/main" id="{7D5DD9B2-93ED-422D-9502-30E71C59F0CF}"/>
              </a:ext>
            </a:extLst>
          </p:cNvPr>
          <p:cNvSpPr/>
          <p:nvPr/>
        </p:nvSpPr>
        <p:spPr>
          <a:xfrm>
            <a:off x="8103284" y="3221417"/>
            <a:ext cx="545940" cy="468427"/>
          </a:xfrm>
          <a:prstGeom prst="roundRect">
            <a:avLst/>
          </a:prstGeom>
          <a:blipFill dpi="0" rotWithShape="1">
            <a:blip r:embed="rId2">
              <a:alphaModFix amt="39000"/>
            </a:blip>
            <a:srcRect/>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prstClr val="black">
                    <a:lumMod val="95000"/>
                    <a:lumOff val="5000"/>
                  </a:prstClr>
                </a:solidFill>
                <a:latin typeface="Calibri" panose="020F0502020204030204" pitchFamily="34" charset="0"/>
                <a:cs typeface="Calibri" panose="020F0502020204030204" pitchFamily="34" charset="0"/>
              </a:rPr>
              <a:t>1</a:t>
            </a:r>
            <a:endParaRPr lang="en-US"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9" name="Rounded Rectangle 9">
            <a:extLst>
              <a:ext uri="{FF2B5EF4-FFF2-40B4-BE49-F238E27FC236}">
                <a16:creationId xmlns:a16="http://schemas.microsoft.com/office/drawing/2014/main" id="{3FFE70B8-B10C-4C89-82EC-FBE0396581D4}"/>
              </a:ext>
            </a:extLst>
          </p:cNvPr>
          <p:cNvSpPr/>
          <p:nvPr/>
        </p:nvSpPr>
        <p:spPr>
          <a:xfrm>
            <a:off x="8103284" y="3802871"/>
            <a:ext cx="545940" cy="468427"/>
          </a:xfrm>
          <a:prstGeom prst="roundRect">
            <a:avLst/>
          </a:prstGeom>
          <a:blipFill dpi="0" rotWithShape="1">
            <a:blip r:embed="rId2">
              <a:alphaModFix amt="39000"/>
            </a:blip>
            <a:srcRect/>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prstClr val="black">
                    <a:lumMod val="95000"/>
                    <a:lumOff val="5000"/>
                  </a:prstClr>
                </a:solidFill>
                <a:latin typeface="Calibri" panose="020F0502020204030204" pitchFamily="34" charset="0"/>
                <a:cs typeface="Calibri" panose="020F0502020204030204" pitchFamily="34" charset="0"/>
              </a:rPr>
              <a:t>2</a:t>
            </a:r>
            <a:endParaRPr lang="en-US"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10" name="Rounded Rectangle 11">
            <a:extLst>
              <a:ext uri="{FF2B5EF4-FFF2-40B4-BE49-F238E27FC236}">
                <a16:creationId xmlns:a16="http://schemas.microsoft.com/office/drawing/2014/main" id="{6C250E30-15E4-439C-BE2B-9303ABECF6AC}"/>
              </a:ext>
            </a:extLst>
          </p:cNvPr>
          <p:cNvSpPr/>
          <p:nvPr/>
        </p:nvSpPr>
        <p:spPr>
          <a:xfrm>
            <a:off x="6191977" y="3181705"/>
            <a:ext cx="1756978" cy="468427"/>
          </a:xfrm>
          <a:prstGeom prst="roundRect">
            <a:avLst/>
          </a:prstGeom>
          <a:blipFill dpi="0" rotWithShape="1">
            <a:blip r:embed="rId3">
              <a:alphaModFix amt="21000"/>
            </a:blip>
            <a:srcRect/>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400" b="1" dirty="0">
                <a:solidFill>
                  <a:prstClr val="black">
                    <a:lumMod val="95000"/>
                    <a:lumOff val="5000"/>
                  </a:prstClr>
                </a:solidFill>
                <a:latin typeface="Calibri" panose="020F0502020204030204" pitchFamily="34" charset="0"/>
                <a:cs typeface="Calibri" panose="020F0502020204030204" pitchFamily="34" charset="0"/>
              </a:rPr>
              <a:t>مهارات الفهم القرائي في مادة العلوم . </a:t>
            </a:r>
          </a:p>
        </p:txBody>
      </p:sp>
      <p:sp>
        <p:nvSpPr>
          <p:cNvPr id="11" name="Rounded Rectangle 12">
            <a:extLst>
              <a:ext uri="{FF2B5EF4-FFF2-40B4-BE49-F238E27FC236}">
                <a16:creationId xmlns:a16="http://schemas.microsoft.com/office/drawing/2014/main" id="{2379EAB3-EE82-4FFA-A9F3-F327699BD434}"/>
              </a:ext>
            </a:extLst>
          </p:cNvPr>
          <p:cNvSpPr/>
          <p:nvPr/>
        </p:nvSpPr>
        <p:spPr>
          <a:xfrm>
            <a:off x="2754779" y="3221417"/>
            <a:ext cx="3275153" cy="468427"/>
          </a:xfrm>
          <a:prstGeom prst="roundRect">
            <a:avLst/>
          </a:prstGeom>
          <a:blipFill dpi="0" rotWithShape="1">
            <a:blip r:embed="rId4">
              <a:alphaModFix amt="19000"/>
            </a:blip>
            <a:srcRect/>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prstClr val="black">
                    <a:lumMod val="95000"/>
                    <a:lumOff val="5000"/>
                  </a:prstClr>
                </a:solidFill>
                <a:latin typeface="Calibri" panose="020F0502020204030204" pitchFamily="34" charset="0"/>
                <a:cs typeface="Calibri" panose="020F0502020204030204" pitchFamily="34" charset="0"/>
              </a:rPr>
              <a:t>مهارات الفهم القرائي في مادة العلوم . </a:t>
            </a:r>
          </a:p>
        </p:txBody>
      </p:sp>
      <p:sp>
        <p:nvSpPr>
          <p:cNvPr id="12" name="Rounded Rectangle 13">
            <a:extLst>
              <a:ext uri="{FF2B5EF4-FFF2-40B4-BE49-F238E27FC236}">
                <a16:creationId xmlns:a16="http://schemas.microsoft.com/office/drawing/2014/main" id="{7E9BDEB8-3F53-49CC-B81C-7134A328EDAB}"/>
              </a:ext>
            </a:extLst>
          </p:cNvPr>
          <p:cNvSpPr/>
          <p:nvPr/>
        </p:nvSpPr>
        <p:spPr>
          <a:xfrm>
            <a:off x="6191977" y="3802871"/>
            <a:ext cx="1756978" cy="468427"/>
          </a:xfrm>
          <a:prstGeom prst="roundRect">
            <a:avLst/>
          </a:prstGeom>
          <a:blipFill dpi="0" rotWithShape="1">
            <a:blip r:embed="rId3">
              <a:alphaModFix amt="21000"/>
            </a:blip>
            <a:srcRect/>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400" b="1" dirty="0">
                <a:solidFill>
                  <a:prstClr val="black">
                    <a:lumMod val="95000"/>
                    <a:lumOff val="5000"/>
                  </a:prstClr>
                </a:solidFill>
                <a:latin typeface="Calibri" panose="020F0502020204030204" pitchFamily="34" charset="0"/>
                <a:cs typeface="Calibri" panose="020F0502020204030204" pitchFamily="34" charset="0"/>
              </a:rPr>
              <a:t>استراتيجيات الفهم القرائي في مادة العلوم. </a:t>
            </a:r>
          </a:p>
        </p:txBody>
      </p:sp>
      <p:sp>
        <p:nvSpPr>
          <p:cNvPr id="13" name="Rounded Rectangle 14">
            <a:extLst>
              <a:ext uri="{FF2B5EF4-FFF2-40B4-BE49-F238E27FC236}">
                <a16:creationId xmlns:a16="http://schemas.microsoft.com/office/drawing/2014/main" id="{9E587AEE-CD98-43FD-A286-4DF584264760}"/>
              </a:ext>
            </a:extLst>
          </p:cNvPr>
          <p:cNvSpPr/>
          <p:nvPr/>
        </p:nvSpPr>
        <p:spPr>
          <a:xfrm>
            <a:off x="2754779" y="3802871"/>
            <a:ext cx="3275153" cy="468427"/>
          </a:xfrm>
          <a:prstGeom prst="roundRect">
            <a:avLst/>
          </a:prstGeom>
          <a:blipFill dpi="0" rotWithShape="1">
            <a:blip r:embed="rId4">
              <a:alphaModFix amt="19000"/>
            </a:blip>
            <a:srcRect/>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600" b="1" dirty="0">
                <a:solidFill>
                  <a:prstClr val="black">
                    <a:lumMod val="95000"/>
                    <a:lumOff val="5000"/>
                  </a:prstClr>
                </a:solidFill>
                <a:latin typeface="Calibri" panose="020F0502020204030204" pitchFamily="34" charset="0"/>
                <a:cs typeface="Calibri" panose="020F0502020204030204" pitchFamily="34" charset="0"/>
              </a:rPr>
              <a:t>تعرف استراتيجيات الفهم القرائي في مادة العلوم. </a:t>
            </a:r>
          </a:p>
        </p:txBody>
      </p:sp>
      <p:sp>
        <p:nvSpPr>
          <p:cNvPr id="14" name="Rounded Rectangle 17">
            <a:extLst>
              <a:ext uri="{FF2B5EF4-FFF2-40B4-BE49-F238E27FC236}">
                <a16:creationId xmlns:a16="http://schemas.microsoft.com/office/drawing/2014/main" id="{9109C5D3-5149-4C5B-9B2F-749852C9C7B0}"/>
              </a:ext>
            </a:extLst>
          </p:cNvPr>
          <p:cNvSpPr/>
          <p:nvPr/>
        </p:nvSpPr>
        <p:spPr>
          <a:xfrm>
            <a:off x="1944549" y="3221417"/>
            <a:ext cx="740779" cy="1049881"/>
          </a:xfrm>
          <a:prstGeom prst="roundRect">
            <a:avLst/>
          </a:prstGeom>
          <a:blipFill>
            <a:blip r:embed="rId5">
              <a:alphaModFix amt="36000"/>
            </a:blip>
            <a:tile tx="-101600" ty="120650" sx="76000" sy="83000" flip="x" algn="b"/>
          </a:blipFill>
          <a:ln>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120</a:t>
            </a:r>
          </a:p>
          <a:p>
            <a:pPr algn="ctr"/>
            <a:r>
              <a:rPr lang="ar-EG" b="1" dirty="0">
                <a:solidFill>
                  <a:prstClr val="black">
                    <a:lumMod val="95000"/>
                    <a:lumOff val="5000"/>
                  </a:prstClr>
                </a:solidFill>
                <a:latin typeface="Calibri" panose="020F0502020204030204" pitchFamily="34" charset="0"/>
                <a:cs typeface="Calibri" panose="020F0502020204030204" pitchFamily="34" charset="0"/>
              </a:rPr>
              <a:t>دقيقة</a:t>
            </a:r>
            <a:endParaRPr lang="ar-EG" dirty="0">
              <a:solidFill>
                <a:prstClr val="white"/>
              </a:solidFill>
              <a:latin typeface="Calibri" panose="020F0502020204030204" pitchFamily="34" charset="0"/>
              <a:cs typeface="Calibri" panose="020F0502020204030204" pitchFamily="34" charset="0"/>
            </a:endParaRPr>
          </a:p>
        </p:txBody>
      </p:sp>
      <p:sp>
        <p:nvSpPr>
          <p:cNvPr id="15" name="Rectangle 69">
            <a:extLst>
              <a:ext uri="{FF2B5EF4-FFF2-40B4-BE49-F238E27FC236}">
                <a16:creationId xmlns:a16="http://schemas.microsoft.com/office/drawing/2014/main" id="{77C8491E-5EDA-415F-B571-CAE2E0B515CD}"/>
              </a:ext>
            </a:extLst>
          </p:cNvPr>
          <p:cNvSpPr/>
          <p:nvPr/>
        </p:nvSpPr>
        <p:spPr>
          <a:xfrm>
            <a:off x="4519095" y="1158919"/>
            <a:ext cx="1768894" cy="1006851"/>
          </a:xfrm>
          <a:prstGeom prst="rect">
            <a:avLst/>
          </a:prstGeom>
          <a:solidFill>
            <a:schemeClr val="accent6">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EG" sz="28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rPr>
              <a:t>الجلسة الاولى</a:t>
            </a:r>
            <a:endParaRPr kumimoji="0" lang="en-US" sz="28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endParaRPr>
          </a:p>
        </p:txBody>
      </p:sp>
      <p:sp>
        <p:nvSpPr>
          <p:cNvPr id="16" name="Rectangle 70">
            <a:extLst>
              <a:ext uri="{FF2B5EF4-FFF2-40B4-BE49-F238E27FC236}">
                <a16:creationId xmlns:a16="http://schemas.microsoft.com/office/drawing/2014/main" id="{CE90A225-F20B-4885-9C39-A33D7D571CF3}"/>
              </a:ext>
            </a:extLst>
          </p:cNvPr>
          <p:cNvSpPr/>
          <p:nvPr/>
        </p:nvSpPr>
        <p:spPr>
          <a:xfrm>
            <a:off x="4444333" y="1158918"/>
            <a:ext cx="71803" cy="1006851"/>
          </a:xfrm>
          <a:prstGeom prst="rect">
            <a:avLst/>
          </a:prstGeom>
          <a:solidFill>
            <a:schemeClr val="bg1">
              <a:lumMod val="8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01508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49C10FEE-C98A-4AF1-B3E8-533C19935607}"/>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079232F8-341B-48A7-88B3-BD6089123275}"/>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FFD4F021-BB77-4046-99EA-88BC7B12B29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A24D4535-D1B6-4785-976A-5443C256DE56}"/>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رقم(12)</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A1E95575-1AB0-4A52-94D4-5912A2606050}"/>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CDB87A99-79B9-4F2F-9A10-854A80F149CE}"/>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846A59F9-28AF-42B9-8455-E84AD0D7AB75}"/>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01BE55B8-842C-4A0E-AC4B-FA2888C31C8C}"/>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4797DF78-D623-41D8-A1A6-608F13338B19}"/>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03AC39F6-A511-4211-ADF2-ACC849A49D02}"/>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90833D14-53A3-45F8-A2CE-87E66BD8450A}"/>
              </a:ext>
            </a:extLst>
          </p:cNvPr>
          <p:cNvSpPr/>
          <p:nvPr/>
        </p:nvSpPr>
        <p:spPr>
          <a:xfrm>
            <a:off x="1340527"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600" b="1">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تناول بالتوضيح مهارات الفهم القرائي في مادة العلوم.</a:t>
            </a:r>
            <a:endPar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26887036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67;p7">
            <a:extLst>
              <a:ext uri="{FF2B5EF4-FFF2-40B4-BE49-F238E27FC236}">
                <a16:creationId xmlns:a16="http://schemas.microsoft.com/office/drawing/2014/main" id="{E8BDC857-4B0E-4604-B00A-CAD133C5BC6A}"/>
              </a:ext>
            </a:extLst>
          </p:cNvPr>
          <p:cNvSpPr/>
          <p:nvPr/>
        </p:nvSpPr>
        <p:spPr>
          <a:xfrm>
            <a:off x="1335588" y="2877263"/>
            <a:ext cx="7568714" cy="3623090"/>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lgn="just" rtl="1">
              <a:spcAft>
                <a:spcPts val="0"/>
              </a:spcAft>
              <a:buFont typeface="Arial"/>
              <a:buChar char="•"/>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يوضح عبد الله </a:t>
            </a:r>
            <a:r>
              <a:rPr lang="ar-EG" sz="2400" b="1" dirty="0" err="1">
                <a:solidFill>
                  <a:srgbClr val="000000"/>
                </a:solidFill>
                <a:latin typeface="Arabic Typesetting" panose="03020402040406030203" pitchFamily="66" charset="-78"/>
                <a:cs typeface="Arabic Typesetting" panose="03020402040406030203" pitchFamily="66" charset="-78"/>
              </a:rPr>
              <a:t>أمبوسعيدي</a:t>
            </a:r>
            <a:r>
              <a:rPr lang="ar-EG" sz="2400" b="1" dirty="0">
                <a:solidFill>
                  <a:srgbClr val="000000"/>
                </a:solidFill>
                <a:latin typeface="Arabic Typesetting" panose="03020402040406030203" pitchFamily="66" charset="-78"/>
                <a:cs typeface="Arabic Typesetting" panose="03020402040406030203" pitchFamily="66" charset="-78"/>
              </a:rPr>
              <a:t> وسليمان البلوشي (2011) مهارات الفهم القرائي للنصوص العلمية كالتالي:</a:t>
            </a:r>
          </a:p>
          <a:p>
            <a:pPr lvl="0" algn="just" rtl="1">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                               الفكرة الرئيسة تعبر عن أهم شيء ذكر في الفقرة وهي تتضمن تحديد العلاقة بين ما هو رئيس وما يدعمه، وقد تعرض بشكل صريح في الفقرة في موقع ما فيها، فقد تكون في البداية أو الوسط أو النهاية.</a:t>
            </a:r>
          </a:p>
          <a:p>
            <a:pPr lvl="0" algn="just" rtl="1">
              <a:spcAft>
                <a:spcPts val="0"/>
              </a:spcAft>
              <a:tabLst>
                <a:tab pos="457200" algn="l"/>
              </a:tabLst>
            </a:pPr>
            <a:r>
              <a:rPr lang="ar-EG" sz="2800" b="1" u="sng" dirty="0">
                <a:solidFill>
                  <a:srgbClr val="000000"/>
                </a:solidFill>
                <a:latin typeface="Arabic Typesetting" panose="03020402040406030203" pitchFamily="66" charset="-78"/>
                <a:cs typeface="Arabic Typesetting" panose="03020402040406030203" pitchFamily="66" charset="-78"/>
              </a:rPr>
              <a:t>                                </a:t>
            </a:r>
            <a:r>
              <a:rPr lang="ar-EG" sz="2400" b="1" dirty="0">
                <a:solidFill>
                  <a:srgbClr val="000000"/>
                </a:solidFill>
                <a:latin typeface="Arabic Typesetting" panose="03020402040406030203" pitchFamily="66" charset="-78"/>
                <a:cs typeface="Arabic Typesetting" panose="03020402040406030203" pitchFamily="66" charset="-78"/>
              </a:rPr>
              <a:t>  تتطلب هذه المهارة من التلميذ أن يذكر لماذا يقع ظرف معين، ولابد أن يكون التلميذ مدركًا لمفهوم وعلاقة السبب بالنتيجة قبل أن يطلب منه أن يبحث عنها في المادة التعليمية.</a:t>
            </a:r>
          </a:p>
          <a:p>
            <a:pPr lvl="0" algn="just" rtl="1">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                                          تعد مهارة استخدام الأرقام من المهارات الرياضية، وهي أيضًا من المهارات العقلية، وهي تهدف إلى زيادة قدرة التلاميذ على استخدام الرموز الرياضية والعلاقات العددية بين المفاهيم العلمية المختلفة للتعبير عن فكرة أو ملاحظة أو علاقة ما. </a:t>
            </a:r>
          </a:p>
        </p:txBody>
      </p:sp>
      <p:sp>
        <p:nvSpPr>
          <p:cNvPr id="5" name="Google Shape;368;p7">
            <a:extLst>
              <a:ext uri="{FF2B5EF4-FFF2-40B4-BE49-F238E27FC236}">
                <a16:creationId xmlns:a16="http://schemas.microsoft.com/office/drawing/2014/main" id="{8C426116-0736-405A-9008-4328C12CABC4}"/>
              </a:ext>
            </a:extLst>
          </p:cNvPr>
          <p:cNvSpPr/>
          <p:nvPr/>
        </p:nvSpPr>
        <p:spPr>
          <a:xfrm>
            <a:off x="3932805" y="635520"/>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6" name="Google Shape;369;p7">
            <a:extLst>
              <a:ext uri="{FF2B5EF4-FFF2-40B4-BE49-F238E27FC236}">
                <a16:creationId xmlns:a16="http://schemas.microsoft.com/office/drawing/2014/main" id="{9A9CA58D-16AC-4BF9-88D3-ACAAC076CA6D}"/>
              </a:ext>
            </a:extLst>
          </p:cNvPr>
          <p:cNvGrpSpPr/>
          <p:nvPr/>
        </p:nvGrpSpPr>
        <p:grpSpPr>
          <a:xfrm>
            <a:off x="5395537" y="2297810"/>
            <a:ext cx="124408" cy="665584"/>
            <a:chOff x="914401" y="2121159"/>
            <a:chExt cx="124408" cy="665584"/>
          </a:xfrm>
        </p:grpSpPr>
        <p:sp>
          <p:nvSpPr>
            <p:cNvPr id="7" name="Google Shape;370;p7">
              <a:extLst>
                <a:ext uri="{FF2B5EF4-FFF2-40B4-BE49-F238E27FC236}">
                  <a16:creationId xmlns:a16="http://schemas.microsoft.com/office/drawing/2014/main" id="{9C4669B6-8477-439F-92E9-EAC3B42AD889}"/>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 name="Google Shape;371;p7">
              <a:extLst>
                <a:ext uri="{FF2B5EF4-FFF2-40B4-BE49-F238E27FC236}">
                  <a16:creationId xmlns:a16="http://schemas.microsoft.com/office/drawing/2014/main" id="{FD7F4860-5FA5-4F16-BE28-715C7799A638}"/>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 name="Google Shape;372;p7">
              <a:extLst>
                <a:ext uri="{FF2B5EF4-FFF2-40B4-BE49-F238E27FC236}">
                  <a16:creationId xmlns:a16="http://schemas.microsoft.com/office/drawing/2014/main" id="{96558F55-6D25-4319-8A30-C17285E17DC8}"/>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0" name="Google Shape;373;p7">
            <a:extLst>
              <a:ext uri="{FF2B5EF4-FFF2-40B4-BE49-F238E27FC236}">
                <a16:creationId xmlns:a16="http://schemas.microsoft.com/office/drawing/2014/main" id="{29E23B6A-9F2B-490D-AD9C-25BDDDCA2B6C}"/>
              </a:ext>
            </a:extLst>
          </p:cNvPr>
          <p:cNvGrpSpPr/>
          <p:nvPr/>
        </p:nvGrpSpPr>
        <p:grpSpPr>
          <a:xfrm>
            <a:off x="4931707" y="2283710"/>
            <a:ext cx="124408" cy="665584"/>
            <a:chOff x="1743270" y="2121159"/>
            <a:chExt cx="124408" cy="665584"/>
          </a:xfrm>
        </p:grpSpPr>
        <p:sp>
          <p:nvSpPr>
            <p:cNvPr id="11" name="Google Shape;374;p7">
              <a:extLst>
                <a:ext uri="{FF2B5EF4-FFF2-40B4-BE49-F238E27FC236}">
                  <a16:creationId xmlns:a16="http://schemas.microsoft.com/office/drawing/2014/main" id="{AD4D521F-30CF-4B57-B98F-F0353D9DD76A}"/>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 name="Google Shape;375;p7">
              <a:extLst>
                <a:ext uri="{FF2B5EF4-FFF2-40B4-BE49-F238E27FC236}">
                  <a16:creationId xmlns:a16="http://schemas.microsoft.com/office/drawing/2014/main" id="{E4775782-B4A0-4467-8894-CB5B3623E3B2}"/>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 name="Google Shape;376;p7">
              <a:extLst>
                <a:ext uri="{FF2B5EF4-FFF2-40B4-BE49-F238E27FC236}">
                  <a16:creationId xmlns:a16="http://schemas.microsoft.com/office/drawing/2014/main" id="{711559EC-9CA7-40B5-9860-107F2E5F4919}"/>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4" name="Google Shape;377;p7">
            <a:extLst>
              <a:ext uri="{FF2B5EF4-FFF2-40B4-BE49-F238E27FC236}">
                <a16:creationId xmlns:a16="http://schemas.microsoft.com/office/drawing/2014/main" id="{71335841-39E4-4AAB-97D1-809F5C806031}"/>
              </a:ext>
            </a:extLst>
          </p:cNvPr>
          <p:cNvGrpSpPr/>
          <p:nvPr/>
        </p:nvGrpSpPr>
        <p:grpSpPr>
          <a:xfrm>
            <a:off x="5909937" y="2273246"/>
            <a:ext cx="124408" cy="665584"/>
            <a:chOff x="2572138" y="2121159"/>
            <a:chExt cx="124408" cy="665584"/>
          </a:xfrm>
        </p:grpSpPr>
        <p:sp>
          <p:nvSpPr>
            <p:cNvPr id="15" name="Google Shape;378;p7">
              <a:extLst>
                <a:ext uri="{FF2B5EF4-FFF2-40B4-BE49-F238E27FC236}">
                  <a16:creationId xmlns:a16="http://schemas.microsoft.com/office/drawing/2014/main" id="{A1F1EA88-C046-473F-B68B-998526C820E4}"/>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 name="Google Shape;379;p7">
              <a:extLst>
                <a:ext uri="{FF2B5EF4-FFF2-40B4-BE49-F238E27FC236}">
                  <a16:creationId xmlns:a16="http://schemas.microsoft.com/office/drawing/2014/main" id="{CE09EF82-4893-4518-966E-B63FD33AC2CB}"/>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 name="Google Shape;380;p7">
              <a:extLst>
                <a:ext uri="{FF2B5EF4-FFF2-40B4-BE49-F238E27FC236}">
                  <a16:creationId xmlns:a16="http://schemas.microsoft.com/office/drawing/2014/main" id="{174DF7F1-F5F7-4777-B99C-014E3D643DEB}"/>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grpSp>
      <p:pic>
        <p:nvPicPr>
          <p:cNvPr id="18" name="Google Shape;271;p6" descr="Bullseye">
            <a:extLst>
              <a:ext uri="{FF2B5EF4-FFF2-40B4-BE49-F238E27FC236}">
                <a16:creationId xmlns:a16="http://schemas.microsoft.com/office/drawing/2014/main" id="{F2DBF020-432C-41E7-B41F-1C29C5C5F087}"/>
              </a:ext>
            </a:extLst>
          </p:cNvPr>
          <p:cNvPicPr preferRelativeResize="0"/>
          <p:nvPr/>
        </p:nvPicPr>
        <p:blipFill rotWithShape="1">
          <a:blip r:embed="rId2">
            <a:alphaModFix/>
          </a:blip>
          <a:srcRect/>
          <a:stretch/>
        </p:blipFill>
        <p:spPr>
          <a:xfrm>
            <a:off x="5119945" y="822976"/>
            <a:ext cx="914400" cy="914400"/>
          </a:xfrm>
          <a:prstGeom prst="rect">
            <a:avLst/>
          </a:prstGeom>
          <a:noFill/>
          <a:ln>
            <a:noFill/>
          </a:ln>
        </p:spPr>
      </p:pic>
      <p:sp>
        <p:nvSpPr>
          <p:cNvPr id="20" name="Rounded Rectangle 1">
            <a:extLst>
              <a:ext uri="{FF2B5EF4-FFF2-40B4-BE49-F238E27FC236}">
                <a16:creationId xmlns:a16="http://schemas.microsoft.com/office/drawing/2014/main" id="{1F5E3AC3-53D8-419B-8967-112DF6E1EBF7}"/>
              </a:ext>
            </a:extLst>
          </p:cNvPr>
          <p:cNvSpPr/>
          <p:nvPr/>
        </p:nvSpPr>
        <p:spPr>
          <a:xfrm>
            <a:off x="6222473" y="2418582"/>
            <a:ext cx="3584600" cy="564015"/>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مهارات الفهم القرائي في مادة العلوم</a:t>
            </a:r>
          </a:p>
        </p:txBody>
      </p:sp>
      <p:grpSp>
        <p:nvGrpSpPr>
          <p:cNvPr id="22" name="Group 31">
            <a:extLst>
              <a:ext uri="{FF2B5EF4-FFF2-40B4-BE49-F238E27FC236}">
                <a16:creationId xmlns:a16="http://schemas.microsoft.com/office/drawing/2014/main" id="{BCD9CD8E-5C8E-431F-AC90-5D9AC81B0D74}"/>
              </a:ext>
            </a:extLst>
          </p:cNvPr>
          <p:cNvGrpSpPr/>
          <p:nvPr/>
        </p:nvGrpSpPr>
        <p:grpSpPr>
          <a:xfrm>
            <a:off x="6912527" y="3518644"/>
            <a:ext cx="2239861" cy="415538"/>
            <a:chOff x="1222233" y="795384"/>
            <a:chExt cx="5404233" cy="980410"/>
          </a:xfrm>
        </p:grpSpPr>
        <p:sp>
          <p:nvSpPr>
            <p:cNvPr id="23" name="Rectangle 32">
              <a:extLst>
                <a:ext uri="{FF2B5EF4-FFF2-40B4-BE49-F238E27FC236}">
                  <a16:creationId xmlns:a16="http://schemas.microsoft.com/office/drawing/2014/main" id="{924F2FBF-EAC6-4D3F-B084-73F2120FD483}"/>
                </a:ext>
              </a:extLst>
            </p:cNvPr>
            <p:cNvSpPr/>
            <p:nvPr/>
          </p:nvSpPr>
          <p:spPr>
            <a:xfrm flipH="1">
              <a:off x="5779966" y="1044735"/>
              <a:ext cx="846500" cy="703094"/>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15">
              <a:extLst>
                <a:ext uri="{FF2B5EF4-FFF2-40B4-BE49-F238E27FC236}">
                  <a16:creationId xmlns:a16="http://schemas.microsoft.com/office/drawing/2014/main" id="{B0A04067-1564-43F1-BFB7-E7C695AB07C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Rectangle 34">
              <a:extLst>
                <a:ext uri="{FF2B5EF4-FFF2-40B4-BE49-F238E27FC236}">
                  <a16:creationId xmlns:a16="http://schemas.microsoft.com/office/drawing/2014/main" id="{73958CD5-4164-456A-BD81-5FDCADEB7246}"/>
                </a:ext>
              </a:extLst>
            </p:cNvPr>
            <p:cNvSpPr/>
            <p:nvPr/>
          </p:nvSpPr>
          <p:spPr>
            <a:xfrm>
              <a:off x="1222233" y="954031"/>
              <a:ext cx="4505739" cy="662608"/>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800" b="1" dirty="0">
                  <a:solidFill>
                    <a:schemeClr val="accent2">
                      <a:lumMod val="50000"/>
                    </a:schemeClr>
                  </a:solidFill>
                  <a:latin typeface="Arabic Typesetting" panose="03020402040406030203" pitchFamily="66" charset="-78"/>
                  <a:cs typeface="Arabic Typesetting" panose="03020402040406030203" pitchFamily="66" charset="-78"/>
                </a:rPr>
                <a:t>تحديد الفكرة الرئيسية</a:t>
              </a:r>
              <a:endParaRPr lang="en-US" sz="2800" b="1"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26" name="Group 35">
              <a:extLst>
                <a:ext uri="{FF2B5EF4-FFF2-40B4-BE49-F238E27FC236}">
                  <a16:creationId xmlns:a16="http://schemas.microsoft.com/office/drawing/2014/main" id="{1C6C1D5F-A1CE-44DF-A01B-B1A49E4D2EC3}"/>
                </a:ext>
              </a:extLst>
            </p:cNvPr>
            <p:cNvGrpSpPr/>
            <p:nvPr/>
          </p:nvGrpSpPr>
          <p:grpSpPr>
            <a:xfrm>
              <a:off x="5592288" y="1513843"/>
              <a:ext cx="390125" cy="205592"/>
              <a:chOff x="5592288" y="1513843"/>
              <a:chExt cx="390125" cy="205592"/>
            </a:xfrm>
          </p:grpSpPr>
          <p:sp>
            <p:nvSpPr>
              <p:cNvPr id="29" name="Oval 38">
                <a:extLst>
                  <a:ext uri="{FF2B5EF4-FFF2-40B4-BE49-F238E27FC236}">
                    <a16:creationId xmlns:a16="http://schemas.microsoft.com/office/drawing/2014/main" id="{4FBF522E-50B3-43B4-B6C9-1E151B6F83D0}"/>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Freeform: Shape 16">
                <a:extLst>
                  <a:ext uri="{FF2B5EF4-FFF2-40B4-BE49-F238E27FC236}">
                    <a16:creationId xmlns:a16="http://schemas.microsoft.com/office/drawing/2014/main" id="{A1B3DA9A-0EF6-4F66-AC90-06E3B5F1D0BF}"/>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7" name="Freeform: Shape 18">
              <a:extLst>
                <a:ext uri="{FF2B5EF4-FFF2-40B4-BE49-F238E27FC236}">
                  <a16:creationId xmlns:a16="http://schemas.microsoft.com/office/drawing/2014/main" id="{F41604A5-16C6-4383-80C7-4BC7F7EFCC4A}"/>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8" name="Freeform: Shape 20">
              <a:extLst>
                <a:ext uri="{FF2B5EF4-FFF2-40B4-BE49-F238E27FC236}">
                  <a16:creationId xmlns:a16="http://schemas.microsoft.com/office/drawing/2014/main" id="{9013E2F1-5772-4DCF-8D57-B9A1BD0F68E8}"/>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grpSp>
        <p:nvGrpSpPr>
          <p:cNvPr id="31" name="Group 31">
            <a:extLst>
              <a:ext uri="{FF2B5EF4-FFF2-40B4-BE49-F238E27FC236}">
                <a16:creationId xmlns:a16="http://schemas.microsoft.com/office/drawing/2014/main" id="{F564D3E6-3CC0-40AB-B42A-F42725A7D12C}"/>
              </a:ext>
            </a:extLst>
          </p:cNvPr>
          <p:cNvGrpSpPr/>
          <p:nvPr/>
        </p:nvGrpSpPr>
        <p:grpSpPr>
          <a:xfrm>
            <a:off x="6430363" y="4339664"/>
            <a:ext cx="2817867" cy="378899"/>
            <a:chOff x="1222233" y="665416"/>
            <a:chExt cx="5404235" cy="1166275"/>
          </a:xfrm>
        </p:grpSpPr>
        <p:sp>
          <p:nvSpPr>
            <p:cNvPr id="32" name="Rectangle 32">
              <a:extLst>
                <a:ext uri="{FF2B5EF4-FFF2-40B4-BE49-F238E27FC236}">
                  <a16:creationId xmlns:a16="http://schemas.microsoft.com/office/drawing/2014/main" id="{23AF156F-19C9-4621-99A2-A1EAE898E5A2}"/>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3" name="Freeform: Shape 15">
              <a:extLst>
                <a:ext uri="{FF2B5EF4-FFF2-40B4-BE49-F238E27FC236}">
                  <a16:creationId xmlns:a16="http://schemas.microsoft.com/office/drawing/2014/main" id="{D820A820-5F3F-4FE3-AA04-8326265EB312}"/>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4" name="Rectangle 34">
              <a:extLst>
                <a:ext uri="{FF2B5EF4-FFF2-40B4-BE49-F238E27FC236}">
                  <a16:creationId xmlns:a16="http://schemas.microsoft.com/office/drawing/2014/main" id="{B04C31A0-5ED8-43C4-BF79-BDC08F14DF57}"/>
                </a:ext>
              </a:extLst>
            </p:cNvPr>
            <p:cNvSpPr/>
            <p:nvPr/>
          </p:nvSpPr>
          <p:spPr>
            <a:xfrm>
              <a:off x="1222233" y="954031"/>
              <a:ext cx="4505739" cy="662608"/>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800" b="1"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35" name="Group 35">
              <a:extLst>
                <a:ext uri="{FF2B5EF4-FFF2-40B4-BE49-F238E27FC236}">
                  <a16:creationId xmlns:a16="http://schemas.microsoft.com/office/drawing/2014/main" id="{D922C796-5CB6-4F02-8C3E-FDD32D3D1F17}"/>
                </a:ext>
              </a:extLst>
            </p:cNvPr>
            <p:cNvGrpSpPr/>
            <p:nvPr/>
          </p:nvGrpSpPr>
          <p:grpSpPr>
            <a:xfrm>
              <a:off x="5592288" y="1513843"/>
              <a:ext cx="390125" cy="205592"/>
              <a:chOff x="5592288" y="1513843"/>
              <a:chExt cx="390125" cy="205592"/>
            </a:xfrm>
          </p:grpSpPr>
          <p:sp>
            <p:nvSpPr>
              <p:cNvPr id="38" name="Oval 38">
                <a:extLst>
                  <a:ext uri="{FF2B5EF4-FFF2-40B4-BE49-F238E27FC236}">
                    <a16:creationId xmlns:a16="http://schemas.microsoft.com/office/drawing/2014/main" id="{8A3B473C-35B7-4D8D-8EE9-05F01AFFC83A}"/>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9" name="Freeform: Shape 16">
                <a:extLst>
                  <a:ext uri="{FF2B5EF4-FFF2-40B4-BE49-F238E27FC236}">
                    <a16:creationId xmlns:a16="http://schemas.microsoft.com/office/drawing/2014/main" id="{4B22AE2B-E1F9-4C84-B9D4-58BA844BDCA3}"/>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36" name="Freeform: Shape 18">
              <a:extLst>
                <a:ext uri="{FF2B5EF4-FFF2-40B4-BE49-F238E27FC236}">
                  <a16:creationId xmlns:a16="http://schemas.microsoft.com/office/drawing/2014/main" id="{A2686567-30D1-447D-9BFE-B3565A884AA2}"/>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7" name="Freeform: Shape 20">
              <a:extLst>
                <a:ext uri="{FF2B5EF4-FFF2-40B4-BE49-F238E27FC236}">
                  <a16:creationId xmlns:a16="http://schemas.microsoft.com/office/drawing/2014/main" id="{C9FBE06F-D82D-4548-8774-5D5FB376C626}"/>
                </a:ext>
              </a:extLst>
            </p:cNvPr>
            <p:cNvSpPr/>
            <p:nvPr/>
          </p:nvSpPr>
          <p:spPr>
            <a:xfrm>
              <a:off x="5588898" y="665416"/>
              <a:ext cx="312060" cy="764572"/>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41" name="مربع نص 40">
            <a:extLst>
              <a:ext uri="{FF2B5EF4-FFF2-40B4-BE49-F238E27FC236}">
                <a16:creationId xmlns:a16="http://schemas.microsoft.com/office/drawing/2014/main" id="{C6C519B7-DB63-445A-8C58-9ED7713BA891}"/>
              </a:ext>
            </a:extLst>
          </p:cNvPr>
          <p:cNvSpPr txBox="1"/>
          <p:nvPr/>
        </p:nvSpPr>
        <p:spPr>
          <a:xfrm rot="10800000" flipV="1">
            <a:off x="6695693" y="4256222"/>
            <a:ext cx="2116947" cy="461665"/>
          </a:xfrm>
          <a:prstGeom prst="rect">
            <a:avLst/>
          </a:prstGeom>
          <a:noFill/>
        </p:spPr>
        <p:txBody>
          <a:bodyPr wrap="square">
            <a:spAutoFit/>
          </a:bodyPr>
          <a:lstStyle/>
          <a:p>
            <a:r>
              <a:rPr lang="ar-EG" sz="2400" b="1" dirty="0">
                <a:solidFill>
                  <a:srgbClr val="000000"/>
                </a:solidFill>
                <a:latin typeface="Arabic Typesetting" panose="03020402040406030203" pitchFamily="66" charset="-78"/>
                <a:cs typeface="Arabic Typesetting" panose="03020402040406030203" pitchFamily="66" charset="-78"/>
              </a:rPr>
              <a:t>إدراك علاقة السبب بالنتيجة</a:t>
            </a:r>
            <a:endParaRPr lang="en-US" sz="2400" b="1" dirty="0"/>
          </a:p>
        </p:txBody>
      </p:sp>
      <p:grpSp>
        <p:nvGrpSpPr>
          <p:cNvPr id="45" name="Group 31">
            <a:extLst>
              <a:ext uri="{FF2B5EF4-FFF2-40B4-BE49-F238E27FC236}">
                <a16:creationId xmlns:a16="http://schemas.microsoft.com/office/drawing/2014/main" id="{F6176EE0-0684-404D-BCA9-04CCAE9900C2}"/>
              </a:ext>
            </a:extLst>
          </p:cNvPr>
          <p:cNvGrpSpPr/>
          <p:nvPr/>
        </p:nvGrpSpPr>
        <p:grpSpPr>
          <a:xfrm>
            <a:off x="6308521" y="5030680"/>
            <a:ext cx="2714599" cy="476483"/>
            <a:chOff x="1384623" y="795384"/>
            <a:chExt cx="5241845" cy="1036307"/>
          </a:xfrm>
        </p:grpSpPr>
        <p:sp>
          <p:nvSpPr>
            <p:cNvPr id="46" name="Rectangle 32">
              <a:extLst>
                <a:ext uri="{FF2B5EF4-FFF2-40B4-BE49-F238E27FC236}">
                  <a16:creationId xmlns:a16="http://schemas.microsoft.com/office/drawing/2014/main" id="{3630436C-FBED-47B6-8C42-C38AF93E079E}"/>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7" name="Freeform: Shape 15">
              <a:extLst>
                <a:ext uri="{FF2B5EF4-FFF2-40B4-BE49-F238E27FC236}">
                  <a16:creationId xmlns:a16="http://schemas.microsoft.com/office/drawing/2014/main" id="{D25BF98C-03AE-4DD0-93D1-FCDEFF7E9930}"/>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8" name="Rectangle 34">
              <a:extLst>
                <a:ext uri="{FF2B5EF4-FFF2-40B4-BE49-F238E27FC236}">
                  <a16:creationId xmlns:a16="http://schemas.microsoft.com/office/drawing/2014/main" id="{9F87EE67-AFA8-4B61-BF30-5E48563B828C}"/>
                </a:ext>
              </a:extLst>
            </p:cNvPr>
            <p:cNvSpPr/>
            <p:nvPr/>
          </p:nvSpPr>
          <p:spPr>
            <a:xfrm>
              <a:off x="1384623" y="937433"/>
              <a:ext cx="4505738" cy="662609"/>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800" b="1" dirty="0">
                <a:solidFill>
                  <a:schemeClr val="accent2">
                    <a:lumMod val="50000"/>
                  </a:schemeClr>
                </a:solidFill>
                <a:latin typeface="Arabic Typesetting" panose="03020402040406030203" pitchFamily="66" charset="-78"/>
                <a:cs typeface="Arabic Typesetting" panose="03020402040406030203" pitchFamily="66" charset="-78"/>
              </a:endParaRPr>
            </a:p>
          </p:txBody>
        </p:sp>
        <p:sp>
          <p:nvSpPr>
            <p:cNvPr id="53" name="Freeform: Shape 16">
              <a:extLst>
                <a:ext uri="{FF2B5EF4-FFF2-40B4-BE49-F238E27FC236}">
                  <a16:creationId xmlns:a16="http://schemas.microsoft.com/office/drawing/2014/main" id="{8C5EACD8-80DA-4E7C-B47F-0AC09A7E242F}"/>
                </a:ext>
              </a:extLst>
            </p:cNvPr>
            <p:cNvSpPr/>
            <p:nvPr/>
          </p:nvSpPr>
          <p:spPr>
            <a:xfrm rot="16200000" flipH="1">
              <a:off x="5760362"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0" name="Freeform: Shape 18">
              <a:extLst>
                <a:ext uri="{FF2B5EF4-FFF2-40B4-BE49-F238E27FC236}">
                  <a16:creationId xmlns:a16="http://schemas.microsoft.com/office/drawing/2014/main" id="{E04E5176-65A5-47A4-91FD-5C8E9FF90094}"/>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51" name="Freeform: Shape 20">
              <a:extLst>
                <a:ext uri="{FF2B5EF4-FFF2-40B4-BE49-F238E27FC236}">
                  <a16:creationId xmlns:a16="http://schemas.microsoft.com/office/drawing/2014/main" id="{3CC7EFA6-83E8-4DC1-B0A2-45DA935DB446}"/>
                </a:ext>
              </a:extLst>
            </p:cNvPr>
            <p:cNvSpPr/>
            <p:nvPr/>
          </p:nvSpPr>
          <p:spPr>
            <a:xfrm>
              <a:off x="5890361" y="795384"/>
              <a:ext cx="377073" cy="843063"/>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55" name="مربع نص 54">
            <a:extLst>
              <a:ext uri="{FF2B5EF4-FFF2-40B4-BE49-F238E27FC236}">
                <a16:creationId xmlns:a16="http://schemas.microsoft.com/office/drawing/2014/main" id="{34EDF43D-316E-4CA4-A093-E3BD3D01A427}"/>
              </a:ext>
            </a:extLst>
          </p:cNvPr>
          <p:cNvSpPr txBox="1"/>
          <p:nvPr/>
        </p:nvSpPr>
        <p:spPr>
          <a:xfrm rot="10800000" flipV="1">
            <a:off x="6222471" y="5005024"/>
            <a:ext cx="2525933" cy="461665"/>
          </a:xfrm>
          <a:prstGeom prst="rect">
            <a:avLst/>
          </a:prstGeom>
          <a:noFill/>
        </p:spPr>
        <p:txBody>
          <a:bodyPr wrap="square">
            <a:spAutoFit/>
          </a:bodyPr>
          <a:lstStyle/>
          <a:p>
            <a:r>
              <a:rPr lang="ar-EG" sz="2400" b="1" dirty="0">
                <a:solidFill>
                  <a:srgbClr val="000000"/>
                </a:solidFill>
                <a:latin typeface="Arabic Typesetting" panose="03020402040406030203" pitchFamily="66" charset="-78"/>
                <a:cs typeface="Arabic Typesetting" panose="03020402040406030203" pitchFamily="66" charset="-78"/>
              </a:rPr>
              <a:t>استخدام العلاقات الكمية والرياضية</a:t>
            </a:r>
            <a:endParaRPr lang="en-US" sz="24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1083961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67;p7">
            <a:extLst>
              <a:ext uri="{FF2B5EF4-FFF2-40B4-BE49-F238E27FC236}">
                <a16:creationId xmlns:a16="http://schemas.microsoft.com/office/drawing/2014/main" id="{7653165E-EA6B-418F-BE22-55B14D174D1D}"/>
              </a:ext>
            </a:extLst>
          </p:cNvPr>
          <p:cNvSpPr/>
          <p:nvPr/>
        </p:nvSpPr>
        <p:spPr>
          <a:xfrm>
            <a:off x="1455898" y="2884270"/>
            <a:ext cx="7568714" cy="3623090"/>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rtl="1">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a:t>
            </a:r>
            <a:r>
              <a:rPr lang="ar-EG" sz="2400" dirty="0">
                <a:solidFill>
                  <a:srgbClr val="000000"/>
                </a:solidFill>
                <a:latin typeface="Arabic Typesetting" panose="03020402040406030203" pitchFamily="66" charset="-78"/>
                <a:cs typeface="Arabic Typesetting" panose="03020402040406030203" pitchFamily="66" charset="-78"/>
              </a:rPr>
              <a:t> </a:t>
            </a:r>
          </a:p>
          <a:p>
            <a:pPr lvl="0" algn="just" rtl="1">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وهي كمهارة قرائية تتضمن قدرة التلميذ على ربط ملاحظاته لظاهرة معينة بمعلوماته السابقة عنها تم إصدار حكمًا معينًا يفسر به هذه الملاحظات.</a:t>
            </a:r>
          </a:p>
        </p:txBody>
      </p:sp>
      <p:sp>
        <p:nvSpPr>
          <p:cNvPr id="3" name="Google Shape;368;p7">
            <a:extLst>
              <a:ext uri="{FF2B5EF4-FFF2-40B4-BE49-F238E27FC236}">
                <a16:creationId xmlns:a16="http://schemas.microsoft.com/office/drawing/2014/main" id="{C04CDA6A-330C-4395-9057-4BEABBF0BA63}"/>
              </a:ext>
            </a:extLst>
          </p:cNvPr>
          <p:cNvSpPr/>
          <p:nvPr/>
        </p:nvSpPr>
        <p:spPr>
          <a:xfrm>
            <a:off x="3932805" y="635520"/>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4" name="Google Shape;369;p7">
            <a:extLst>
              <a:ext uri="{FF2B5EF4-FFF2-40B4-BE49-F238E27FC236}">
                <a16:creationId xmlns:a16="http://schemas.microsoft.com/office/drawing/2014/main" id="{120283AF-7F24-41A0-B796-3228D2F9D5E8}"/>
              </a:ext>
            </a:extLst>
          </p:cNvPr>
          <p:cNvGrpSpPr/>
          <p:nvPr/>
        </p:nvGrpSpPr>
        <p:grpSpPr>
          <a:xfrm>
            <a:off x="5395537" y="2297810"/>
            <a:ext cx="124408" cy="665584"/>
            <a:chOff x="914401" y="2121159"/>
            <a:chExt cx="124408" cy="665584"/>
          </a:xfrm>
        </p:grpSpPr>
        <p:sp>
          <p:nvSpPr>
            <p:cNvPr id="5" name="Google Shape;370;p7">
              <a:extLst>
                <a:ext uri="{FF2B5EF4-FFF2-40B4-BE49-F238E27FC236}">
                  <a16:creationId xmlns:a16="http://schemas.microsoft.com/office/drawing/2014/main" id="{C672029B-8A95-44C1-B4C6-251D7B8CE11B}"/>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 name="Google Shape;371;p7">
              <a:extLst>
                <a:ext uri="{FF2B5EF4-FFF2-40B4-BE49-F238E27FC236}">
                  <a16:creationId xmlns:a16="http://schemas.microsoft.com/office/drawing/2014/main" id="{134F312A-5945-45AF-81CB-2499A6A4E74D}"/>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 name="Google Shape;372;p7">
              <a:extLst>
                <a:ext uri="{FF2B5EF4-FFF2-40B4-BE49-F238E27FC236}">
                  <a16:creationId xmlns:a16="http://schemas.microsoft.com/office/drawing/2014/main" id="{3A9CC681-B13F-47BB-B1BD-AC2929FB7DF5}"/>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8" name="Google Shape;373;p7">
            <a:extLst>
              <a:ext uri="{FF2B5EF4-FFF2-40B4-BE49-F238E27FC236}">
                <a16:creationId xmlns:a16="http://schemas.microsoft.com/office/drawing/2014/main" id="{791ADC14-4162-42E0-B9B7-95457294E83A}"/>
              </a:ext>
            </a:extLst>
          </p:cNvPr>
          <p:cNvGrpSpPr/>
          <p:nvPr/>
        </p:nvGrpSpPr>
        <p:grpSpPr>
          <a:xfrm>
            <a:off x="4931707" y="2283710"/>
            <a:ext cx="124408" cy="665584"/>
            <a:chOff x="1743270" y="2121159"/>
            <a:chExt cx="124408" cy="665584"/>
          </a:xfrm>
        </p:grpSpPr>
        <p:sp>
          <p:nvSpPr>
            <p:cNvPr id="9" name="Google Shape;374;p7">
              <a:extLst>
                <a:ext uri="{FF2B5EF4-FFF2-40B4-BE49-F238E27FC236}">
                  <a16:creationId xmlns:a16="http://schemas.microsoft.com/office/drawing/2014/main" id="{48381185-634C-4F08-961A-8E7A4750EEDC}"/>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 name="Google Shape;375;p7">
              <a:extLst>
                <a:ext uri="{FF2B5EF4-FFF2-40B4-BE49-F238E27FC236}">
                  <a16:creationId xmlns:a16="http://schemas.microsoft.com/office/drawing/2014/main" id="{8D78A35A-F445-44C7-AF50-7FAEAE3DE90A}"/>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 name="Google Shape;376;p7">
              <a:extLst>
                <a:ext uri="{FF2B5EF4-FFF2-40B4-BE49-F238E27FC236}">
                  <a16:creationId xmlns:a16="http://schemas.microsoft.com/office/drawing/2014/main" id="{35FFCEE5-49EB-477D-9A19-95B0C4EF9BD6}"/>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2" name="Google Shape;377;p7">
            <a:extLst>
              <a:ext uri="{FF2B5EF4-FFF2-40B4-BE49-F238E27FC236}">
                <a16:creationId xmlns:a16="http://schemas.microsoft.com/office/drawing/2014/main" id="{4A028A7D-DC2A-4B75-98F3-DD09F695986E}"/>
              </a:ext>
            </a:extLst>
          </p:cNvPr>
          <p:cNvGrpSpPr/>
          <p:nvPr/>
        </p:nvGrpSpPr>
        <p:grpSpPr>
          <a:xfrm>
            <a:off x="5909937" y="2273246"/>
            <a:ext cx="124408" cy="665584"/>
            <a:chOff x="2572138" y="2121159"/>
            <a:chExt cx="124408" cy="665584"/>
          </a:xfrm>
        </p:grpSpPr>
        <p:sp>
          <p:nvSpPr>
            <p:cNvPr id="13" name="Google Shape;378;p7">
              <a:extLst>
                <a:ext uri="{FF2B5EF4-FFF2-40B4-BE49-F238E27FC236}">
                  <a16:creationId xmlns:a16="http://schemas.microsoft.com/office/drawing/2014/main" id="{7A367FF5-4A24-4F49-87E8-3FFF8932F4C0}"/>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 name="Google Shape;379;p7">
              <a:extLst>
                <a:ext uri="{FF2B5EF4-FFF2-40B4-BE49-F238E27FC236}">
                  <a16:creationId xmlns:a16="http://schemas.microsoft.com/office/drawing/2014/main" id="{203020F3-A4B3-4284-8998-7A9D11433A34}"/>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 name="Google Shape;380;p7">
              <a:extLst>
                <a:ext uri="{FF2B5EF4-FFF2-40B4-BE49-F238E27FC236}">
                  <a16:creationId xmlns:a16="http://schemas.microsoft.com/office/drawing/2014/main" id="{277D173D-7C65-4736-9DC3-E213DE2E3028}"/>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grpSp>
      <p:pic>
        <p:nvPicPr>
          <p:cNvPr id="16" name="Google Shape;271;p6" descr="Bullseye">
            <a:extLst>
              <a:ext uri="{FF2B5EF4-FFF2-40B4-BE49-F238E27FC236}">
                <a16:creationId xmlns:a16="http://schemas.microsoft.com/office/drawing/2014/main" id="{CEDB2C14-3A02-4712-854A-24B6D9283256}"/>
              </a:ext>
            </a:extLst>
          </p:cNvPr>
          <p:cNvPicPr preferRelativeResize="0"/>
          <p:nvPr/>
        </p:nvPicPr>
        <p:blipFill rotWithShape="1">
          <a:blip r:embed="rId2">
            <a:alphaModFix/>
          </a:blip>
          <a:srcRect/>
          <a:stretch/>
        </p:blipFill>
        <p:spPr>
          <a:xfrm>
            <a:off x="5119945" y="822976"/>
            <a:ext cx="914400" cy="914400"/>
          </a:xfrm>
          <a:prstGeom prst="rect">
            <a:avLst/>
          </a:prstGeom>
          <a:noFill/>
          <a:ln>
            <a:noFill/>
          </a:ln>
        </p:spPr>
      </p:pic>
      <p:sp>
        <p:nvSpPr>
          <p:cNvPr id="17" name="Rounded Rectangle 1">
            <a:extLst>
              <a:ext uri="{FF2B5EF4-FFF2-40B4-BE49-F238E27FC236}">
                <a16:creationId xmlns:a16="http://schemas.microsoft.com/office/drawing/2014/main" id="{C235411D-4FE7-4714-A92B-E25C84CD9519}"/>
              </a:ext>
            </a:extLst>
          </p:cNvPr>
          <p:cNvSpPr/>
          <p:nvPr/>
        </p:nvSpPr>
        <p:spPr>
          <a:xfrm>
            <a:off x="6222473" y="2418582"/>
            <a:ext cx="3584600" cy="564015"/>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3200" b="1">
                <a:solidFill>
                  <a:schemeClr val="accent2">
                    <a:lumMod val="50000"/>
                  </a:schemeClr>
                </a:solidFill>
                <a:latin typeface="Arabic Typesetting" panose="03020402040406030203" pitchFamily="66" charset="-78"/>
                <a:cs typeface="Arabic Typesetting" panose="03020402040406030203" pitchFamily="66" charset="-78"/>
              </a:rPr>
              <a:t>مهارات الفهم القرائي وتدريس العلوم</a:t>
            </a:r>
            <a:endParaRPr lang="ar-EG" sz="3200" b="1"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18" name="Group 31">
            <a:extLst>
              <a:ext uri="{FF2B5EF4-FFF2-40B4-BE49-F238E27FC236}">
                <a16:creationId xmlns:a16="http://schemas.microsoft.com/office/drawing/2014/main" id="{29BEB9B6-538E-43CC-B354-53175D5F31E4}"/>
              </a:ext>
            </a:extLst>
          </p:cNvPr>
          <p:cNvGrpSpPr/>
          <p:nvPr/>
        </p:nvGrpSpPr>
        <p:grpSpPr>
          <a:xfrm>
            <a:off x="6784751" y="2956541"/>
            <a:ext cx="2546719" cy="542887"/>
            <a:chOff x="1222233" y="795384"/>
            <a:chExt cx="5404233" cy="980410"/>
          </a:xfrm>
        </p:grpSpPr>
        <p:sp>
          <p:nvSpPr>
            <p:cNvPr id="19" name="Rectangle 32">
              <a:extLst>
                <a:ext uri="{FF2B5EF4-FFF2-40B4-BE49-F238E27FC236}">
                  <a16:creationId xmlns:a16="http://schemas.microsoft.com/office/drawing/2014/main" id="{01293A92-D701-465A-B97A-DA7F2D88C7C9}"/>
                </a:ext>
              </a:extLst>
            </p:cNvPr>
            <p:cNvSpPr/>
            <p:nvPr/>
          </p:nvSpPr>
          <p:spPr>
            <a:xfrm flipH="1">
              <a:off x="5779966" y="1044735"/>
              <a:ext cx="846500" cy="703094"/>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20" name="Freeform: Shape 15">
              <a:extLst>
                <a:ext uri="{FF2B5EF4-FFF2-40B4-BE49-F238E27FC236}">
                  <a16:creationId xmlns:a16="http://schemas.microsoft.com/office/drawing/2014/main" id="{C0053237-E466-4F91-9D62-32E3621CA4AE}"/>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21" name="Rectangle 34">
              <a:extLst>
                <a:ext uri="{FF2B5EF4-FFF2-40B4-BE49-F238E27FC236}">
                  <a16:creationId xmlns:a16="http://schemas.microsoft.com/office/drawing/2014/main" id="{A334690F-CAB5-4CF2-8BB5-BBB01C092C68}"/>
                </a:ext>
              </a:extLst>
            </p:cNvPr>
            <p:cNvSpPr/>
            <p:nvPr/>
          </p:nvSpPr>
          <p:spPr>
            <a:xfrm>
              <a:off x="1222233" y="954031"/>
              <a:ext cx="4505739" cy="662608"/>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800" b="1"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22" name="Group 35">
              <a:extLst>
                <a:ext uri="{FF2B5EF4-FFF2-40B4-BE49-F238E27FC236}">
                  <a16:creationId xmlns:a16="http://schemas.microsoft.com/office/drawing/2014/main" id="{4780933D-85B5-4F88-8ACD-D3A25C0E68D2}"/>
                </a:ext>
              </a:extLst>
            </p:cNvPr>
            <p:cNvGrpSpPr/>
            <p:nvPr/>
          </p:nvGrpSpPr>
          <p:grpSpPr>
            <a:xfrm>
              <a:off x="5592288" y="1513843"/>
              <a:ext cx="390125" cy="205592"/>
              <a:chOff x="5592288" y="1513843"/>
              <a:chExt cx="390125" cy="205592"/>
            </a:xfrm>
          </p:grpSpPr>
          <p:sp>
            <p:nvSpPr>
              <p:cNvPr id="25" name="Oval 38">
                <a:extLst>
                  <a:ext uri="{FF2B5EF4-FFF2-40B4-BE49-F238E27FC236}">
                    <a16:creationId xmlns:a16="http://schemas.microsoft.com/office/drawing/2014/main" id="{D7028262-9F41-4677-881B-63D31220513C}"/>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26" name="Freeform: Shape 16">
                <a:extLst>
                  <a:ext uri="{FF2B5EF4-FFF2-40B4-BE49-F238E27FC236}">
                    <a16:creationId xmlns:a16="http://schemas.microsoft.com/office/drawing/2014/main" id="{1AD05C76-1764-4740-83DD-4A3472E9D395}"/>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23" name="Freeform: Shape 18">
              <a:extLst>
                <a:ext uri="{FF2B5EF4-FFF2-40B4-BE49-F238E27FC236}">
                  <a16:creationId xmlns:a16="http://schemas.microsoft.com/office/drawing/2014/main" id="{4F9B42E7-BA95-4E56-A211-3AE1C916FD50}"/>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24" name="Freeform: Shape 20">
              <a:extLst>
                <a:ext uri="{FF2B5EF4-FFF2-40B4-BE49-F238E27FC236}">
                  <a16:creationId xmlns:a16="http://schemas.microsoft.com/office/drawing/2014/main" id="{B116C3DE-E0D4-45EC-895D-8BE0BF3ADA9E}"/>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grpSp>
        <p:nvGrpSpPr>
          <p:cNvPr id="27" name="Group 31">
            <a:extLst>
              <a:ext uri="{FF2B5EF4-FFF2-40B4-BE49-F238E27FC236}">
                <a16:creationId xmlns:a16="http://schemas.microsoft.com/office/drawing/2014/main" id="{B7BFED85-A90D-48AA-AF8C-DC2AA8F680D4}"/>
              </a:ext>
            </a:extLst>
          </p:cNvPr>
          <p:cNvGrpSpPr/>
          <p:nvPr/>
        </p:nvGrpSpPr>
        <p:grpSpPr>
          <a:xfrm>
            <a:off x="7405431" y="4039307"/>
            <a:ext cx="1810673" cy="534764"/>
            <a:chOff x="1222233" y="903047"/>
            <a:chExt cx="5404235" cy="928644"/>
          </a:xfrm>
        </p:grpSpPr>
        <p:sp>
          <p:nvSpPr>
            <p:cNvPr id="28" name="Rectangle 32">
              <a:extLst>
                <a:ext uri="{FF2B5EF4-FFF2-40B4-BE49-F238E27FC236}">
                  <a16:creationId xmlns:a16="http://schemas.microsoft.com/office/drawing/2014/main" id="{71E48511-C352-47D6-8F08-C075BF2C5178}"/>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 name="Freeform: Shape 15">
              <a:extLst>
                <a:ext uri="{FF2B5EF4-FFF2-40B4-BE49-F238E27FC236}">
                  <a16:creationId xmlns:a16="http://schemas.microsoft.com/office/drawing/2014/main" id="{BE9F4D2C-0154-4E3D-88E3-8BBBDC44BC4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Rectangle 34">
              <a:extLst>
                <a:ext uri="{FF2B5EF4-FFF2-40B4-BE49-F238E27FC236}">
                  <a16:creationId xmlns:a16="http://schemas.microsoft.com/office/drawing/2014/main" id="{4E829C87-D799-4B7D-A6FE-38FC68307FD5}"/>
                </a:ext>
              </a:extLst>
            </p:cNvPr>
            <p:cNvSpPr/>
            <p:nvPr/>
          </p:nvSpPr>
          <p:spPr>
            <a:xfrm>
              <a:off x="1222233" y="954031"/>
              <a:ext cx="4505739" cy="662608"/>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800" b="1"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31" name="Group 35">
              <a:extLst>
                <a:ext uri="{FF2B5EF4-FFF2-40B4-BE49-F238E27FC236}">
                  <a16:creationId xmlns:a16="http://schemas.microsoft.com/office/drawing/2014/main" id="{5573A1EB-59B8-4849-BB9E-B7C07884E0A3}"/>
                </a:ext>
              </a:extLst>
            </p:cNvPr>
            <p:cNvGrpSpPr/>
            <p:nvPr/>
          </p:nvGrpSpPr>
          <p:grpSpPr>
            <a:xfrm>
              <a:off x="5592288" y="1513843"/>
              <a:ext cx="390125" cy="205592"/>
              <a:chOff x="5592288" y="1513843"/>
              <a:chExt cx="390125" cy="205592"/>
            </a:xfrm>
          </p:grpSpPr>
          <p:sp>
            <p:nvSpPr>
              <p:cNvPr id="34" name="Oval 38">
                <a:extLst>
                  <a:ext uri="{FF2B5EF4-FFF2-40B4-BE49-F238E27FC236}">
                    <a16:creationId xmlns:a16="http://schemas.microsoft.com/office/drawing/2014/main" id="{84B5A132-4D3F-40D5-BD33-590EC1BF6E7F}"/>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5" name="Freeform: Shape 16">
                <a:extLst>
                  <a:ext uri="{FF2B5EF4-FFF2-40B4-BE49-F238E27FC236}">
                    <a16:creationId xmlns:a16="http://schemas.microsoft.com/office/drawing/2014/main" id="{F1FB2423-2BC4-4A95-8045-5B0D09301B36}"/>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32" name="Freeform: Shape 18">
              <a:extLst>
                <a:ext uri="{FF2B5EF4-FFF2-40B4-BE49-F238E27FC236}">
                  <a16:creationId xmlns:a16="http://schemas.microsoft.com/office/drawing/2014/main" id="{2FF0FB08-54D6-4D41-9EF7-DCEF1ACAC51B}"/>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3" name="Freeform: Shape 20">
              <a:extLst>
                <a:ext uri="{FF2B5EF4-FFF2-40B4-BE49-F238E27FC236}">
                  <a16:creationId xmlns:a16="http://schemas.microsoft.com/office/drawing/2014/main" id="{8F643CFB-954C-4A3F-ABF0-F9CF02059366}"/>
                </a:ext>
              </a:extLst>
            </p:cNvPr>
            <p:cNvSpPr/>
            <p:nvPr/>
          </p:nvSpPr>
          <p:spPr>
            <a:xfrm>
              <a:off x="5714199" y="903047"/>
              <a:ext cx="413160" cy="864202"/>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grpSp>
        <p:nvGrpSpPr>
          <p:cNvPr id="37" name="Group 31">
            <a:extLst>
              <a:ext uri="{FF2B5EF4-FFF2-40B4-BE49-F238E27FC236}">
                <a16:creationId xmlns:a16="http://schemas.microsoft.com/office/drawing/2014/main" id="{A7E48400-0262-4DF4-BDA0-04545B36D816}"/>
              </a:ext>
            </a:extLst>
          </p:cNvPr>
          <p:cNvGrpSpPr/>
          <p:nvPr/>
        </p:nvGrpSpPr>
        <p:grpSpPr>
          <a:xfrm>
            <a:off x="6424368" y="5202427"/>
            <a:ext cx="2714599" cy="476483"/>
            <a:chOff x="1384623" y="795384"/>
            <a:chExt cx="5241845" cy="1036307"/>
          </a:xfrm>
        </p:grpSpPr>
        <p:sp>
          <p:nvSpPr>
            <p:cNvPr id="38" name="Rectangle 32">
              <a:extLst>
                <a:ext uri="{FF2B5EF4-FFF2-40B4-BE49-F238E27FC236}">
                  <a16:creationId xmlns:a16="http://schemas.microsoft.com/office/drawing/2014/main" id="{9BCADCD8-A092-4EFE-91B1-78623F00832F}"/>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9" name="Freeform: Shape 15">
              <a:extLst>
                <a:ext uri="{FF2B5EF4-FFF2-40B4-BE49-F238E27FC236}">
                  <a16:creationId xmlns:a16="http://schemas.microsoft.com/office/drawing/2014/main" id="{1FB6AEA6-F41D-4A8A-95F9-DB0D97A7577E}"/>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0" name="Rectangle 34">
              <a:extLst>
                <a:ext uri="{FF2B5EF4-FFF2-40B4-BE49-F238E27FC236}">
                  <a16:creationId xmlns:a16="http://schemas.microsoft.com/office/drawing/2014/main" id="{B0F79F23-D4E1-4AAE-BBFE-C6A262BE0C74}"/>
                </a:ext>
              </a:extLst>
            </p:cNvPr>
            <p:cNvSpPr/>
            <p:nvPr/>
          </p:nvSpPr>
          <p:spPr>
            <a:xfrm>
              <a:off x="1384623" y="937433"/>
              <a:ext cx="4505738" cy="662609"/>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800" b="1" dirty="0">
                <a:solidFill>
                  <a:schemeClr val="accent2">
                    <a:lumMod val="50000"/>
                  </a:schemeClr>
                </a:solidFill>
                <a:latin typeface="Arabic Typesetting" panose="03020402040406030203" pitchFamily="66" charset="-78"/>
                <a:cs typeface="Arabic Typesetting" panose="03020402040406030203" pitchFamily="66" charset="-78"/>
              </a:endParaRPr>
            </a:p>
          </p:txBody>
        </p:sp>
        <p:sp>
          <p:nvSpPr>
            <p:cNvPr id="41" name="Freeform: Shape 16">
              <a:extLst>
                <a:ext uri="{FF2B5EF4-FFF2-40B4-BE49-F238E27FC236}">
                  <a16:creationId xmlns:a16="http://schemas.microsoft.com/office/drawing/2014/main" id="{FF50889D-3AA3-45E2-871C-CBE2A07292C7}"/>
                </a:ext>
              </a:extLst>
            </p:cNvPr>
            <p:cNvSpPr/>
            <p:nvPr/>
          </p:nvSpPr>
          <p:spPr>
            <a:xfrm rot="16200000" flipH="1">
              <a:off x="5760362"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2" name="Freeform: Shape 18">
              <a:extLst>
                <a:ext uri="{FF2B5EF4-FFF2-40B4-BE49-F238E27FC236}">
                  <a16:creationId xmlns:a16="http://schemas.microsoft.com/office/drawing/2014/main" id="{B5960556-EE0C-4F9B-9052-F3FF8257F700}"/>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3" name="Freeform: Shape 20">
              <a:extLst>
                <a:ext uri="{FF2B5EF4-FFF2-40B4-BE49-F238E27FC236}">
                  <a16:creationId xmlns:a16="http://schemas.microsoft.com/office/drawing/2014/main" id="{3B523CEA-A7E1-424C-9A54-BD800AC62E54}"/>
                </a:ext>
              </a:extLst>
            </p:cNvPr>
            <p:cNvSpPr/>
            <p:nvPr/>
          </p:nvSpPr>
          <p:spPr>
            <a:xfrm>
              <a:off x="5890361" y="795384"/>
              <a:ext cx="377073" cy="843063"/>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46" name="مربع نص 45">
            <a:extLst>
              <a:ext uri="{FF2B5EF4-FFF2-40B4-BE49-F238E27FC236}">
                <a16:creationId xmlns:a16="http://schemas.microsoft.com/office/drawing/2014/main" id="{08F85A62-3C45-4BF9-8080-3AF5EFF137F3}"/>
              </a:ext>
            </a:extLst>
          </p:cNvPr>
          <p:cNvSpPr txBox="1"/>
          <p:nvPr/>
        </p:nvSpPr>
        <p:spPr>
          <a:xfrm flipH="1">
            <a:off x="1577126" y="3023483"/>
            <a:ext cx="7252808" cy="1077218"/>
          </a:xfrm>
          <a:prstGeom prst="rect">
            <a:avLst/>
          </a:prstGeom>
          <a:noFill/>
        </p:spPr>
        <p:txBody>
          <a:bodyPr wrap="square">
            <a:spAutoFit/>
          </a:bodyPr>
          <a:lstStyle/>
          <a:p>
            <a:pPr algn="r"/>
            <a:r>
              <a:rPr lang="ar-EG" sz="2400" b="1" dirty="0">
                <a:solidFill>
                  <a:srgbClr val="000000"/>
                </a:solidFill>
                <a:latin typeface="Arabic Typesetting" panose="03020402040406030203" pitchFamily="66" charset="-78"/>
                <a:cs typeface="Arabic Typesetting" panose="03020402040406030203" pitchFamily="66" charset="-78"/>
              </a:rPr>
              <a:t>تعرف الرسوم والأشكال</a:t>
            </a:r>
          </a:p>
          <a:p>
            <a:r>
              <a:rPr lang="ar-EG" sz="2000" b="1" dirty="0">
                <a:solidFill>
                  <a:srgbClr val="000000"/>
                </a:solidFill>
                <a:latin typeface="Arabic Typesetting" panose="03020402040406030203" pitchFamily="66" charset="-78"/>
                <a:cs typeface="Arabic Typesetting" panose="03020402040406030203" pitchFamily="66" charset="-78"/>
              </a:rPr>
              <a:t>وهي كمهارة قرائية ترتبط بقدرة التلميذ على قراءة البصريات بدقة وإيجاد العلاقة بين العناصر البصرية وتحويل الشكل البصري إلى لفظي واستخلاص المعلومات منه أو العكس، وقراءة الرسوم والأشكال له مستويات منها التعرف - الوصف- التحليل – الإبداع - التركيب).</a:t>
            </a:r>
          </a:p>
        </p:txBody>
      </p:sp>
      <p:sp>
        <p:nvSpPr>
          <p:cNvPr id="48" name="مربع نص 47">
            <a:extLst>
              <a:ext uri="{FF2B5EF4-FFF2-40B4-BE49-F238E27FC236}">
                <a16:creationId xmlns:a16="http://schemas.microsoft.com/office/drawing/2014/main" id="{5B87F9E7-A87E-44C9-AFBC-D13B16810E0D}"/>
              </a:ext>
            </a:extLst>
          </p:cNvPr>
          <p:cNvSpPr txBox="1"/>
          <p:nvPr/>
        </p:nvSpPr>
        <p:spPr>
          <a:xfrm>
            <a:off x="7608816" y="4038793"/>
            <a:ext cx="1284214" cy="461665"/>
          </a:xfrm>
          <a:prstGeom prst="rect">
            <a:avLst/>
          </a:prstGeom>
          <a:noFill/>
        </p:spPr>
        <p:txBody>
          <a:bodyPr wrap="square">
            <a:spAutoFit/>
          </a:bodyPr>
          <a:lstStyle/>
          <a:p>
            <a:r>
              <a:rPr lang="ar-EG" sz="2400" b="1" dirty="0">
                <a:solidFill>
                  <a:srgbClr val="000000"/>
                </a:solidFill>
                <a:latin typeface="Arabic Typesetting" panose="03020402040406030203" pitchFamily="66" charset="-78"/>
                <a:cs typeface="Arabic Typesetting" panose="03020402040406030203" pitchFamily="66" charset="-78"/>
              </a:rPr>
              <a:t>الاستنتاج</a:t>
            </a:r>
            <a:endParaRPr lang="en-US" sz="2400" dirty="0">
              <a:latin typeface="Arabic Typesetting" panose="03020402040406030203" pitchFamily="66" charset="-78"/>
              <a:cs typeface="Arabic Typesetting" panose="03020402040406030203" pitchFamily="66" charset="-78"/>
            </a:endParaRPr>
          </a:p>
        </p:txBody>
      </p:sp>
      <p:sp>
        <p:nvSpPr>
          <p:cNvPr id="50" name="مربع نص 49">
            <a:extLst>
              <a:ext uri="{FF2B5EF4-FFF2-40B4-BE49-F238E27FC236}">
                <a16:creationId xmlns:a16="http://schemas.microsoft.com/office/drawing/2014/main" id="{8638E458-18C8-4A26-AB35-5962C63856BE}"/>
              </a:ext>
            </a:extLst>
          </p:cNvPr>
          <p:cNvSpPr txBox="1"/>
          <p:nvPr/>
        </p:nvSpPr>
        <p:spPr>
          <a:xfrm rot="10800000" flipV="1">
            <a:off x="7122251" y="5190950"/>
            <a:ext cx="1471834" cy="461665"/>
          </a:xfrm>
          <a:prstGeom prst="rect">
            <a:avLst/>
          </a:prstGeom>
          <a:noFill/>
        </p:spPr>
        <p:txBody>
          <a:bodyPr wrap="square">
            <a:spAutoFit/>
          </a:bodyPr>
          <a:lstStyle/>
          <a:p>
            <a:r>
              <a:rPr lang="ar-EG" sz="2400" b="1" dirty="0">
                <a:solidFill>
                  <a:srgbClr val="000000"/>
                </a:solidFill>
                <a:latin typeface="Arabic Typesetting" panose="03020402040406030203" pitchFamily="66" charset="-78"/>
                <a:cs typeface="Arabic Typesetting" panose="03020402040406030203" pitchFamily="66" charset="-78"/>
              </a:rPr>
              <a:t>تعرف الرموز</a:t>
            </a:r>
            <a:endParaRPr lang="en-US" sz="2400" dirty="0">
              <a:latin typeface="Arabic Typesetting" panose="03020402040406030203" pitchFamily="66" charset="-78"/>
              <a:cs typeface="Arabic Typesetting" panose="03020402040406030203" pitchFamily="66" charset="-78"/>
            </a:endParaRPr>
          </a:p>
        </p:txBody>
      </p:sp>
      <p:sp>
        <p:nvSpPr>
          <p:cNvPr id="52" name="مربع نص 51">
            <a:extLst>
              <a:ext uri="{FF2B5EF4-FFF2-40B4-BE49-F238E27FC236}">
                <a16:creationId xmlns:a16="http://schemas.microsoft.com/office/drawing/2014/main" id="{BB03FCBB-5A9D-4A83-823A-9E08201438F5}"/>
              </a:ext>
            </a:extLst>
          </p:cNvPr>
          <p:cNvSpPr txBox="1"/>
          <p:nvPr/>
        </p:nvSpPr>
        <p:spPr>
          <a:xfrm>
            <a:off x="2295777" y="5583854"/>
            <a:ext cx="6723364" cy="523220"/>
          </a:xfrm>
          <a:prstGeom prst="rect">
            <a:avLst/>
          </a:prstGeom>
          <a:noFill/>
        </p:spPr>
        <p:txBody>
          <a:bodyPr wrap="square">
            <a:spAutoFit/>
          </a:bodyPr>
          <a:lstStyle/>
          <a:p>
            <a:r>
              <a:rPr lang="ar-EG" sz="2400" b="1" dirty="0">
                <a:solidFill>
                  <a:srgbClr val="000000"/>
                </a:solidFill>
                <a:latin typeface="Arabic Typesetting" panose="03020402040406030203" pitchFamily="66" charset="-78"/>
                <a:cs typeface="Arabic Typesetting" panose="03020402040406030203" pitchFamily="66" charset="-78"/>
              </a:rPr>
              <a:t>وهي كمهارة قرائية تتضمن قدرة التلميذ على الربط بين اسم عنصر ما ورمزه</a:t>
            </a:r>
            <a:r>
              <a:rPr lang="ar-EG" sz="2800" b="1" dirty="0">
                <a:solidFill>
                  <a:srgbClr val="000000"/>
                </a:solidFill>
                <a:latin typeface="Arabic Typesetting" panose="03020402040406030203" pitchFamily="66" charset="-78"/>
                <a:cs typeface="Arabic Typesetting" panose="03020402040406030203" pitchFamily="66" charset="-78"/>
              </a:rPr>
              <a:t>.</a:t>
            </a:r>
            <a:endParaRPr lang="en-US" sz="28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052314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67;p7">
            <a:extLst>
              <a:ext uri="{FF2B5EF4-FFF2-40B4-BE49-F238E27FC236}">
                <a16:creationId xmlns:a16="http://schemas.microsoft.com/office/drawing/2014/main" id="{73FF23FB-0A8C-4612-82C1-41D79A75AD5A}"/>
              </a:ext>
            </a:extLst>
          </p:cNvPr>
          <p:cNvSpPr/>
          <p:nvPr/>
        </p:nvSpPr>
        <p:spPr>
          <a:xfrm>
            <a:off x="5457176" y="2846530"/>
            <a:ext cx="3319330" cy="3889680"/>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rtl="1">
              <a:spcAft>
                <a:spcPts val="0"/>
              </a:spcAft>
              <a:tabLst>
                <a:tab pos="457200" algn="l"/>
              </a:tabLst>
            </a:pPr>
            <a:r>
              <a:rPr lang="ar-EG" sz="2400" b="1">
                <a:solidFill>
                  <a:srgbClr val="000000"/>
                </a:solidFill>
                <a:latin typeface="Arabic Typesetting" panose="03020402040406030203" pitchFamily="66" charset="-78"/>
                <a:cs typeface="Arabic Typesetting" panose="03020402040406030203" pitchFamily="66" charset="-78"/>
              </a:rPr>
              <a:t>وهي كمهارة قرائية تتضمن فكرة التلميذ عن مجموعة من الأشياء أو الأحداث التي بينها علاقة ما، أو تجمعها صفات مشتركة، وتتضمن هذه الفكرة في نفس الوقت التفرقة بين تلك المجموعة من الأشياء أو الأحداث ومجموعات أخري تختلف عنها في بعض الصفات والخصائص. </a:t>
            </a:r>
            <a:endParaRPr lang="ar-EG" sz="2400" b="1" dirty="0">
              <a:solidFill>
                <a:srgbClr val="000000"/>
              </a:solidFill>
              <a:latin typeface="Arabic Typesetting" panose="03020402040406030203" pitchFamily="66" charset="-78"/>
              <a:cs typeface="Arabic Typesetting" panose="03020402040406030203" pitchFamily="66" charset="-78"/>
            </a:endParaRPr>
          </a:p>
        </p:txBody>
      </p:sp>
      <p:sp>
        <p:nvSpPr>
          <p:cNvPr id="3" name="Google Shape;368;p7">
            <a:extLst>
              <a:ext uri="{FF2B5EF4-FFF2-40B4-BE49-F238E27FC236}">
                <a16:creationId xmlns:a16="http://schemas.microsoft.com/office/drawing/2014/main" id="{CD329478-D0A1-4A85-A15C-459F1C10B533}"/>
              </a:ext>
            </a:extLst>
          </p:cNvPr>
          <p:cNvSpPr/>
          <p:nvPr/>
        </p:nvSpPr>
        <p:spPr>
          <a:xfrm>
            <a:off x="5487827" y="894800"/>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4" name="Google Shape;369;p7">
            <a:extLst>
              <a:ext uri="{FF2B5EF4-FFF2-40B4-BE49-F238E27FC236}">
                <a16:creationId xmlns:a16="http://schemas.microsoft.com/office/drawing/2014/main" id="{B16DCB6D-B75F-41A8-9914-978298DCDC42}"/>
              </a:ext>
            </a:extLst>
          </p:cNvPr>
          <p:cNvGrpSpPr/>
          <p:nvPr/>
        </p:nvGrpSpPr>
        <p:grpSpPr>
          <a:xfrm>
            <a:off x="6662672" y="2449164"/>
            <a:ext cx="124408" cy="665584"/>
            <a:chOff x="914401" y="2121159"/>
            <a:chExt cx="124408" cy="665584"/>
          </a:xfrm>
        </p:grpSpPr>
        <p:sp>
          <p:nvSpPr>
            <p:cNvPr id="5" name="Google Shape;370;p7">
              <a:extLst>
                <a:ext uri="{FF2B5EF4-FFF2-40B4-BE49-F238E27FC236}">
                  <a16:creationId xmlns:a16="http://schemas.microsoft.com/office/drawing/2014/main" id="{478A2CE5-BDF5-4FCB-9E11-2C8DDB85D828}"/>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 name="Google Shape;371;p7">
              <a:extLst>
                <a:ext uri="{FF2B5EF4-FFF2-40B4-BE49-F238E27FC236}">
                  <a16:creationId xmlns:a16="http://schemas.microsoft.com/office/drawing/2014/main" id="{30E3AAE7-F723-483F-A999-21A277F68225}"/>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 name="Google Shape;372;p7">
              <a:extLst>
                <a:ext uri="{FF2B5EF4-FFF2-40B4-BE49-F238E27FC236}">
                  <a16:creationId xmlns:a16="http://schemas.microsoft.com/office/drawing/2014/main" id="{B6040669-AA4A-4905-9E85-28FE067AE972}"/>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8" name="Google Shape;373;p7">
            <a:extLst>
              <a:ext uri="{FF2B5EF4-FFF2-40B4-BE49-F238E27FC236}">
                <a16:creationId xmlns:a16="http://schemas.microsoft.com/office/drawing/2014/main" id="{D30F7FAC-F8AA-405F-8A21-F2A71AACAEC6}"/>
              </a:ext>
            </a:extLst>
          </p:cNvPr>
          <p:cNvGrpSpPr/>
          <p:nvPr/>
        </p:nvGrpSpPr>
        <p:grpSpPr>
          <a:xfrm>
            <a:off x="7034927" y="2443556"/>
            <a:ext cx="172150" cy="665584"/>
            <a:chOff x="1743270" y="2121159"/>
            <a:chExt cx="124408" cy="665584"/>
          </a:xfrm>
        </p:grpSpPr>
        <p:sp>
          <p:nvSpPr>
            <p:cNvPr id="9" name="Google Shape;374;p7">
              <a:extLst>
                <a:ext uri="{FF2B5EF4-FFF2-40B4-BE49-F238E27FC236}">
                  <a16:creationId xmlns:a16="http://schemas.microsoft.com/office/drawing/2014/main" id="{D1D74C03-03B7-499D-A486-350EDCB4AA8D}"/>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 name="Google Shape;375;p7">
              <a:extLst>
                <a:ext uri="{FF2B5EF4-FFF2-40B4-BE49-F238E27FC236}">
                  <a16:creationId xmlns:a16="http://schemas.microsoft.com/office/drawing/2014/main" id="{7027FE61-0B2E-4D21-BFEF-AEBBE343F32C}"/>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 name="Google Shape;376;p7">
              <a:extLst>
                <a:ext uri="{FF2B5EF4-FFF2-40B4-BE49-F238E27FC236}">
                  <a16:creationId xmlns:a16="http://schemas.microsoft.com/office/drawing/2014/main" id="{AE6D0A04-2F4C-4690-BDAC-80B664F5A58C}"/>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2" name="Google Shape;377;p7">
            <a:extLst>
              <a:ext uri="{FF2B5EF4-FFF2-40B4-BE49-F238E27FC236}">
                <a16:creationId xmlns:a16="http://schemas.microsoft.com/office/drawing/2014/main" id="{C43FA040-4995-4E32-8896-1F5FF32B861E}"/>
              </a:ext>
            </a:extLst>
          </p:cNvPr>
          <p:cNvGrpSpPr/>
          <p:nvPr/>
        </p:nvGrpSpPr>
        <p:grpSpPr>
          <a:xfrm>
            <a:off x="7353720" y="2429902"/>
            <a:ext cx="124408" cy="665584"/>
            <a:chOff x="2572138" y="2121159"/>
            <a:chExt cx="124408" cy="665584"/>
          </a:xfrm>
        </p:grpSpPr>
        <p:sp>
          <p:nvSpPr>
            <p:cNvPr id="13" name="Google Shape;378;p7">
              <a:extLst>
                <a:ext uri="{FF2B5EF4-FFF2-40B4-BE49-F238E27FC236}">
                  <a16:creationId xmlns:a16="http://schemas.microsoft.com/office/drawing/2014/main" id="{F49035AD-1EAC-4568-B341-CB7470DE95EA}"/>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 name="Google Shape;379;p7">
              <a:extLst>
                <a:ext uri="{FF2B5EF4-FFF2-40B4-BE49-F238E27FC236}">
                  <a16:creationId xmlns:a16="http://schemas.microsoft.com/office/drawing/2014/main" id="{6C1973E1-3CA9-46A6-BB6A-2838BC25A89C}"/>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 name="Google Shape;380;p7">
              <a:extLst>
                <a:ext uri="{FF2B5EF4-FFF2-40B4-BE49-F238E27FC236}">
                  <a16:creationId xmlns:a16="http://schemas.microsoft.com/office/drawing/2014/main" id="{FBFE23A7-C306-4C07-984E-557922A4FD05}"/>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grpSp>
      <p:pic>
        <p:nvPicPr>
          <p:cNvPr id="16" name="Google Shape;271;p6" descr="Bullseye">
            <a:extLst>
              <a:ext uri="{FF2B5EF4-FFF2-40B4-BE49-F238E27FC236}">
                <a16:creationId xmlns:a16="http://schemas.microsoft.com/office/drawing/2014/main" id="{CB2324A6-5BC1-4C80-8706-2E86BD86375C}"/>
              </a:ext>
            </a:extLst>
          </p:cNvPr>
          <p:cNvPicPr preferRelativeResize="0"/>
          <p:nvPr/>
        </p:nvPicPr>
        <p:blipFill rotWithShape="1">
          <a:blip r:embed="rId2">
            <a:alphaModFix/>
          </a:blip>
          <a:srcRect/>
          <a:stretch/>
        </p:blipFill>
        <p:spPr>
          <a:xfrm>
            <a:off x="6693117" y="1088130"/>
            <a:ext cx="914400" cy="914400"/>
          </a:xfrm>
          <a:prstGeom prst="rect">
            <a:avLst/>
          </a:prstGeom>
          <a:noFill/>
          <a:ln>
            <a:noFill/>
          </a:ln>
        </p:spPr>
      </p:pic>
      <p:grpSp>
        <p:nvGrpSpPr>
          <p:cNvPr id="17" name="Group 31">
            <a:extLst>
              <a:ext uri="{FF2B5EF4-FFF2-40B4-BE49-F238E27FC236}">
                <a16:creationId xmlns:a16="http://schemas.microsoft.com/office/drawing/2014/main" id="{146CFBDA-C647-49E7-A8C9-E267B269095B}"/>
              </a:ext>
            </a:extLst>
          </p:cNvPr>
          <p:cNvGrpSpPr/>
          <p:nvPr/>
        </p:nvGrpSpPr>
        <p:grpSpPr>
          <a:xfrm>
            <a:off x="7350711" y="3005826"/>
            <a:ext cx="1510582" cy="520293"/>
            <a:chOff x="1378226" y="795384"/>
            <a:chExt cx="5248242" cy="1036307"/>
          </a:xfrm>
        </p:grpSpPr>
        <p:sp>
          <p:nvSpPr>
            <p:cNvPr id="18" name="Rectangle 32">
              <a:extLst>
                <a:ext uri="{FF2B5EF4-FFF2-40B4-BE49-F238E27FC236}">
                  <a16:creationId xmlns:a16="http://schemas.microsoft.com/office/drawing/2014/main" id="{35ED3E9A-3E1C-48FD-AE07-AB10DFB70ECB}"/>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5">
              <a:extLst>
                <a:ext uri="{FF2B5EF4-FFF2-40B4-BE49-F238E27FC236}">
                  <a16:creationId xmlns:a16="http://schemas.microsoft.com/office/drawing/2014/main" id="{70F69918-F2D6-4B91-820D-306C7C5AAE1C}"/>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0" name="Rectangle 34">
              <a:extLst>
                <a:ext uri="{FF2B5EF4-FFF2-40B4-BE49-F238E27FC236}">
                  <a16:creationId xmlns:a16="http://schemas.microsoft.com/office/drawing/2014/main" id="{FBDA43C2-FFED-4442-920B-069788EAF2AC}"/>
                </a:ext>
              </a:extLst>
            </p:cNvPr>
            <p:cNvSpPr/>
            <p:nvPr/>
          </p:nvSpPr>
          <p:spPr>
            <a:xfrm>
              <a:off x="1378226" y="1113182"/>
              <a:ext cx="4505739" cy="662609"/>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21" name="Group 35">
              <a:extLst>
                <a:ext uri="{FF2B5EF4-FFF2-40B4-BE49-F238E27FC236}">
                  <a16:creationId xmlns:a16="http://schemas.microsoft.com/office/drawing/2014/main" id="{10F05884-614D-4EE7-9FE6-2BA210592E12}"/>
                </a:ext>
              </a:extLst>
            </p:cNvPr>
            <p:cNvGrpSpPr/>
            <p:nvPr/>
          </p:nvGrpSpPr>
          <p:grpSpPr>
            <a:xfrm>
              <a:off x="5592288" y="1513843"/>
              <a:ext cx="390125" cy="205592"/>
              <a:chOff x="5592288" y="1513843"/>
              <a:chExt cx="390125" cy="205592"/>
            </a:xfrm>
          </p:grpSpPr>
          <p:sp>
            <p:nvSpPr>
              <p:cNvPr id="24" name="Oval 38">
                <a:extLst>
                  <a:ext uri="{FF2B5EF4-FFF2-40B4-BE49-F238E27FC236}">
                    <a16:creationId xmlns:a16="http://schemas.microsoft.com/office/drawing/2014/main" id="{A44DBEF3-7B6E-4718-A7D2-EC8FBA8AFA8E}"/>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Freeform: Shape 16">
                <a:extLst>
                  <a:ext uri="{FF2B5EF4-FFF2-40B4-BE49-F238E27FC236}">
                    <a16:creationId xmlns:a16="http://schemas.microsoft.com/office/drawing/2014/main" id="{D68BCF95-A279-4122-AE34-58D08982F393}"/>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2" name="Freeform: Shape 18">
              <a:extLst>
                <a:ext uri="{FF2B5EF4-FFF2-40B4-BE49-F238E27FC236}">
                  <a16:creationId xmlns:a16="http://schemas.microsoft.com/office/drawing/2014/main" id="{37BD2850-C961-4DB7-BD41-72CF7CA6518E}"/>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3" name="Freeform: Shape 20">
              <a:extLst>
                <a:ext uri="{FF2B5EF4-FFF2-40B4-BE49-F238E27FC236}">
                  <a16:creationId xmlns:a16="http://schemas.microsoft.com/office/drawing/2014/main" id="{01054241-1A84-4052-95AB-4CB623E7D1D1}"/>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26" name="Google Shape;367;p7">
            <a:extLst>
              <a:ext uri="{FF2B5EF4-FFF2-40B4-BE49-F238E27FC236}">
                <a16:creationId xmlns:a16="http://schemas.microsoft.com/office/drawing/2014/main" id="{CACFA286-931D-46FE-B6C0-8B34350B753C}"/>
              </a:ext>
            </a:extLst>
          </p:cNvPr>
          <p:cNvSpPr/>
          <p:nvPr/>
        </p:nvSpPr>
        <p:spPr>
          <a:xfrm>
            <a:off x="1140549" y="2758919"/>
            <a:ext cx="3763999" cy="3889680"/>
          </a:xfrm>
          <a:prstGeom prst="roundRect">
            <a:avLst>
              <a:gd name="adj" fmla="val 5556"/>
            </a:avLst>
          </a:prstGeom>
          <a:solidFill>
            <a:schemeClr val="accent3">
              <a:lumMod val="40000"/>
              <a:lumOff val="60000"/>
            </a:schemeClr>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rtl="1">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وهي كمهارة قرائية تتضمن القدرة على استخراج الحقائق الموجودة بالنص، وعلى الرغم من أنها أبسط المهارات القرائية إلا أنها توفر الأساس المعرفي للتلاميذ الذي يمكنهم من تنمية واستخدام مهارات أخري أكثر عمقًا.          (عبد الله </a:t>
            </a:r>
            <a:r>
              <a:rPr lang="ar-EG" sz="2400" b="1" dirty="0" err="1">
                <a:solidFill>
                  <a:srgbClr val="000000"/>
                </a:solidFill>
                <a:latin typeface="Arabic Typesetting" panose="03020402040406030203" pitchFamily="66" charset="-78"/>
                <a:cs typeface="Arabic Typesetting" panose="03020402040406030203" pitchFamily="66" charset="-78"/>
              </a:rPr>
              <a:t>أمبوسعيدي</a:t>
            </a:r>
            <a:r>
              <a:rPr lang="ar-EG" sz="2400" b="1" dirty="0">
                <a:solidFill>
                  <a:srgbClr val="000000"/>
                </a:solidFill>
                <a:latin typeface="Arabic Typesetting" panose="03020402040406030203" pitchFamily="66" charset="-78"/>
                <a:cs typeface="Arabic Typesetting" panose="03020402040406030203" pitchFamily="66" charset="-78"/>
              </a:rPr>
              <a:t> وسليمان البلوشي - 2011)</a:t>
            </a:r>
          </a:p>
        </p:txBody>
      </p:sp>
      <p:sp>
        <p:nvSpPr>
          <p:cNvPr id="27" name="Google Shape;368;p7">
            <a:extLst>
              <a:ext uri="{FF2B5EF4-FFF2-40B4-BE49-F238E27FC236}">
                <a16:creationId xmlns:a16="http://schemas.microsoft.com/office/drawing/2014/main" id="{3BDAD3E1-A99A-4F07-AC9B-65CF9D10F53C}"/>
              </a:ext>
            </a:extLst>
          </p:cNvPr>
          <p:cNvSpPr/>
          <p:nvPr/>
        </p:nvSpPr>
        <p:spPr>
          <a:xfrm>
            <a:off x="1388954" y="807785"/>
            <a:ext cx="3288679" cy="1783062"/>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28" name="Google Shape;369;p7">
            <a:extLst>
              <a:ext uri="{FF2B5EF4-FFF2-40B4-BE49-F238E27FC236}">
                <a16:creationId xmlns:a16="http://schemas.microsoft.com/office/drawing/2014/main" id="{3206BBAE-1933-4606-A792-1D212EB747E3}"/>
              </a:ext>
            </a:extLst>
          </p:cNvPr>
          <p:cNvGrpSpPr/>
          <p:nvPr/>
        </p:nvGrpSpPr>
        <p:grpSpPr>
          <a:xfrm>
            <a:off x="2818359" y="2449164"/>
            <a:ext cx="124408" cy="665584"/>
            <a:chOff x="914401" y="2121159"/>
            <a:chExt cx="124408" cy="665584"/>
          </a:xfrm>
        </p:grpSpPr>
        <p:sp>
          <p:nvSpPr>
            <p:cNvPr id="29" name="Google Shape;370;p7">
              <a:extLst>
                <a:ext uri="{FF2B5EF4-FFF2-40B4-BE49-F238E27FC236}">
                  <a16:creationId xmlns:a16="http://schemas.microsoft.com/office/drawing/2014/main" id="{A9039CB2-CA3D-4F9F-BE4E-0C46F1515F3D}"/>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0" name="Google Shape;371;p7">
              <a:extLst>
                <a:ext uri="{FF2B5EF4-FFF2-40B4-BE49-F238E27FC236}">
                  <a16:creationId xmlns:a16="http://schemas.microsoft.com/office/drawing/2014/main" id="{6B4755E7-C788-4336-BA89-01C844B30877}"/>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1" name="Google Shape;372;p7">
              <a:extLst>
                <a:ext uri="{FF2B5EF4-FFF2-40B4-BE49-F238E27FC236}">
                  <a16:creationId xmlns:a16="http://schemas.microsoft.com/office/drawing/2014/main" id="{865F6BDB-CA3D-4EFF-AAEA-724AC8DCA46E}"/>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32" name="Google Shape;373;p7">
            <a:extLst>
              <a:ext uri="{FF2B5EF4-FFF2-40B4-BE49-F238E27FC236}">
                <a16:creationId xmlns:a16="http://schemas.microsoft.com/office/drawing/2014/main" id="{8EC034EF-268D-40B7-A0F5-CD60B4CADFFF}"/>
              </a:ext>
            </a:extLst>
          </p:cNvPr>
          <p:cNvGrpSpPr/>
          <p:nvPr/>
        </p:nvGrpSpPr>
        <p:grpSpPr>
          <a:xfrm>
            <a:off x="3231994" y="2441093"/>
            <a:ext cx="172150" cy="665584"/>
            <a:chOff x="1743270" y="2121159"/>
            <a:chExt cx="124408" cy="665584"/>
          </a:xfrm>
        </p:grpSpPr>
        <p:sp>
          <p:nvSpPr>
            <p:cNvPr id="33" name="Google Shape;374;p7">
              <a:extLst>
                <a:ext uri="{FF2B5EF4-FFF2-40B4-BE49-F238E27FC236}">
                  <a16:creationId xmlns:a16="http://schemas.microsoft.com/office/drawing/2014/main" id="{83120A2A-7BB0-45CB-A181-C8EF5AC0DACE}"/>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4" name="Google Shape;375;p7">
              <a:extLst>
                <a:ext uri="{FF2B5EF4-FFF2-40B4-BE49-F238E27FC236}">
                  <a16:creationId xmlns:a16="http://schemas.microsoft.com/office/drawing/2014/main" id="{588786EC-E429-49C2-97AF-EC96072EDFF4}"/>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5" name="Google Shape;376;p7">
              <a:extLst>
                <a:ext uri="{FF2B5EF4-FFF2-40B4-BE49-F238E27FC236}">
                  <a16:creationId xmlns:a16="http://schemas.microsoft.com/office/drawing/2014/main" id="{769F6F95-DE9D-4DFB-8977-F44EA0F878B0}"/>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36" name="Google Shape;377;p7">
            <a:extLst>
              <a:ext uri="{FF2B5EF4-FFF2-40B4-BE49-F238E27FC236}">
                <a16:creationId xmlns:a16="http://schemas.microsoft.com/office/drawing/2014/main" id="{429A7851-3574-400F-A62A-019B9F7AC0FD}"/>
              </a:ext>
            </a:extLst>
          </p:cNvPr>
          <p:cNvGrpSpPr/>
          <p:nvPr/>
        </p:nvGrpSpPr>
        <p:grpSpPr>
          <a:xfrm>
            <a:off x="2320288" y="2470395"/>
            <a:ext cx="124408" cy="665584"/>
            <a:chOff x="2572138" y="2121159"/>
            <a:chExt cx="124408" cy="665584"/>
          </a:xfrm>
        </p:grpSpPr>
        <p:sp>
          <p:nvSpPr>
            <p:cNvPr id="37" name="Google Shape;378;p7">
              <a:extLst>
                <a:ext uri="{FF2B5EF4-FFF2-40B4-BE49-F238E27FC236}">
                  <a16:creationId xmlns:a16="http://schemas.microsoft.com/office/drawing/2014/main" id="{C5432F02-FBBE-43A7-96DE-0D9B08FB7CC0}"/>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8" name="Google Shape;379;p7">
              <a:extLst>
                <a:ext uri="{FF2B5EF4-FFF2-40B4-BE49-F238E27FC236}">
                  <a16:creationId xmlns:a16="http://schemas.microsoft.com/office/drawing/2014/main" id="{C52FCEF8-DCD7-40BE-8D90-E147D9B5D21D}"/>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9" name="Google Shape;380;p7">
              <a:extLst>
                <a:ext uri="{FF2B5EF4-FFF2-40B4-BE49-F238E27FC236}">
                  <a16:creationId xmlns:a16="http://schemas.microsoft.com/office/drawing/2014/main" id="{9FA968BB-EBB1-41F7-9879-B26C77240F04}"/>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grpSp>
      <p:pic>
        <p:nvPicPr>
          <p:cNvPr id="40" name="Google Shape;271;p6" descr="Bullseye">
            <a:extLst>
              <a:ext uri="{FF2B5EF4-FFF2-40B4-BE49-F238E27FC236}">
                <a16:creationId xmlns:a16="http://schemas.microsoft.com/office/drawing/2014/main" id="{AB02420D-8970-4ECD-9027-6F5869A5FA61}"/>
              </a:ext>
            </a:extLst>
          </p:cNvPr>
          <p:cNvPicPr preferRelativeResize="0"/>
          <p:nvPr/>
        </p:nvPicPr>
        <p:blipFill rotWithShape="1">
          <a:blip r:embed="rId2">
            <a:alphaModFix/>
          </a:blip>
          <a:srcRect/>
          <a:stretch/>
        </p:blipFill>
        <p:spPr>
          <a:xfrm>
            <a:off x="2412334" y="1097862"/>
            <a:ext cx="914400" cy="914400"/>
          </a:xfrm>
          <a:prstGeom prst="rect">
            <a:avLst/>
          </a:prstGeom>
          <a:noFill/>
          <a:ln>
            <a:noFill/>
          </a:ln>
        </p:spPr>
      </p:pic>
      <p:grpSp>
        <p:nvGrpSpPr>
          <p:cNvPr id="41" name="Group 31">
            <a:extLst>
              <a:ext uri="{FF2B5EF4-FFF2-40B4-BE49-F238E27FC236}">
                <a16:creationId xmlns:a16="http://schemas.microsoft.com/office/drawing/2014/main" id="{C2405728-347F-4DE5-BA3D-2A10DBB22477}"/>
              </a:ext>
            </a:extLst>
          </p:cNvPr>
          <p:cNvGrpSpPr/>
          <p:nvPr/>
        </p:nvGrpSpPr>
        <p:grpSpPr>
          <a:xfrm>
            <a:off x="3427446" y="2846530"/>
            <a:ext cx="1510582" cy="520293"/>
            <a:chOff x="1378226" y="795384"/>
            <a:chExt cx="5248242" cy="1036307"/>
          </a:xfrm>
        </p:grpSpPr>
        <p:sp>
          <p:nvSpPr>
            <p:cNvPr id="42" name="Rectangle 32">
              <a:extLst>
                <a:ext uri="{FF2B5EF4-FFF2-40B4-BE49-F238E27FC236}">
                  <a16:creationId xmlns:a16="http://schemas.microsoft.com/office/drawing/2014/main" id="{9986AB3F-7C29-4411-B32D-5AB451066FC0}"/>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3" name="Freeform: Shape 15">
              <a:extLst>
                <a:ext uri="{FF2B5EF4-FFF2-40B4-BE49-F238E27FC236}">
                  <a16:creationId xmlns:a16="http://schemas.microsoft.com/office/drawing/2014/main" id="{5534661E-05DA-469B-9CC3-07F3AC35915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4" name="Rectangle 34">
              <a:extLst>
                <a:ext uri="{FF2B5EF4-FFF2-40B4-BE49-F238E27FC236}">
                  <a16:creationId xmlns:a16="http://schemas.microsoft.com/office/drawing/2014/main" id="{F6C7EFA6-E09A-45DD-B618-255F55A994D4}"/>
                </a:ext>
              </a:extLst>
            </p:cNvPr>
            <p:cNvSpPr/>
            <p:nvPr/>
          </p:nvSpPr>
          <p:spPr>
            <a:xfrm>
              <a:off x="1378226" y="1113182"/>
              <a:ext cx="4505739" cy="662609"/>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dirty="0">
                <a:solidFill>
                  <a:schemeClr val="accent2">
                    <a:lumMod val="50000"/>
                  </a:schemeClr>
                </a:solidFill>
                <a:latin typeface="Arabic Typesetting" panose="03020402040406030203" pitchFamily="66" charset="-78"/>
                <a:cs typeface="Arabic Typesetting" panose="03020402040406030203" pitchFamily="66" charset="-78"/>
              </a:endParaRPr>
            </a:p>
          </p:txBody>
        </p:sp>
        <p:grpSp>
          <p:nvGrpSpPr>
            <p:cNvPr id="45" name="Group 35">
              <a:extLst>
                <a:ext uri="{FF2B5EF4-FFF2-40B4-BE49-F238E27FC236}">
                  <a16:creationId xmlns:a16="http://schemas.microsoft.com/office/drawing/2014/main" id="{2F5C7B16-2FBF-4C80-B1AB-24441E58B69C}"/>
                </a:ext>
              </a:extLst>
            </p:cNvPr>
            <p:cNvGrpSpPr/>
            <p:nvPr/>
          </p:nvGrpSpPr>
          <p:grpSpPr>
            <a:xfrm>
              <a:off x="5592288" y="1513843"/>
              <a:ext cx="390125" cy="205592"/>
              <a:chOff x="5592288" y="1513843"/>
              <a:chExt cx="390125" cy="205592"/>
            </a:xfrm>
          </p:grpSpPr>
          <p:sp>
            <p:nvSpPr>
              <p:cNvPr id="48" name="Oval 38">
                <a:extLst>
                  <a:ext uri="{FF2B5EF4-FFF2-40B4-BE49-F238E27FC236}">
                    <a16:creationId xmlns:a16="http://schemas.microsoft.com/office/drawing/2014/main" id="{DF45403A-6FD1-47D5-9EE4-7339ED6514A7}"/>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9" name="Freeform: Shape 16">
                <a:extLst>
                  <a:ext uri="{FF2B5EF4-FFF2-40B4-BE49-F238E27FC236}">
                    <a16:creationId xmlns:a16="http://schemas.microsoft.com/office/drawing/2014/main" id="{B26F4787-ED12-4D58-BD9C-8BD59A4E8F44}"/>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46" name="Freeform: Shape 18">
              <a:extLst>
                <a:ext uri="{FF2B5EF4-FFF2-40B4-BE49-F238E27FC236}">
                  <a16:creationId xmlns:a16="http://schemas.microsoft.com/office/drawing/2014/main" id="{E17B3E1D-9D60-4405-8001-B7729144514E}"/>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7" name="Freeform: Shape 20">
              <a:extLst>
                <a:ext uri="{FF2B5EF4-FFF2-40B4-BE49-F238E27FC236}">
                  <a16:creationId xmlns:a16="http://schemas.microsoft.com/office/drawing/2014/main" id="{5B0325F2-1FFE-462D-9BBE-72937226A246}"/>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51" name="مربع نص 50">
            <a:extLst>
              <a:ext uri="{FF2B5EF4-FFF2-40B4-BE49-F238E27FC236}">
                <a16:creationId xmlns:a16="http://schemas.microsoft.com/office/drawing/2014/main" id="{108F0D34-1DA0-4989-BB58-C9310633FD2A}"/>
              </a:ext>
            </a:extLst>
          </p:cNvPr>
          <p:cNvSpPr txBox="1"/>
          <p:nvPr/>
        </p:nvSpPr>
        <p:spPr>
          <a:xfrm>
            <a:off x="7251158" y="3060188"/>
            <a:ext cx="1897035" cy="461665"/>
          </a:xfrm>
          <a:prstGeom prst="rect">
            <a:avLst/>
          </a:prstGeom>
          <a:noFill/>
        </p:spPr>
        <p:txBody>
          <a:bodyPr wrap="square">
            <a:spAutoFit/>
          </a:bodyPr>
          <a:lstStyle/>
          <a:p>
            <a:r>
              <a:rPr lang="ar-EG" sz="2400" b="1" dirty="0">
                <a:solidFill>
                  <a:srgbClr val="000000"/>
                </a:solidFill>
                <a:latin typeface="Arabic Typesetting" panose="03020402040406030203" pitchFamily="66" charset="-78"/>
                <a:cs typeface="Arabic Typesetting" panose="03020402040406030203" pitchFamily="66" charset="-78"/>
              </a:rPr>
              <a:t>استخلاص المفاهيم</a:t>
            </a:r>
            <a:endParaRPr lang="en-US" sz="2400" dirty="0">
              <a:latin typeface="Arabic Typesetting" panose="03020402040406030203" pitchFamily="66" charset="-78"/>
              <a:cs typeface="Arabic Typesetting" panose="03020402040406030203" pitchFamily="66" charset="-78"/>
            </a:endParaRPr>
          </a:p>
        </p:txBody>
      </p:sp>
      <p:sp>
        <p:nvSpPr>
          <p:cNvPr id="53" name="مربع نص 52">
            <a:extLst>
              <a:ext uri="{FF2B5EF4-FFF2-40B4-BE49-F238E27FC236}">
                <a16:creationId xmlns:a16="http://schemas.microsoft.com/office/drawing/2014/main" id="{978A249F-D164-4801-9DDA-A5F13729B7B3}"/>
              </a:ext>
            </a:extLst>
          </p:cNvPr>
          <p:cNvSpPr txBox="1"/>
          <p:nvPr/>
        </p:nvSpPr>
        <p:spPr>
          <a:xfrm>
            <a:off x="3326734" y="2936636"/>
            <a:ext cx="6098796" cy="523220"/>
          </a:xfrm>
          <a:prstGeom prst="rect">
            <a:avLst/>
          </a:prstGeom>
          <a:noFill/>
        </p:spPr>
        <p:txBody>
          <a:bodyPr wrap="square">
            <a:spAutoFit/>
          </a:bodyPr>
          <a:lstStyle/>
          <a:p>
            <a:r>
              <a:rPr lang="ar-EG" sz="2800" b="1" dirty="0">
                <a:solidFill>
                  <a:srgbClr val="000000"/>
                </a:solidFill>
                <a:latin typeface="Arabic Typesetting" panose="03020402040406030203" pitchFamily="66" charset="-78"/>
                <a:cs typeface="Arabic Typesetting" panose="03020402040406030203" pitchFamily="66" charset="-78"/>
              </a:rPr>
              <a:t>معرفة التفاصيل</a:t>
            </a:r>
            <a:endParaRPr lang="en-US"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3080316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9B6DE8A4-F5AC-4665-AFCF-35F0C86084E0}"/>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0A624DB4-8522-4C5B-991C-A66E74E46347}"/>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E195DACD-CB6E-4160-90FE-27EF7B2F7D7A}"/>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421C522B-12F9-4A7E-B389-60165A491D0B}"/>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رقم(13)</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F0910BEC-556C-4493-B077-BD32548C98E5}"/>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98237CB6-089D-4B7E-8D07-468CCBA158C9}"/>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EA60C2F7-C259-4D6D-96F6-EA76B8B5B284}"/>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97723A1F-CA7B-4640-B3ED-650B1BC32D1C}"/>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0B9AFC27-B39C-45E6-A8D9-2F77B2A29196}"/>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BE9BA748-A4DD-4B74-8AFC-D3FAE22DC32A}"/>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CE598489-BED3-40DB-B2B0-0CE5F9C9B763}"/>
              </a:ext>
            </a:extLst>
          </p:cNvPr>
          <p:cNvSpPr/>
          <p:nvPr/>
        </p:nvSpPr>
        <p:spPr>
          <a:xfrm>
            <a:off x="1340527"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600" b="1">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ما المقصود باستراتيجيات تحسين الفهم القرائي؟</a:t>
            </a:r>
            <a:endPar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4253743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44D16ED-DE5D-4EBB-BB1C-D143984A9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7018" y="2819668"/>
            <a:ext cx="5999317" cy="329269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ounded Rectangle 30">
            <a:extLst>
              <a:ext uri="{FF2B5EF4-FFF2-40B4-BE49-F238E27FC236}">
                <a16:creationId xmlns:a16="http://schemas.microsoft.com/office/drawing/2014/main" id="{9B0C4B32-9985-4D23-97BB-610D31573970}"/>
              </a:ext>
            </a:extLst>
          </p:cNvPr>
          <p:cNvSpPr/>
          <p:nvPr/>
        </p:nvSpPr>
        <p:spPr>
          <a:xfrm>
            <a:off x="4039342" y="568081"/>
            <a:ext cx="3154670" cy="2120310"/>
          </a:xfrm>
          <a:prstGeom prst="roundRect">
            <a:avLst/>
          </a:prstGeom>
          <a:solidFill>
            <a:srgbClr val="BFD451"/>
          </a:solidFill>
          <a:ln>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a:ln>
                  <a:noFill/>
                </a:ln>
                <a:solidFill>
                  <a:srgbClr val="000000"/>
                </a:solidFill>
                <a:effectLst/>
                <a:latin typeface="Calibri" panose="020F0502020204030204" pitchFamily="34" charset="0"/>
                <a:ea typeface="Calibri" pitchFamily="34" charset="0"/>
                <a:cs typeface="Calibri" panose="020F0502020204030204" pitchFamily="34" charset="0"/>
              </a:rPr>
              <a:t>ترحيب وتعارف   جماعي    10د</a:t>
            </a:r>
            <a:endParaRPr kumimoji="0" lang="en-US" sz="10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797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0">
            <a:extLst>
              <a:ext uri="{FF2B5EF4-FFF2-40B4-BE49-F238E27FC236}">
                <a16:creationId xmlns:a16="http://schemas.microsoft.com/office/drawing/2014/main" id="{B50E32E4-D0F8-46A5-BF8F-8EE01AEA0799}"/>
              </a:ext>
            </a:extLst>
          </p:cNvPr>
          <p:cNvSpPr/>
          <p:nvPr/>
        </p:nvSpPr>
        <p:spPr>
          <a:xfrm>
            <a:off x="4853031" y="1299874"/>
            <a:ext cx="4731391" cy="1031846"/>
          </a:xfrm>
          <a:prstGeom prst="roundRect">
            <a:avLst>
              <a:gd name="adj" fmla="val 50000"/>
            </a:avLst>
          </a:prstGeom>
          <a:noFill/>
          <a:ln w="57150">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ounded Rectangle 1">
            <a:extLst>
              <a:ext uri="{FF2B5EF4-FFF2-40B4-BE49-F238E27FC236}">
                <a16:creationId xmlns:a16="http://schemas.microsoft.com/office/drawing/2014/main" id="{1C7BBA2A-CCF2-4FAB-8200-F4A90FBB5174}"/>
              </a:ext>
            </a:extLst>
          </p:cNvPr>
          <p:cNvSpPr/>
          <p:nvPr/>
        </p:nvSpPr>
        <p:spPr>
          <a:xfrm>
            <a:off x="5025006" y="1279115"/>
            <a:ext cx="4387442" cy="1031846"/>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استراتيجيات تحسين الفهم القرائي</a:t>
            </a:r>
          </a:p>
        </p:txBody>
      </p:sp>
      <p:sp>
        <p:nvSpPr>
          <p:cNvPr id="4" name="Rounded Rectangle 31">
            <a:extLst>
              <a:ext uri="{FF2B5EF4-FFF2-40B4-BE49-F238E27FC236}">
                <a16:creationId xmlns:a16="http://schemas.microsoft.com/office/drawing/2014/main" id="{05B41E2A-064B-448E-AE41-997B30BF6214}"/>
              </a:ext>
            </a:extLst>
          </p:cNvPr>
          <p:cNvSpPr/>
          <p:nvPr/>
        </p:nvSpPr>
        <p:spPr>
          <a:xfrm rot="5400000">
            <a:off x="6114927" y="1271164"/>
            <a:ext cx="1711353" cy="1106054"/>
          </a:xfrm>
          <a:prstGeom prst="roundRect">
            <a:avLst>
              <a:gd name="adj" fmla="val 50000"/>
            </a:avLst>
          </a:prstGeom>
          <a:noFill/>
          <a:ln w="5715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Rounded Rectangle 3">
            <a:extLst>
              <a:ext uri="{FF2B5EF4-FFF2-40B4-BE49-F238E27FC236}">
                <a16:creationId xmlns:a16="http://schemas.microsoft.com/office/drawing/2014/main" id="{D5C70978-5515-4BD7-B0E4-12985EFFDD55}"/>
              </a:ext>
            </a:extLst>
          </p:cNvPr>
          <p:cNvSpPr/>
          <p:nvPr/>
        </p:nvSpPr>
        <p:spPr>
          <a:xfrm>
            <a:off x="1551963" y="2331720"/>
            <a:ext cx="7470117" cy="2194560"/>
          </a:xfrm>
          <a:prstGeom prst="roundRect">
            <a:avLst>
              <a:gd name="adj" fmla="val 21181"/>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3200" b="1" dirty="0">
                <a:solidFill>
                  <a:schemeClr val="accent2">
                    <a:lumMod val="50000"/>
                  </a:schemeClr>
                </a:solidFill>
                <a:latin typeface="Arabic Typesetting" panose="03020402040406030203" pitchFamily="66" charset="-78"/>
                <a:cs typeface="Arabic Typesetting" panose="03020402040406030203" pitchFamily="66" charset="-78"/>
              </a:rPr>
              <a:t>مفهوم استراتيجيات الفهم القرائي</a:t>
            </a:r>
          </a:p>
          <a:p>
            <a:pPr lvl="0" algn="just" rtl="1">
              <a:spcAft>
                <a:spcPts val="0"/>
              </a:spcAft>
              <a:tabLst>
                <a:tab pos="457200" algn="l"/>
              </a:tabLst>
            </a:pPr>
            <a:r>
              <a:rPr lang="ar-EG" sz="2800" dirty="0">
                <a:solidFill>
                  <a:schemeClr val="accent2">
                    <a:lumMod val="50000"/>
                  </a:schemeClr>
                </a:solidFill>
                <a:latin typeface="Arabic Typesetting" panose="03020402040406030203" pitchFamily="66" charset="-78"/>
                <a:cs typeface="Arabic Typesetting" panose="03020402040406030203" pitchFamily="66" charset="-78"/>
              </a:rPr>
              <a:t>استراتيجيات الفهم القرائي: هي مجموعة خطوات واعية مسبقة يستخدمها القارئ الجيد لفهم النص، يساعد تعلم الطالب لها على القراءة الهادفة والمفيدة كما تساعده في كيفية التحكم في فهمه أثناء قراءة النصوص</a:t>
            </a:r>
            <a:r>
              <a:rPr lang="ar-EG" sz="1800" dirty="0">
                <a:solidFill>
                  <a:schemeClr val="accent2">
                    <a:lumMod val="50000"/>
                  </a:schemeClr>
                </a:solidFill>
                <a:latin typeface="Calibri" panose="020F0502020204030204" pitchFamily="34" charset="0"/>
                <a:cs typeface="Calibri" panose="020F0502020204030204" pitchFamily="34" charset="0"/>
              </a:rPr>
              <a:t>.</a:t>
            </a:r>
          </a:p>
          <a:p>
            <a:pPr lvl="0" algn="just" rtl="1">
              <a:spcAft>
                <a:spcPts val="0"/>
              </a:spcAft>
              <a:tabLst>
                <a:tab pos="457200" algn="l"/>
              </a:tabLst>
            </a:pPr>
            <a:endParaRPr lang="ar-EG" sz="18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444149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3AF5CED4-F8B9-4ED3-B5CD-FC788AF9CB5F}"/>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C0296CEF-4564-4393-8496-FB13AFC947B7}"/>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BCCB4777-341F-4D73-94F1-D937BF250EB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1CBCEC52-5F1D-48E0-9852-EE0D6B82CC4C}"/>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رقم(14)</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BB31380A-3EAC-4A04-9C58-2209C151D53F}"/>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1DD7DBE9-CAB6-4C35-BBD8-665DFCDD277A}"/>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36E97CCD-29B7-45A5-8C14-D7467C3397D1}"/>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2E720AB9-DFF5-44BD-BE02-28FC2F021067}"/>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37675158-1AA4-444E-B9EE-167CBA1F951A}"/>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E6975751-89C3-4CC5-9EC0-AA14D35FA552}"/>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5D1647F7-89E0-4F8D-B855-208B49962AAE}"/>
              </a:ext>
            </a:extLst>
          </p:cNvPr>
          <p:cNvSpPr/>
          <p:nvPr/>
        </p:nvSpPr>
        <p:spPr>
          <a:xfrm>
            <a:off x="1340527"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4400" b="1">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اذكر استراتيجيات تحسين الفهم القرائي.</a:t>
            </a:r>
            <a:endParaRPr lang="ar-EG" sz="44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42924611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4EB58EA1-1B32-473F-92FB-972A3D206290}"/>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6D0DD92F-D106-4EFF-8188-78B2B36C859F}"/>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FB738748-38CC-408A-8AB7-2D11A6D008E8}"/>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81120231-399A-4E70-82D5-80DC5138E310}"/>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رقم(15)</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A3865A68-9547-448B-88EA-4CD2F1D91354}"/>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1DA18977-0144-49A9-B8CD-E4CA551A007A}"/>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976F1F01-797B-465C-AE57-1403B539E824}"/>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78C9FD81-5027-4EFC-8D9E-1C04FFD8D550}"/>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E77E261F-FB3C-497F-980E-A0BD1DE3224D}"/>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8379CF35-4EF5-4452-9E92-20208FBE370D}"/>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A5883839-91F3-4530-AC0D-9CB22E4EE103}"/>
              </a:ext>
            </a:extLst>
          </p:cNvPr>
          <p:cNvSpPr/>
          <p:nvPr/>
        </p:nvSpPr>
        <p:spPr>
          <a:xfrm>
            <a:off x="1365694"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اختر أحد دروس العلوم ووضّح كيفية تطبيق الاستراتيجية الأولى: مراقبة الفهم في تحسين الفهم القرائي للطلاب</a:t>
            </a:r>
          </a:p>
        </p:txBody>
      </p:sp>
    </p:spTree>
    <p:extLst>
      <p:ext uri="{BB962C8B-B14F-4D97-AF65-F5344CB8AC3E}">
        <p14:creationId xmlns:p14="http://schemas.microsoft.com/office/powerpoint/2010/main" val="4412943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4">
            <a:extLst>
              <a:ext uri="{FF2B5EF4-FFF2-40B4-BE49-F238E27FC236}">
                <a16:creationId xmlns:a16="http://schemas.microsoft.com/office/drawing/2014/main" id="{8BD66269-ADF9-4E91-BB4B-71FF1A35F791}"/>
              </a:ext>
            </a:extLst>
          </p:cNvPr>
          <p:cNvSpPr/>
          <p:nvPr/>
        </p:nvSpPr>
        <p:spPr>
          <a:xfrm>
            <a:off x="5334087" y="257038"/>
            <a:ext cx="4099266" cy="763437"/>
          </a:xfrm>
          <a:prstGeom prst="homePlat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استراتيجيات تحسين الفهم القرائي</a:t>
            </a:r>
          </a:p>
        </p:txBody>
      </p:sp>
      <p:sp>
        <p:nvSpPr>
          <p:cNvPr id="6" name="Round Diagonal Corner Rectangle 7">
            <a:extLst>
              <a:ext uri="{FF2B5EF4-FFF2-40B4-BE49-F238E27FC236}">
                <a16:creationId xmlns:a16="http://schemas.microsoft.com/office/drawing/2014/main" id="{9981E78B-F248-4983-9AC5-BC893522E40A}"/>
              </a:ext>
            </a:extLst>
          </p:cNvPr>
          <p:cNvSpPr/>
          <p:nvPr/>
        </p:nvSpPr>
        <p:spPr>
          <a:xfrm>
            <a:off x="5905849" y="1020475"/>
            <a:ext cx="3355598" cy="763437"/>
          </a:xfrm>
          <a:prstGeom prst="round2DiagRect">
            <a:avLst>
              <a:gd name="adj1" fmla="val 41305"/>
              <a:gd name="adj2" fmla="val 37494"/>
            </a:avLst>
          </a:prstGeom>
          <a:solidFill>
            <a:schemeClr val="accent1">
              <a:lumMod val="40000"/>
              <a:lumOff val="60000"/>
            </a:schemeClr>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الاستراتيجية الأولى: مراقبة الفهم</a:t>
            </a:r>
            <a:endParaRPr lang="ar-EG" sz="2400" dirty="0">
              <a:solidFill>
                <a:srgbClr val="000000"/>
              </a:solidFill>
              <a:latin typeface="Arabic Typesetting" panose="03020402040406030203" pitchFamily="66" charset="-78"/>
              <a:cs typeface="Arabic Typesetting" panose="03020402040406030203" pitchFamily="66" charset="-78"/>
            </a:endParaRPr>
          </a:p>
        </p:txBody>
      </p:sp>
      <p:sp>
        <p:nvSpPr>
          <p:cNvPr id="7" name="Rounded Rectangle 3">
            <a:extLst>
              <a:ext uri="{FF2B5EF4-FFF2-40B4-BE49-F238E27FC236}">
                <a16:creationId xmlns:a16="http://schemas.microsoft.com/office/drawing/2014/main" id="{391EF1D6-517C-4954-8E0E-B143227884FE}"/>
              </a:ext>
            </a:extLst>
          </p:cNvPr>
          <p:cNvSpPr/>
          <p:nvPr/>
        </p:nvSpPr>
        <p:spPr>
          <a:xfrm>
            <a:off x="671121" y="1783912"/>
            <a:ext cx="8590326" cy="2877423"/>
          </a:xfrm>
          <a:prstGeom prst="roundRect">
            <a:avLst>
              <a:gd name="adj" fmla="val 21181"/>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الطلاب الذين يمتلكون مهارة “مراقبة الفهم” يستطيعون تحديد ما فهموه من النص وما لم يفهموه، ولديهم استراتيجيات للتغلب على المشاكل التي تواجههم في فهم النص المقروء، كما أظهرت الأبحاث أنه من خلال التدريس يمكن تنمية مهارة “مراقبة الفهم” لدى الطلاب بما فيهم طلاب الصفوف المبكرة.</a:t>
            </a:r>
          </a:p>
          <a:p>
            <a:pPr lvl="0" algn="just" rtl="1">
              <a:lnSpc>
                <a:spcPct val="150000"/>
              </a:lnSpc>
              <a:spcAft>
                <a:spcPts val="0"/>
              </a:spcAft>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تدريس “مراقبة الفهم” يساعد الطالب على:</a:t>
            </a:r>
          </a:p>
          <a:p>
            <a:pPr lvl="0" algn="just" rtl="1">
              <a:lnSpc>
                <a:spcPct val="150000"/>
              </a:lnSpc>
              <a:spcAft>
                <a:spcPts val="0"/>
              </a:spcAft>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 تحديد ما فهمه من النص.</a:t>
            </a:r>
          </a:p>
          <a:p>
            <a:pPr lvl="0" algn="just" rtl="1">
              <a:lnSpc>
                <a:spcPct val="150000"/>
              </a:lnSpc>
              <a:spcAft>
                <a:spcPts val="0"/>
              </a:spcAft>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 وتحديد ما لم يفهمه.</a:t>
            </a:r>
          </a:p>
          <a:p>
            <a:pPr lvl="0" algn="just" rtl="1">
              <a:lnSpc>
                <a:spcPct val="150000"/>
              </a:lnSpc>
              <a:spcAft>
                <a:spcPts val="0"/>
              </a:spcAft>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 استخدام الاستراتيجيات المناسبة لحل مشاكل الفهم القرائي.</a:t>
            </a:r>
          </a:p>
        </p:txBody>
      </p:sp>
      <p:sp>
        <p:nvSpPr>
          <p:cNvPr id="8" name="Round Diagonal Corner Rectangle 7">
            <a:extLst>
              <a:ext uri="{FF2B5EF4-FFF2-40B4-BE49-F238E27FC236}">
                <a16:creationId xmlns:a16="http://schemas.microsoft.com/office/drawing/2014/main" id="{F9221733-0F28-44BB-9F76-FE0569ACE80E}"/>
              </a:ext>
            </a:extLst>
          </p:cNvPr>
          <p:cNvSpPr/>
          <p:nvPr/>
        </p:nvSpPr>
        <p:spPr>
          <a:xfrm rot="10800000" flipV="1">
            <a:off x="2642532" y="4661335"/>
            <a:ext cx="5922627" cy="1865046"/>
          </a:xfrm>
          <a:prstGeom prst="round2DiagRect">
            <a:avLst>
              <a:gd name="adj1" fmla="val 41305"/>
              <a:gd name="adj2" fmla="val 0"/>
            </a:avLst>
          </a:prstGeom>
          <a:solidFill>
            <a:schemeClr val="accent1">
              <a:lumMod val="40000"/>
              <a:lumOff val="60000"/>
            </a:schemeClr>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400" b="1" u="sng" dirty="0">
                <a:solidFill>
                  <a:srgbClr val="000000"/>
                </a:solidFill>
                <a:latin typeface="Arabic Typesetting" panose="03020402040406030203" pitchFamily="66" charset="-78"/>
                <a:cs typeface="Arabic Typesetting" panose="03020402040406030203" pitchFamily="66" charset="-78"/>
              </a:rPr>
              <a:t>ومن أمثلة هذه الاستراتيجيات:</a:t>
            </a:r>
            <a:endParaRPr lang="ar-EG" sz="2000" b="1" dirty="0">
              <a:solidFill>
                <a:srgbClr val="000000"/>
              </a:solidFill>
              <a:latin typeface="Arabic Typesetting" panose="03020402040406030203" pitchFamily="66" charset="-78"/>
              <a:cs typeface="Arabic Typesetting" panose="03020402040406030203" pitchFamily="66" charset="-78"/>
            </a:endParaRPr>
          </a:p>
          <a:p>
            <a:pPr lvl="0" algn="just" rtl="1">
              <a:lnSpc>
                <a:spcPct val="150000"/>
              </a:lnSpc>
              <a:spcAft>
                <a:spcPts val="0"/>
              </a:spcAft>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أ. أحداث القصة</a:t>
            </a:r>
          </a:p>
          <a:p>
            <a:pPr lvl="0" algn="just" rtl="1">
              <a:lnSpc>
                <a:spcPct val="150000"/>
              </a:lnSpc>
              <a:spcAft>
                <a:spcPts val="0"/>
              </a:spcAft>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ب. ملخص النص</a:t>
            </a:r>
          </a:p>
          <a:p>
            <a:pPr lvl="0" algn="just" rtl="1">
              <a:lnSpc>
                <a:spcPct val="150000"/>
              </a:lnSpc>
              <a:spcAft>
                <a:spcPts val="0"/>
              </a:spcAft>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ج. فكر بصوت عالٍ</a:t>
            </a:r>
          </a:p>
        </p:txBody>
      </p:sp>
    </p:spTree>
    <p:extLst>
      <p:ext uri="{BB962C8B-B14F-4D97-AF65-F5344CB8AC3E}">
        <p14:creationId xmlns:p14="http://schemas.microsoft.com/office/powerpoint/2010/main" val="31272640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264D7442-D290-427B-93F1-71497EDBCA09}"/>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DCAD4F01-C61E-453F-8489-C1428A76A4A9}"/>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5D4ABB88-F894-4BF5-8F43-BE9E91DD0EBC}"/>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FFFB52A3-F2C1-44B4-9181-DCF281251315}"/>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رقم(16)</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0F29EC30-1825-4BE6-B065-4752C268CBB5}"/>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F6BBE58D-2BF8-4FE0-B6FC-F6D9476D160E}"/>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8277AA73-A7FE-4777-AC26-257E90F6FDB7}"/>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82EBFA36-87DC-4DCC-A9B8-7072BF3778AE}"/>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EDCE9906-A685-4C35-A2FF-706E534A0628}"/>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5FBA8D94-97E8-4029-9CF1-4D19F3500FDF}"/>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26DCE31D-95BA-4A77-9357-90B9E4967A34}"/>
              </a:ext>
            </a:extLst>
          </p:cNvPr>
          <p:cNvSpPr/>
          <p:nvPr/>
        </p:nvSpPr>
        <p:spPr>
          <a:xfrm>
            <a:off x="1340527"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تناول بالشرح في نقاط محددة كيفية استخدام استراتيجية ما وراء المعرفة في تحسين الفهم القرائي للطلاب</a:t>
            </a:r>
          </a:p>
        </p:txBody>
      </p:sp>
    </p:spTree>
    <p:extLst>
      <p:ext uri="{BB962C8B-B14F-4D97-AF65-F5344CB8AC3E}">
        <p14:creationId xmlns:p14="http://schemas.microsoft.com/office/powerpoint/2010/main" val="32617155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4">
            <a:extLst>
              <a:ext uri="{FF2B5EF4-FFF2-40B4-BE49-F238E27FC236}">
                <a16:creationId xmlns:a16="http://schemas.microsoft.com/office/drawing/2014/main" id="{CFE36C5C-4E7A-4935-B332-321ACB23A7A1}"/>
              </a:ext>
            </a:extLst>
          </p:cNvPr>
          <p:cNvSpPr/>
          <p:nvPr/>
        </p:nvSpPr>
        <p:spPr>
          <a:xfrm>
            <a:off x="5334087" y="257038"/>
            <a:ext cx="4099266" cy="763437"/>
          </a:xfrm>
          <a:prstGeom prst="homePlat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استراتيجيات تحسين الفهم القرائي</a:t>
            </a:r>
          </a:p>
        </p:txBody>
      </p:sp>
      <p:sp>
        <p:nvSpPr>
          <p:cNvPr id="4" name="Rounded Rectangle 1">
            <a:extLst>
              <a:ext uri="{FF2B5EF4-FFF2-40B4-BE49-F238E27FC236}">
                <a16:creationId xmlns:a16="http://schemas.microsoft.com/office/drawing/2014/main" id="{AF99A08B-A956-423C-999B-057120E3B522}"/>
              </a:ext>
            </a:extLst>
          </p:cNvPr>
          <p:cNvSpPr/>
          <p:nvPr/>
        </p:nvSpPr>
        <p:spPr>
          <a:xfrm>
            <a:off x="5592670" y="1020475"/>
            <a:ext cx="3593275" cy="763437"/>
          </a:xfrm>
          <a:prstGeom prst="roundRect">
            <a:avLst>
              <a:gd name="adj" fmla="val 50000"/>
            </a:avLst>
          </a:prstGeom>
          <a:solidFill>
            <a:schemeClr val="accent1">
              <a:lumMod val="40000"/>
              <a:lumOff val="60000"/>
            </a:schemeClr>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الاستراتيجية الثانية :ما وراء المعرفة </a:t>
            </a:r>
            <a:endParaRPr lang="ar-EG" sz="2400" dirty="0">
              <a:solidFill>
                <a:srgbClr val="000000"/>
              </a:solidFill>
              <a:latin typeface="Arabic Typesetting" panose="03020402040406030203" pitchFamily="66" charset="-78"/>
              <a:cs typeface="Arabic Typesetting" panose="03020402040406030203" pitchFamily="66" charset="-78"/>
            </a:endParaRPr>
          </a:p>
        </p:txBody>
      </p:sp>
      <p:sp>
        <p:nvSpPr>
          <p:cNvPr id="5" name="Rounded Rectangle 3">
            <a:extLst>
              <a:ext uri="{FF2B5EF4-FFF2-40B4-BE49-F238E27FC236}">
                <a16:creationId xmlns:a16="http://schemas.microsoft.com/office/drawing/2014/main" id="{0D42486D-3619-44EB-A373-E937C56C75E4}"/>
              </a:ext>
            </a:extLst>
          </p:cNvPr>
          <p:cNvSpPr/>
          <p:nvPr/>
        </p:nvSpPr>
        <p:spPr>
          <a:xfrm>
            <a:off x="486561" y="1783912"/>
            <a:ext cx="8833607" cy="4323273"/>
          </a:xfrm>
          <a:prstGeom prst="roundRect">
            <a:avLst>
              <a:gd name="adj" fmla="val 21181"/>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يمكن تعريف مهارة “ما وراء المعرفة” على أنها “التفكير في التفكير” وفيها يستخدم القارئ الجيد استراتيجيات “ما وراء المعرفة” للتفكير والتحكم في النص المقروء ويقوم بتوضيح الغرض من قراءة النص ومعاينته قبل القراءة.</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أثناء القراءة، يمكنه مراقبة فهمه، وضبط سرعة قراءته لتناسب صعوبة النص </a:t>
            </a:r>
            <a:r>
              <a:rPr lang="ar-EG" sz="2000" b="1" dirty="0" err="1">
                <a:solidFill>
                  <a:srgbClr val="000000"/>
                </a:solidFill>
                <a:latin typeface="Arabic Typesetting" panose="03020402040406030203" pitchFamily="66" charset="-78"/>
                <a:cs typeface="Arabic Typesetting" panose="03020402040406030203" pitchFamily="66" charset="-78"/>
              </a:rPr>
              <a:t>و”حل</a:t>
            </a:r>
            <a:r>
              <a:rPr lang="ar-EG" sz="2000" b="1" dirty="0">
                <a:solidFill>
                  <a:srgbClr val="000000"/>
                </a:solidFill>
                <a:latin typeface="Arabic Typesetting" panose="03020402040406030203" pitchFamily="66" charset="-78"/>
                <a:cs typeface="Arabic Typesetting" panose="03020402040406030203" pitchFamily="66" charset="-78"/>
              </a:rPr>
              <a:t>” أي مشاكل لديه في فهم النص، ثم بعد القراءة، يقيّم فهمه لما قرأه.</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يمكن للطلاب استخدام العديد من استراتيجيات مراقبة الفهم، مثل:</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حدّد أين تكمن الصعوبة:</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حدّد ما هي الصعوبة:</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إعادة صياغة الجملة أو الفقرة الصعبة بكلماتهم الخاصة.</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إعادة التفكير في النص مرة أخرى.</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البحث في النص للحصول على معلومات قد تساعدهم في حل هذه الصعوبات.</a:t>
            </a:r>
          </a:p>
        </p:txBody>
      </p:sp>
    </p:spTree>
    <p:extLst>
      <p:ext uri="{BB962C8B-B14F-4D97-AF65-F5344CB8AC3E}">
        <p14:creationId xmlns:p14="http://schemas.microsoft.com/office/powerpoint/2010/main" val="1854414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DFD4EF73-3B5E-4047-AB47-B9CB6253A63D}"/>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B66F1F3C-A7F0-438E-8255-7FFBC8CC9298}"/>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0C8BC1FF-CDB7-4C2A-9139-0F2E2C727D07}"/>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6823E46A-1A25-4FF5-BF95-14B3329256E0}"/>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رقم(17)</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DF7AEE86-117A-4653-B7D8-5B6339B00249}"/>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F888F36F-DBCF-4FF2-BCE6-14049CAC368D}"/>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6EE799FD-1704-43F9-8598-80FB4FF093E7}"/>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2F68E444-5406-44FC-B8C6-3E4734F9B33B}"/>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D371896B-09B0-4BB0-97A7-35EA6344752A}"/>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F1470F58-4322-464D-ADC0-A2973EF748FE}"/>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8B92CF03-50E5-45F1-8F3E-C201715DF4AA}"/>
              </a:ext>
            </a:extLst>
          </p:cNvPr>
          <p:cNvSpPr/>
          <p:nvPr/>
        </p:nvSpPr>
        <p:spPr>
          <a:xfrm>
            <a:off x="1340527" y="2619311"/>
            <a:ext cx="7253056"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تناول بالشرح في نقاط محددة كيفية استخدام خرائط المفاهيم والرسوم البيانية في تحسين الفهم القرائي للطلاب</a:t>
            </a:r>
          </a:p>
        </p:txBody>
      </p:sp>
    </p:spTree>
    <p:extLst>
      <p:ext uri="{BB962C8B-B14F-4D97-AF65-F5344CB8AC3E}">
        <p14:creationId xmlns:p14="http://schemas.microsoft.com/office/powerpoint/2010/main" val="23949340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4">
            <a:extLst>
              <a:ext uri="{FF2B5EF4-FFF2-40B4-BE49-F238E27FC236}">
                <a16:creationId xmlns:a16="http://schemas.microsoft.com/office/drawing/2014/main" id="{315AF723-9F66-4380-B897-30CE1FE10DA2}"/>
              </a:ext>
            </a:extLst>
          </p:cNvPr>
          <p:cNvSpPr/>
          <p:nvPr/>
        </p:nvSpPr>
        <p:spPr>
          <a:xfrm>
            <a:off x="5334087" y="257038"/>
            <a:ext cx="4099266" cy="763437"/>
          </a:xfrm>
          <a:prstGeom prst="homePlat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استراتيجيات تحسين الفهم القرائي</a:t>
            </a:r>
          </a:p>
        </p:txBody>
      </p:sp>
      <p:sp>
        <p:nvSpPr>
          <p:cNvPr id="3" name="Rounded Rectangle 1">
            <a:extLst>
              <a:ext uri="{FF2B5EF4-FFF2-40B4-BE49-F238E27FC236}">
                <a16:creationId xmlns:a16="http://schemas.microsoft.com/office/drawing/2014/main" id="{C9848A4D-EC79-4DC1-B17F-FF8021D4AB1C}"/>
              </a:ext>
            </a:extLst>
          </p:cNvPr>
          <p:cNvSpPr/>
          <p:nvPr/>
        </p:nvSpPr>
        <p:spPr>
          <a:xfrm>
            <a:off x="5086680" y="1020475"/>
            <a:ext cx="4346673" cy="763437"/>
          </a:xfrm>
          <a:prstGeom prst="roundRect">
            <a:avLst>
              <a:gd name="adj" fmla="val 50000"/>
            </a:avLst>
          </a:prstGeom>
          <a:solidFill>
            <a:schemeClr val="accent1">
              <a:lumMod val="40000"/>
              <a:lumOff val="60000"/>
            </a:schemeClr>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2800" b="1" dirty="0">
                <a:solidFill>
                  <a:srgbClr val="000000"/>
                </a:solidFill>
                <a:latin typeface="Arabic Typesetting" panose="03020402040406030203" pitchFamily="66" charset="-78"/>
                <a:cs typeface="Arabic Typesetting" panose="03020402040406030203" pitchFamily="66" charset="-78"/>
              </a:rPr>
              <a:t>الاستراتيجية الثالثة :خرائط المفاهيم والرسوم البيانية </a:t>
            </a:r>
          </a:p>
        </p:txBody>
      </p:sp>
      <p:sp>
        <p:nvSpPr>
          <p:cNvPr id="4" name="Rounded Rectangle 3">
            <a:extLst>
              <a:ext uri="{FF2B5EF4-FFF2-40B4-BE49-F238E27FC236}">
                <a16:creationId xmlns:a16="http://schemas.microsoft.com/office/drawing/2014/main" id="{5DC7AA0A-B96F-4644-BF59-AD74F9664C58}"/>
              </a:ext>
            </a:extLst>
          </p:cNvPr>
          <p:cNvSpPr/>
          <p:nvPr/>
        </p:nvSpPr>
        <p:spPr>
          <a:xfrm>
            <a:off x="486561" y="1783912"/>
            <a:ext cx="9060111" cy="4474275"/>
          </a:xfrm>
          <a:prstGeom prst="roundRect">
            <a:avLst>
              <a:gd name="adj" fmla="val 21181"/>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توضح هذه الرسوم والخرائط المفاهيم والعلاقات بين المفاهيم في النص المقروء وتعرف هذه الرسوم بأسماء مختلفة، مثل الخرائط أو الشبكات أو الرسوم البيانية أو المخططات أو الإطارات أو المجموعات.</a:t>
            </a:r>
          </a:p>
          <a:p>
            <a:pPr lvl="0" algn="just" rtl="1">
              <a:lnSpc>
                <a:spcPct val="150000"/>
              </a:lnSpc>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 يمكن أن تساعد خرائط المفاهيم القارئ في التركيز على مفاهيم محددة وكيفية ارتباطها بالمفاهيم الأخرى. كما تساعد هذه المخططات الرسومية الطلاب على قراءة وفهم الكتب المدرسية والكتب المصورة.</a:t>
            </a:r>
          </a:p>
          <a:p>
            <a:pPr lvl="0" algn="just" rtl="1">
              <a:lnSpc>
                <a:spcPct val="150000"/>
              </a:lnSpc>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يمكن للتصاميم والرسوم أن:</a:t>
            </a:r>
          </a:p>
          <a:p>
            <a:pPr lvl="0" algn="just" rtl="1">
              <a:lnSpc>
                <a:spcPct val="150000"/>
              </a:lnSpc>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 تساعد الطلاب على التركيز أثناء قراءتهم مهما اختلفت بنية النص سواء القصص الخيالية أو الواقعية.</a:t>
            </a:r>
          </a:p>
          <a:p>
            <a:pPr lvl="0" algn="just" rtl="1">
              <a:lnSpc>
                <a:spcPct val="150000"/>
              </a:lnSpc>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 تزود الطلاب بالأدوات التي يمكنهم استخدامها لفحص العلاقات وإظهارها في نص.</a:t>
            </a:r>
          </a:p>
          <a:p>
            <a:pPr lvl="0" algn="just" rtl="1">
              <a:lnSpc>
                <a:spcPct val="150000"/>
              </a:lnSpc>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 تساعد الطلاب على كتابة ملخصات جيدة التنظيم للنص</a:t>
            </a:r>
          </a:p>
        </p:txBody>
      </p:sp>
    </p:spTree>
    <p:extLst>
      <p:ext uri="{BB962C8B-B14F-4D97-AF65-F5344CB8AC3E}">
        <p14:creationId xmlns:p14="http://schemas.microsoft.com/office/powerpoint/2010/main" val="28553391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2">
            <a:extLst>
              <a:ext uri="{FF2B5EF4-FFF2-40B4-BE49-F238E27FC236}">
                <a16:creationId xmlns:a16="http://schemas.microsoft.com/office/drawing/2014/main" id="{365D7A45-4B2E-4F46-82B6-8C2CF2ABCC65}"/>
              </a:ext>
            </a:extLst>
          </p:cNvPr>
          <p:cNvSpPr/>
          <p:nvPr/>
        </p:nvSpPr>
        <p:spPr>
          <a:xfrm>
            <a:off x="327251" y="3549194"/>
            <a:ext cx="2175465" cy="2829464"/>
          </a:xfrm>
          <a:prstGeom prst="roundRect">
            <a:avLst/>
          </a:prstGeom>
          <a:solidFill>
            <a:srgbClr val="DC7AD7"/>
          </a:solidFill>
          <a:ln w="38100">
            <a:solidFill>
              <a:srgbClr val="DC7A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50000"/>
              </a:lnSpc>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السبب\ التأثير:</a:t>
            </a:r>
          </a:p>
          <a:p>
            <a:pPr algn="just" rtl="1">
              <a:lnSpc>
                <a:spcPct val="150000"/>
              </a:lnSpc>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ُيستخدم لتلخيص الأسباب والتأثيرات الواردة في النص، على سبيل المثال:</a:t>
            </a:r>
          </a:p>
          <a:p>
            <a:pPr algn="just" rtl="1">
              <a:lnSpc>
                <a:spcPct val="150000"/>
              </a:lnSpc>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البقاء في الشمس لفترة طويلة \يؤدي إلى حروق شمس مؤلمة.</a:t>
            </a:r>
          </a:p>
        </p:txBody>
      </p:sp>
      <p:sp>
        <p:nvSpPr>
          <p:cNvPr id="3" name="Oval 3">
            <a:extLst>
              <a:ext uri="{FF2B5EF4-FFF2-40B4-BE49-F238E27FC236}">
                <a16:creationId xmlns:a16="http://schemas.microsoft.com/office/drawing/2014/main" id="{E39BE5F4-44F4-4C4F-94F0-447A18073988}"/>
              </a:ext>
            </a:extLst>
          </p:cNvPr>
          <p:cNvSpPr/>
          <p:nvPr/>
        </p:nvSpPr>
        <p:spPr>
          <a:xfrm>
            <a:off x="1120448" y="3251583"/>
            <a:ext cx="595223" cy="595223"/>
          </a:xfrm>
          <a:prstGeom prst="ellipse">
            <a:avLst/>
          </a:prstGeom>
          <a:solidFill>
            <a:srgbClr val="DC7AD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د</a:t>
            </a:r>
            <a:endParaRPr lang="en-US" dirty="0"/>
          </a:p>
        </p:txBody>
      </p:sp>
      <p:sp>
        <p:nvSpPr>
          <p:cNvPr id="5" name="Rounded Rectangle 17">
            <a:extLst>
              <a:ext uri="{FF2B5EF4-FFF2-40B4-BE49-F238E27FC236}">
                <a16:creationId xmlns:a16="http://schemas.microsoft.com/office/drawing/2014/main" id="{EAC5C31E-0681-499F-8D89-011DB0CCF3C3}"/>
              </a:ext>
            </a:extLst>
          </p:cNvPr>
          <p:cNvSpPr/>
          <p:nvPr/>
        </p:nvSpPr>
        <p:spPr>
          <a:xfrm>
            <a:off x="2763078" y="2014266"/>
            <a:ext cx="2380623" cy="3665081"/>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50000"/>
              </a:lnSpc>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نموذج تسلسل القصة:</a:t>
            </a:r>
          </a:p>
          <a:p>
            <a:pPr algn="just" rtl="1">
              <a:lnSpc>
                <a:spcPct val="150000"/>
              </a:lnSpc>
              <a:tabLst>
                <a:tab pos="457200" algn="l"/>
              </a:tabLst>
            </a:pPr>
            <a:r>
              <a:rPr lang="ar-EG" sz="1800" b="1" dirty="0">
                <a:solidFill>
                  <a:srgbClr val="000000"/>
                </a:solidFill>
                <a:latin typeface="Arabic Typesetting" panose="03020402040406030203" pitchFamily="66" charset="-78"/>
                <a:cs typeface="Arabic Typesetting" panose="03020402040406030203" pitchFamily="66" charset="-78"/>
              </a:rPr>
              <a:t> يستخدم لرسم هيكل القصة وترتيب الأحداث. يمكن تنظيمها في هياكل نصية خيالية وواقعية. على سبيل المثال، تحديد الشخصيات، والإعداد، والأحداث، والمشكلة، والحل في قصة خيالية؛ لكن في القصة الواقعية، يتم تحديد الفكرة الرئيسة والتفاصيل.</a:t>
            </a:r>
          </a:p>
        </p:txBody>
      </p:sp>
      <p:sp>
        <p:nvSpPr>
          <p:cNvPr id="6" name="Oval 18">
            <a:extLst>
              <a:ext uri="{FF2B5EF4-FFF2-40B4-BE49-F238E27FC236}">
                <a16:creationId xmlns:a16="http://schemas.microsoft.com/office/drawing/2014/main" id="{A7789698-F07B-4161-AD12-C5DE327338F4}"/>
              </a:ext>
            </a:extLst>
          </p:cNvPr>
          <p:cNvSpPr/>
          <p:nvPr/>
        </p:nvSpPr>
        <p:spPr>
          <a:xfrm>
            <a:off x="3610298" y="1809899"/>
            <a:ext cx="595223" cy="595223"/>
          </a:xfrm>
          <a:prstGeom prst="ellipse">
            <a:avLst/>
          </a:prstGeom>
          <a:solidFill>
            <a:srgbClr val="BFD45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جـ</a:t>
            </a:r>
            <a:endParaRPr lang="en-US" dirty="0"/>
          </a:p>
        </p:txBody>
      </p:sp>
      <p:sp>
        <p:nvSpPr>
          <p:cNvPr id="8" name="Rounded Rectangle 23">
            <a:extLst>
              <a:ext uri="{FF2B5EF4-FFF2-40B4-BE49-F238E27FC236}">
                <a16:creationId xmlns:a16="http://schemas.microsoft.com/office/drawing/2014/main" id="{318AFABE-A29B-4D92-B339-6E5E84361B75}"/>
              </a:ext>
            </a:extLst>
          </p:cNvPr>
          <p:cNvSpPr/>
          <p:nvPr/>
        </p:nvSpPr>
        <p:spPr>
          <a:xfrm>
            <a:off x="5276676" y="3429000"/>
            <a:ext cx="2197916" cy="2829464"/>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50000"/>
              </a:lnSpc>
              <a:tabLst>
                <a:tab pos="457200" algn="l"/>
              </a:tabLst>
            </a:pPr>
            <a:r>
              <a:rPr lang="ar-EG" sz="2000" b="1" dirty="0">
                <a:solidFill>
                  <a:schemeClr val="bg1">
                    <a:lumMod val="95000"/>
                  </a:schemeClr>
                </a:solidFill>
                <a:latin typeface="Arabic Typesetting" panose="03020402040406030203" pitchFamily="66" charset="-78"/>
                <a:cs typeface="Arabic Typesetting" panose="03020402040406030203" pitchFamily="66" charset="-78"/>
              </a:rPr>
              <a:t>نموذج القصة المصورة / سلسلة الأحداث:</a:t>
            </a:r>
          </a:p>
          <a:p>
            <a:pPr algn="just" rtl="1">
              <a:lnSpc>
                <a:spcPct val="150000"/>
              </a:lnSpc>
              <a:tabLst>
                <a:tab pos="457200" algn="l"/>
              </a:tabLst>
            </a:pPr>
            <a:r>
              <a:rPr lang="ar-EG" sz="2000" b="1" dirty="0">
                <a:solidFill>
                  <a:schemeClr val="bg1">
                    <a:lumMod val="95000"/>
                  </a:schemeClr>
                </a:solidFill>
                <a:latin typeface="Arabic Typesetting" panose="03020402040406030203" pitchFamily="66" charset="-78"/>
                <a:cs typeface="Arabic Typesetting" panose="03020402040406030203" pitchFamily="66" charset="-78"/>
              </a:rPr>
              <a:t>تستخدم لترتيب الأحداث أو تسلسلها داخل النص. على سبيل المثال، ضع قائمة بخطوات الوضوء.</a:t>
            </a:r>
          </a:p>
        </p:txBody>
      </p:sp>
      <p:sp>
        <p:nvSpPr>
          <p:cNvPr id="9" name="Oval 25">
            <a:extLst>
              <a:ext uri="{FF2B5EF4-FFF2-40B4-BE49-F238E27FC236}">
                <a16:creationId xmlns:a16="http://schemas.microsoft.com/office/drawing/2014/main" id="{9BD63A15-BF0E-4A30-B24C-93E3C6D234FC}"/>
              </a:ext>
            </a:extLst>
          </p:cNvPr>
          <p:cNvSpPr/>
          <p:nvPr/>
        </p:nvSpPr>
        <p:spPr>
          <a:xfrm>
            <a:off x="6098602" y="3131388"/>
            <a:ext cx="595223" cy="595223"/>
          </a:xfrm>
          <a:prstGeom prst="ellipse">
            <a:avLst/>
          </a:prstGeom>
          <a:solidFill>
            <a:srgbClr val="F04B3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ب</a:t>
            </a:r>
            <a:endParaRPr lang="en-US" dirty="0"/>
          </a:p>
        </p:txBody>
      </p:sp>
      <p:sp>
        <p:nvSpPr>
          <p:cNvPr id="11" name="Rounded Rectangle 27">
            <a:extLst>
              <a:ext uri="{FF2B5EF4-FFF2-40B4-BE49-F238E27FC236}">
                <a16:creationId xmlns:a16="http://schemas.microsoft.com/office/drawing/2014/main" id="{435FDA46-8DE3-4744-93D0-466802151A8E}"/>
              </a:ext>
            </a:extLst>
          </p:cNvPr>
          <p:cNvSpPr/>
          <p:nvPr/>
        </p:nvSpPr>
        <p:spPr>
          <a:xfrm>
            <a:off x="7607567" y="2014267"/>
            <a:ext cx="2081717" cy="3237241"/>
          </a:xfrm>
          <a:prstGeom prst="roundRect">
            <a:avLst/>
          </a:prstGeom>
          <a:solidFill>
            <a:srgbClr val="4472C4"/>
          </a:solidFill>
          <a:ln w="3810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50000"/>
              </a:lnSpc>
              <a:tabLst>
                <a:tab pos="457200" algn="l"/>
              </a:tabLst>
            </a:pPr>
            <a:r>
              <a:rPr lang="ar-EG" sz="1800" b="1" dirty="0">
                <a:solidFill>
                  <a:schemeClr val="bg1">
                    <a:lumMod val="95000"/>
                  </a:schemeClr>
                </a:solidFill>
                <a:latin typeface="Arabic Typesetting" panose="03020402040406030203" pitchFamily="66" charset="-78"/>
                <a:cs typeface="Arabic Typesetting" panose="03020402040406030203" pitchFamily="66" charset="-78"/>
              </a:rPr>
              <a:t>نموذج الدوائر المتداخلة “نموذج فن”:</a:t>
            </a:r>
          </a:p>
          <a:p>
            <a:pPr algn="just" rtl="1">
              <a:lnSpc>
                <a:spcPct val="150000"/>
              </a:lnSpc>
              <a:tabLst>
                <a:tab pos="457200" algn="l"/>
              </a:tabLst>
            </a:pPr>
            <a:r>
              <a:rPr lang="ar-EG" sz="1800" b="1" dirty="0">
                <a:solidFill>
                  <a:schemeClr val="bg1">
                    <a:lumMod val="95000"/>
                  </a:schemeClr>
                </a:solidFill>
                <a:latin typeface="Arabic Typesetting" panose="03020402040406030203" pitchFamily="66" charset="-78"/>
                <a:cs typeface="Arabic Typesetting" panose="03020402040406030203" pitchFamily="66" charset="-78"/>
              </a:rPr>
              <a:t>يستخدم لشرح أوجه الشبه والاختلاف بين عنصرين من عناصر النص. على سبيل المثال، مقارنة كتابين لنفس المؤلف</a:t>
            </a:r>
            <a:r>
              <a:rPr lang="ar-EG" sz="1800" b="1" dirty="0">
                <a:solidFill>
                  <a:srgbClr val="000000"/>
                </a:solidFill>
                <a:latin typeface="Arabic Typesetting" panose="03020402040406030203" pitchFamily="66" charset="-78"/>
                <a:cs typeface="Arabic Typesetting" panose="03020402040406030203" pitchFamily="66" charset="-78"/>
              </a:rPr>
              <a:t>.</a:t>
            </a:r>
          </a:p>
        </p:txBody>
      </p:sp>
      <p:sp>
        <p:nvSpPr>
          <p:cNvPr id="12" name="Oval 28">
            <a:extLst>
              <a:ext uri="{FF2B5EF4-FFF2-40B4-BE49-F238E27FC236}">
                <a16:creationId xmlns:a16="http://schemas.microsoft.com/office/drawing/2014/main" id="{2EEE1D7A-5BA9-4DB3-919F-E5573515AC1D}"/>
              </a:ext>
            </a:extLst>
          </p:cNvPr>
          <p:cNvSpPr/>
          <p:nvPr/>
        </p:nvSpPr>
        <p:spPr>
          <a:xfrm>
            <a:off x="8456103" y="1809899"/>
            <a:ext cx="461394" cy="501979"/>
          </a:xfrm>
          <a:prstGeom prst="ellipse">
            <a:avLst/>
          </a:prstGeom>
          <a:solidFill>
            <a:srgbClr val="4472C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أ</a:t>
            </a:r>
            <a:endParaRPr lang="en-US" dirty="0"/>
          </a:p>
        </p:txBody>
      </p:sp>
      <p:sp>
        <p:nvSpPr>
          <p:cNvPr id="14" name="Pentagon 4">
            <a:extLst>
              <a:ext uri="{FF2B5EF4-FFF2-40B4-BE49-F238E27FC236}">
                <a16:creationId xmlns:a16="http://schemas.microsoft.com/office/drawing/2014/main" id="{AB0B6332-58A4-476B-AA1A-1E0C53F113D7}"/>
              </a:ext>
            </a:extLst>
          </p:cNvPr>
          <p:cNvSpPr/>
          <p:nvPr/>
        </p:nvSpPr>
        <p:spPr>
          <a:xfrm>
            <a:off x="4211273" y="257038"/>
            <a:ext cx="5222080" cy="763437"/>
          </a:xfrm>
          <a:prstGeom prst="homePlat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50000"/>
              </a:lnSpc>
              <a:tabLst>
                <a:tab pos="457200" algn="l"/>
              </a:tabLst>
            </a:pPr>
            <a:r>
              <a:rPr lang="ar-EG" sz="3200" b="1">
                <a:solidFill>
                  <a:schemeClr val="accent2">
                    <a:lumMod val="50000"/>
                  </a:schemeClr>
                </a:solidFill>
                <a:latin typeface="Arabic Typesetting" panose="03020402040406030203" pitchFamily="66" charset="-78"/>
                <a:cs typeface="Arabic Typesetting" panose="03020402040406030203" pitchFamily="66" charset="-78"/>
              </a:rPr>
              <a:t>فيما يلي بعض الأمثلة على المخططات الرسومية:</a:t>
            </a:r>
            <a:endParaRPr lang="ar-EG" sz="3200" b="1" dirty="0">
              <a:solidFill>
                <a:schemeClr val="accent2">
                  <a:lumMod val="50000"/>
                </a:schemeClr>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5823728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131F4B6F-A917-4728-B5D2-FCA212DB2C19}"/>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B4A7F3EB-733D-4C23-9B8C-32A103CA2628}"/>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FE2E738F-F516-4ECD-A96A-AC104089120F}"/>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48D8F033-4E28-4A9C-BFF6-158DBAD2F332}"/>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رقم(18)</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ADB48DA6-9791-4F1A-914D-5BAB2254D3B9}"/>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6D0039EC-81E0-45F8-B257-494F1A7B3F94}"/>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CC3A9686-21C1-4884-B251-82FED1F012BA}"/>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0B73CF26-9072-4162-9CD5-A40716647153}"/>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2106789A-56D6-48BA-9AF7-0695C8312633}"/>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707635C5-B1AC-4D4B-AC73-0644041B4F3E}"/>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55AF8629-873A-478A-B435-E0915F0B95DB}"/>
              </a:ext>
            </a:extLst>
          </p:cNvPr>
          <p:cNvSpPr/>
          <p:nvPr/>
        </p:nvSpPr>
        <p:spPr>
          <a:xfrm>
            <a:off x="1306969" y="2619311"/>
            <a:ext cx="7274969"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EG" sz="3600" b="1" dirty="0">
                <a:solidFill>
                  <a:schemeClr val="accent1">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كيف يمكن استخدام استراتيجية  الإجابة عن الأسئلة في تحسين الفهم القرائي للطلاب؟</a:t>
            </a:r>
          </a:p>
        </p:txBody>
      </p:sp>
    </p:spTree>
    <p:extLst>
      <p:ext uri="{BB962C8B-B14F-4D97-AF65-F5344CB8AC3E}">
        <p14:creationId xmlns:p14="http://schemas.microsoft.com/office/powerpoint/2010/main" val="2380354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1">
            <a:extLst>
              <a:ext uri="{FF2B5EF4-FFF2-40B4-BE49-F238E27FC236}">
                <a16:creationId xmlns:a16="http://schemas.microsoft.com/office/drawing/2014/main" id="{93FC8072-D93C-456E-810D-870F76DD0113}"/>
              </a:ext>
            </a:extLst>
          </p:cNvPr>
          <p:cNvSpPr/>
          <p:nvPr/>
        </p:nvSpPr>
        <p:spPr>
          <a:xfrm>
            <a:off x="2886471" y="1052421"/>
            <a:ext cx="5565071" cy="1442204"/>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SA" sz="2800" dirty="0">
                <a:solidFill>
                  <a:srgbClr val="000000"/>
                </a:solidFill>
                <a:latin typeface="Arabic Typesetting" panose="03020402040406030203" pitchFamily="66" charset="-78"/>
                <a:ea typeface="Calibri" panose="020F0502020204030204" pitchFamily="34" charset="0"/>
                <a:cs typeface="Arabic Typesetting" panose="03020402040406030203" pitchFamily="66" charset="-78"/>
              </a:rPr>
              <a:t>يَا أَيُّهَا النَّاسُ إِنَّا خَلَقْنَاكُمْ مِنْ ذَكَرٍ وَأُنْثَى وَجَعَلْنَاكُمْ شُعُوبًا وَقَبَائِلَ لِتَعَارَفُوا إِنَّ أَكْرَمَكُمْ عِنْدَ اللَّهِ أَتْقَاكُمْ إِنَّ اللَّهَ عَلِيمٌ خَبِيرٌ</a:t>
            </a:r>
            <a:r>
              <a:rPr lang="en-US" sz="2800" dirty="0">
                <a:solidFill>
                  <a:srgbClr val="000000"/>
                </a:solidFill>
                <a:latin typeface="Arabic Typesetting" panose="03020402040406030203" pitchFamily="66" charset="-78"/>
                <a:ea typeface="Calibri" panose="020F0502020204030204" pitchFamily="34" charset="0"/>
                <a:cs typeface="Arabic Typesetting" panose="03020402040406030203" pitchFamily="66" charset="-78"/>
              </a:rPr>
              <a:t> </a:t>
            </a:r>
            <a:r>
              <a:rPr lang="en-US" sz="1800" dirty="0">
                <a:solidFill>
                  <a:srgbClr val="003468"/>
                </a:solidFill>
                <a:latin typeface="Calibri" panose="020F0502020204030204" pitchFamily="34" charset="0"/>
                <a:ea typeface="Calibri" panose="020F0502020204030204" pitchFamily="34" charset="0"/>
                <a:cs typeface="Calibri" panose="020F0502020204030204" pitchFamily="34" charset="0"/>
              </a:rPr>
              <a:t>(13)</a:t>
            </a:r>
            <a:endParaRPr lang="en-US" dirty="0">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Aft>
                <a:spcPts val="1000"/>
              </a:spcAft>
            </a:pPr>
            <a:r>
              <a:rPr lang="ar-EG" sz="1800" dirty="0">
                <a:latin typeface="Calibri" panose="020F0502020204030204" pitchFamily="34" charset="0"/>
                <a:ea typeface="Calibri" panose="020F0502020204030204" pitchFamily="34" charset="0"/>
                <a:cs typeface="Calibri" panose="020F0502020204030204" pitchFamily="34" charset="0"/>
              </a:rPr>
              <a:t>[الحجرات: 13]</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10" name="Rounded Rectangle 30">
            <a:extLst>
              <a:ext uri="{FF2B5EF4-FFF2-40B4-BE49-F238E27FC236}">
                <a16:creationId xmlns:a16="http://schemas.microsoft.com/office/drawing/2014/main" id="{6325AC91-A7BA-404B-B9C5-E76C02AE2D6C}"/>
              </a:ext>
            </a:extLst>
          </p:cNvPr>
          <p:cNvSpPr/>
          <p:nvPr/>
        </p:nvSpPr>
        <p:spPr>
          <a:xfrm>
            <a:off x="2774886" y="829497"/>
            <a:ext cx="5788240" cy="1888051"/>
          </a:xfrm>
          <a:prstGeom prst="roundRect">
            <a:avLst>
              <a:gd name="adj" fmla="val 50000"/>
            </a:avLst>
          </a:prstGeom>
          <a:noFill/>
          <a:ln w="57150">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Google Shape;125;p1">
            <a:extLst>
              <a:ext uri="{FF2B5EF4-FFF2-40B4-BE49-F238E27FC236}">
                <a16:creationId xmlns:a16="http://schemas.microsoft.com/office/drawing/2014/main" id="{A021E293-0AC2-44CB-B2CD-81656E690B0C}"/>
              </a:ext>
            </a:extLst>
          </p:cNvPr>
          <p:cNvSpPr/>
          <p:nvPr/>
        </p:nvSpPr>
        <p:spPr>
          <a:xfrm flipH="1">
            <a:off x="3562164" y="3627298"/>
            <a:ext cx="3719744" cy="1104502"/>
          </a:xfrm>
          <a:custGeom>
            <a:avLst/>
            <a:gdLst/>
            <a:ahLst/>
            <a:cxnLst/>
            <a:rect l="l" t="t" r="r" b="b"/>
            <a:pathLst>
              <a:path w="2540000" h="943429" extrusionOk="0">
                <a:moveTo>
                  <a:pt x="0" y="0"/>
                </a:moveTo>
                <a:lnTo>
                  <a:pt x="1494971" y="0"/>
                </a:lnTo>
                <a:lnTo>
                  <a:pt x="1509486" y="0"/>
                </a:lnTo>
                <a:lnTo>
                  <a:pt x="2540000" y="0"/>
                </a:lnTo>
                <a:lnTo>
                  <a:pt x="1509486" y="930325"/>
                </a:lnTo>
                <a:lnTo>
                  <a:pt x="1509486" y="943429"/>
                </a:lnTo>
                <a:lnTo>
                  <a:pt x="1494971" y="943429"/>
                </a:lnTo>
                <a:lnTo>
                  <a:pt x="0" y="943429"/>
                </a:lnTo>
                <a:close/>
              </a:path>
            </a:pathLst>
          </a:custGeom>
          <a:solidFill>
            <a:srgbClr val="92D050"/>
          </a:solidFill>
          <a:ln>
            <a:noFill/>
          </a:ln>
        </p:spPr>
        <p:txBody>
          <a:bodyPr spcFirstLastPara="1" vert="horz"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rtl="0">
              <a:lnSpc>
                <a:spcPct val="100000"/>
              </a:lnSpc>
              <a:spcBef>
                <a:spcPts val="0"/>
              </a:spcBef>
              <a:spcAft>
                <a:spcPts val="0"/>
              </a:spcAft>
              <a:buClr>
                <a:srgbClr val="000000"/>
              </a:buClr>
              <a:buSzPts val="1800"/>
              <a:buFont typeface="Arial"/>
              <a:buNone/>
            </a:pPr>
            <a:r>
              <a:rPr lang="ar-EG" sz="3600" b="0" i="0" u="none" strike="noStrike" cap="none" dirty="0">
                <a:effectLst>
                  <a:reflection blurRad="6350" stA="0" endPos="60000" dist="29997" dir="5400000" sy="-100000" algn="bl" rotWithShape="0"/>
                </a:effectLst>
                <a:latin typeface="Arabic Typesetting" panose="03020402040406030203" pitchFamily="66" charset="-78"/>
                <a:ea typeface="Calibri"/>
                <a:cs typeface="Arabic Typesetting" panose="03020402040406030203" pitchFamily="66" charset="-78"/>
                <a:sym typeface="Calibri"/>
              </a:rPr>
              <a:t>بداية التعارف ان نتعرف </a:t>
            </a:r>
            <a:endParaRPr sz="3600" b="0" i="0" u="none" strike="noStrike" cap="none" dirty="0">
              <a:effectLst>
                <a:reflection blurRad="6350" stA="0" endPos="60000" dist="29997" dir="5400000" sy="-100000" algn="bl" rotWithShape="0"/>
              </a:effectLst>
              <a:latin typeface="Arabic Typesetting" panose="03020402040406030203" pitchFamily="66" charset="-78"/>
              <a:ea typeface="Calibri"/>
              <a:cs typeface="Arabic Typesetting" panose="03020402040406030203" pitchFamily="66" charset="-78"/>
              <a:sym typeface="Calibri"/>
            </a:endParaRPr>
          </a:p>
        </p:txBody>
      </p:sp>
      <p:sp>
        <p:nvSpPr>
          <p:cNvPr id="17" name="Google Shape;126;p1">
            <a:extLst>
              <a:ext uri="{FF2B5EF4-FFF2-40B4-BE49-F238E27FC236}">
                <a16:creationId xmlns:a16="http://schemas.microsoft.com/office/drawing/2014/main" id="{4F90A4C1-963E-4692-A1CE-B9F7EF717406}"/>
              </a:ext>
            </a:extLst>
          </p:cNvPr>
          <p:cNvSpPr/>
          <p:nvPr/>
        </p:nvSpPr>
        <p:spPr>
          <a:xfrm rot="12880173">
            <a:off x="3115722" y="4073534"/>
            <a:ext cx="1879679" cy="995578"/>
          </a:xfrm>
          <a:prstGeom prst="rtTriangle">
            <a:avLst/>
          </a:prstGeom>
          <a:solidFill>
            <a:srgbClr val="00B050"/>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 name="Google Shape;124;p1">
            <a:extLst>
              <a:ext uri="{FF2B5EF4-FFF2-40B4-BE49-F238E27FC236}">
                <a16:creationId xmlns:a16="http://schemas.microsoft.com/office/drawing/2014/main" id="{7FD8CCC2-52F8-42A6-81DF-CA9C2D6B1C00}"/>
              </a:ext>
            </a:extLst>
          </p:cNvPr>
          <p:cNvSpPr/>
          <p:nvPr/>
        </p:nvSpPr>
        <p:spPr>
          <a:xfrm rot="18028877" flipH="1">
            <a:off x="6802482" y="3893679"/>
            <a:ext cx="945098" cy="571742"/>
          </a:xfrm>
          <a:prstGeom prst="rtTriangle">
            <a:avLst/>
          </a:prstGeom>
          <a:solidFill>
            <a:srgbClr val="92D050"/>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 name="Google Shape;124;p1">
            <a:extLst>
              <a:ext uri="{FF2B5EF4-FFF2-40B4-BE49-F238E27FC236}">
                <a16:creationId xmlns:a16="http://schemas.microsoft.com/office/drawing/2014/main" id="{B3F48BD3-C126-4333-8CCD-BF6C8C997077}"/>
              </a:ext>
            </a:extLst>
          </p:cNvPr>
          <p:cNvSpPr/>
          <p:nvPr/>
        </p:nvSpPr>
        <p:spPr>
          <a:xfrm rot="20441241" flipH="1">
            <a:off x="4410342" y="4785199"/>
            <a:ext cx="865410" cy="604040"/>
          </a:xfrm>
          <a:prstGeom prst="rtTriangle">
            <a:avLst/>
          </a:prstGeom>
          <a:solidFill>
            <a:srgbClr val="92D050"/>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22" name="Group 40">
            <a:extLst>
              <a:ext uri="{FF2B5EF4-FFF2-40B4-BE49-F238E27FC236}">
                <a16:creationId xmlns:a16="http://schemas.microsoft.com/office/drawing/2014/main" id="{852E8170-D6DD-4EC8-9886-6504631AEEBA}"/>
              </a:ext>
            </a:extLst>
          </p:cNvPr>
          <p:cNvGrpSpPr/>
          <p:nvPr/>
        </p:nvGrpSpPr>
        <p:grpSpPr>
          <a:xfrm>
            <a:off x="106547" y="79393"/>
            <a:ext cx="3346865" cy="1036307"/>
            <a:chOff x="2140318" y="795384"/>
            <a:chExt cx="4486150" cy="1036307"/>
          </a:xfrm>
        </p:grpSpPr>
        <p:sp>
          <p:nvSpPr>
            <p:cNvPr id="23" name="Rectangle 41">
              <a:extLst>
                <a:ext uri="{FF2B5EF4-FFF2-40B4-BE49-F238E27FC236}">
                  <a16:creationId xmlns:a16="http://schemas.microsoft.com/office/drawing/2014/main" id="{6DBCFA09-5D7E-479B-ACFA-56F1FE5F0C8C}"/>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24">
              <a:extLst>
                <a:ext uri="{FF2B5EF4-FFF2-40B4-BE49-F238E27FC236}">
                  <a16:creationId xmlns:a16="http://schemas.microsoft.com/office/drawing/2014/main" id="{3C393EB2-733B-4943-B3DB-5CB07D520502}"/>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Rectangle 43">
              <a:extLst>
                <a:ext uri="{FF2B5EF4-FFF2-40B4-BE49-F238E27FC236}">
                  <a16:creationId xmlns:a16="http://schemas.microsoft.com/office/drawing/2014/main" id="{B08AA4F6-8CEE-4C94-8A20-7E492B19B066}"/>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 (1) فردى 5دقايق</a:t>
              </a:r>
              <a:endParaRPr lang="en-US" sz="2400" b="1" dirty="0">
                <a:latin typeface="Arabic Typesetting" panose="03020402040406030203" pitchFamily="66" charset="-78"/>
                <a:cs typeface="Arabic Typesetting" panose="03020402040406030203" pitchFamily="66" charset="-78"/>
              </a:endParaRPr>
            </a:p>
          </p:txBody>
        </p:sp>
        <p:grpSp>
          <p:nvGrpSpPr>
            <p:cNvPr id="26" name="Group 44">
              <a:extLst>
                <a:ext uri="{FF2B5EF4-FFF2-40B4-BE49-F238E27FC236}">
                  <a16:creationId xmlns:a16="http://schemas.microsoft.com/office/drawing/2014/main" id="{B97587E4-EFCA-4F92-AD24-D3DE92C9CEF9}"/>
                </a:ext>
              </a:extLst>
            </p:cNvPr>
            <p:cNvGrpSpPr/>
            <p:nvPr/>
          </p:nvGrpSpPr>
          <p:grpSpPr>
            <a:xfrm>
              <a:off x="5588896" y="1531471"/>
              <a:ext cx="390125" cy="205592"/>
              <a:chOff x="5588896" y="1531471"/>
              <a:chExt cx="390125" cy="205592"/>
            </a:xfrm>
          </p:grpSpPr>
          <p:sp>
            <p:nvSpPr>
              <p:cNvPr id="29" name="Oval 47">
                <a:extLst>
                  <a:ext uri="{FF2B5EF4-FFF2-40B4-BE49-F238E27FC236}">
                    <a16:creationId xmlns:a16="http://schemas.microsoft.com/office/drawing/2014/main" id="{1A689F3E-304D-4A48-9064-050ADCEF2E01}"/>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Freeform: Shape 30">
                <a:extLst>
                  <a:ext uri="{FF2B5EF4-FFF2-40B4-BE49-F238E27FC236}">
                    <a16:creationId xmlns:a16="http://schemas.microsoft.com/office/drawing/2014/main" id="{653BBED5-322B-46AF-AD80-DE6A72A5A442}"/>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7" name="Freeform: Shape 27">
              <a:extLst>
                <a:ext uri="{FF2B5EF4-FFF2-40B4-BE49-F238E27FC236}">
                  <a16:creationId xmlns:a16="http://schemas.microsoft.com/office/drawing/2014/main" id="{64A11E51-3BA1-401C-BF70-43B075E7DE5E}"/>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8" name="Freeform: Shape 28">
              <a:extLst>
                <a:ext uri="{FF2B5EF4-FFF2-40B4-BE49-F238E27FC236}">
                  <a16:creationId xmlns:a16="http://schemas.microsoft.com/office/drawing/2014/main" id="{E171C599-843B-48D4-AC72-AEF7905BE20D}"/>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Tree>
    <p:extLst>
      <p:ext uri="{BB962C8B-B14F-4D97-AF65-F5344CB8AC3E}">
        <p14:creationId xmlns:p14="http://schemas.microsoft.com/office/powerpoint/2010/main" val="12202224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E2D3562C-97CA-465F-B321-E04CEAA919D1}"/>
              </a:ext>
            </a:extLst>
          </p:cNvPr>
          <p:cNvSpPr/>
          <p:nvPr/>
        </p:nvSpPr>
        <p:spPr>
          <a:xfrm>
            <a:off x="5129867" y="642970"/>
            <a:ext cx="4346673" cy="763437"/>
          </a:xfrm>
          <a:prstGeom prst="roundRect">
            <a:avLst>
              <a:gd name="adj" fmla="val 50000"/>
            </a:avLst>
          </a:prstGeom>
          <a:solidFill>
            <a:schemeClr val="accent1">
              <a:lumMod val="40000"/>
              <a:lumOff val="60000"/>
            </a:schemeClr>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2800" b="1" dirty="0">
                <a:solidFill>
                  <a:schemeClr val="accent1">
                    <a:lumMod val="50000"/>
                  </a:schemeClr>
                </a:solidFill>
                <a:latin typeface="Arabic Typesetting" panose="03020402040406030203" pitchFamily="66" charset="-78"/>
                <a:cs typeface="Arabic Typesetting" panose="03020402040406030203" pitchFamily="66" charset="-78"/>
              </a:rPr>
              <a:t>الاستراتيجية الرابعة :الإجابة عن الاسئلة</a:t>
            </a:r>
          </a:p>
        </p:txBody>
      </p:sp>
      <p:sp>
        <p:nvSpPr>
          <p:cNvPr id="3" name="Round Diagonal Corner Rectangle 7">
            <a:extLst>
              <a:ext uri="{FF2B5EF4-FFF2-40B4-BE49-F238E27FC236}">
                <a16:creationId xmlns:a16="http://schemas.microsoft.com/office/drawing/2014/main" id="{30A51B62-9F8D-4130-9C6B-050694A762C1}"/>
              </a:ext>
            </a:extLst>
          </p:cNvPr>
          <p:cNvSpPr/>
          <p:nvPr/>
        </p:nvSpPr>
        <p:spPr>
          <a:xfrm>
            <a:off x="620785" y="1406407"/>
            <a:ext cx="9018165" cy="4885335"/>
          </a:xfrm>
          <a:prstGeom prst="round2DiagRect">
            <a:avLst>
              <a:gd name="adj1" fmla="val 41305"/>
              <a:gd name="adj2" fmla="val 0"/>
            </a:avLst>
          </a:prstGeom>
          <a:solidFill>
            <a:schemeClr val="bg1">
              <a:lumMod val="85000"/>
            </a:schemeClr>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تكمن فعالية الأسئلة في:</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أنها تمنح الطلاب هدفًا للقراءة.</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تركز انتباه الطلاب على ما يتعلمونه.</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تساعد الطلاب على التفكير بنشاط أثناء قراءتهم.</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تشجع الطلاب على مراقبة فهمهم.</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 تساعد الطلاب على مراجعة المحتوى وربط ما تعلموه بالمعارف السابقة.</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تشجع استراتيجية العلاقة بين الأسئلة والأجوبة الطلاب على تعلم كيفية الإجابة عن الأسئلة بشكل أفضل. يُطلب من الطلاب الإشارة إلى ما إذا كانت المعلومات التي استخدموها للإجابة عن الأسئلة المتعلقة بالنص هي معلومات نصية صريحة (المعلومات التي تم ذكرها مباشرة في النص)، أو المعلومات الضمنية النصية (المعلومات التي تم تضمينها في النص)، أو المعلومات بالكامل من المعارف السابقة للطالب</a:t>
            </a:r>
            <a:r>
              <a:rPr lang="ar-EG" sz="1800" dirty="0">
                <a:solidFill>
                  <a:srgbClr val="000000"/>
                </a:solidFill>
                <a:latin typeface="Arabic Typesetting" panose="03020402040406030203" pitchFamily="66" charset="-78"/>
                <a:cs typeface="Arabic Typesetting" panose="03020402040406030203" pitchFamily="66" charset="-78"/>
              </a:rPr>
              <a:t>.</a:t>
            </a:r>
          </a:p>
        </p:txBody>
      </p:sp>
    </p:spTree>
    <p:extLst>
      <p:ext uri="{BB962C8B-B14F-4D97-AF65-F5344CB8AC3E}">
        <p14:creationId xmlns:p14="http://schemas.microsoft.com/office/powerpoint/2010/main" val="9281171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2">
            <a:extLst>
              <a:ext uri="{FF2B5EF4-FFF2-40B4-BE49-F238E27FC236}">
                <a16:creationId xmlns:a16="http://schemas.microsoft.com/office/drawing/2014/main" id="{72DE1CDF-6874-4477-868A-05437D5E98DC}"/>
              </a:ext>
            </a:extLst>
          </p:cNvPr>
          <p:cNvSpPr/>
          <p:nvPr/>
        </p:nvSpPr>
        <p:spPr>
          <a:xfrm>
            <a:off x="382136" y="3648491"/>
            <a:ext cx="2175465" cy="2829464"/>
          </a:xfrm>
          <a:prstGeom prst="roundRect">
            <a:avLst/>
          </a:prstGeom>
          <a:solidFill>
            <a:srgbClr val="DC7AD7"/>
          </a:solidFill>
          <a:ln w="38100">
            <a:solidFill>
              <a:srgbClr val="DC7A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2000" b="1" u="sng" dirty="0">
                <a:solidFill>
                  <a:srgbClr val="000000"/>
                </a:solidFill>
                <a:latin typeface="Arabic Typesetting" panose="03020402040406030203" pitchFamily="66" charset="-78"/>
                <a:cs typeface="Arabic Typesetting" panose="03020402040406030203" pitchFamily="66" charset="-78"/>
              </a:rPr>
              <a:t>أسئلة “بمفردك”:</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تتم الإجابة على الأسئلة بناءً على المعرفة والخبرة السابقة للطالب. قد لا تكون قراءة النص مفيدة لهم عند الإجابة على هذا النوع من الأسئلة.</a:t>
            </a:r>
          </a:p>
        </p:txBody>
      </p:sp>
      <p:sp>
        <p:nvSpPr>
          <p:cNvPr id="3" name="Oval 3">
            <a:extLst>
              <a:ext uri="{FF2B5EF4-FFF2-40B4-BE49-F238E27FC236}">
                <a16:creationId xmlns:a16="http://schemas.microsoft.com/office/drawing/2014/main" id="{368D5988-C644-474B-AAF3-3A11C373AB72}"/>
              </a:ext>
            </a:extLst>
          </p:cNvPr>
          <p:cNvSpPr/>
          <p:nvPr/>
        </p:nvSpPr>
        <p:spPr>
          <a:xfrm>
            <a:off x="1120448" y="3251583"/>
            <a:ext cx="595223" cy="595223"/>
          </a:xfrm>
          <a:prstGeom prst="ellipse">
            <a:avLst/>
          </a:prstGeom>
          <a:solidFill>
            <a:srgbClr val="DC7AD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د</a:t>
            </a:r>
            <a:endParaRPr lang="en-US" dirty="0"/>
          </a:p>
        </p:txBody>
      </p:sp>
      <p:sp>
        <p:nvSpPr>
          <p:cNvPr id="4" name="Rounded Rectangle 17">
            <a:extLst>
              <a:ext uri="{FF2B5EF4-FFF2-40B4-BE49-F238E27FC236}">
                <a16:creationId xmlns:a16="http://schemas.microsoft.com/office/drawing/2014/main" id="{09FB3334-C929-4BA4-8C1B-7B801FF5316B}"/>
              </a:ext>
            </a:extLst>
          </p:cNvPr>
          <p:cNvSpPr/>
          <p:nvPr/>
        </p:nvSpPr>
        <p:spPr>
          <a:xfrm>
            <a:off x="2804238" y="2014266"/>
            <a:ext cx="2175466" cy="3480524"/>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2400" b="1" u="sng" dirty="0">
                <a:solidFill>
                  <a:srgbClr val="000000"/>
                </a:solidFill>
                <a:latin typeface="Arabic Typesetting" panose="03020402040406030203" pitchFamily="66" charset="-78"/>
                <a:cs typeface="Arabic Typesetting" panose="03020402040406030203" pitchFamily="66" charset="-78"/>
              </a:rPr>
              <a:t>أنت والمؤلف”:</a:t>
            </a: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تتطلب الأسئلة من الطلاب ربط معارفهم السابقة، مع ما تعلموه من خلال قراءتهم للنص</a:t>
            </a:r>
            <a:r>
              <a:rPr lang="ar-EG" sz="1800" dirty="0">
                <a:solidFill>
                  <a:srgbClr val="000000"/>
                </a:solidFill>
                <a:latin typeface="Calibri" panose="020F0502020204030204" pitchFamily="34" charset="0"/>
                <a:cs typeface="Calibri" panose="020F0502020204030204" pitchFamily="34" charset="0"/>
              </a:rPr>
              <a:t>.</a:t>
            </a:r>
            <a:endParaRPr lang="ar-EG" sz="1800" b="1" dirty="0">
              <a:solidFill>
                <a:srgbClr val="000000"/>
              </a:solidFill>
              <a:latin typeface="Arabic Typesetting" panose="03020402040406030203" pitchFamily="66" charset="-78"/>
              <a:cs typeface="Arabic Typesetting" panose="03020402040406030203" pitchFamily="66" charset="-78"/>
            </a:endParaRPr>
          </a:p>
        </p:txBody>
      </p:sp>
      <p:sp>
        <p:nvSpPr>
          <p:cNvPr id="5" name="Oval 18">
            <a:extLst>
              <a:ext uri="{FF2B5EF4-FFF2-40B4-BE49-F238E27FC236}">
                <a16:creationId xmlns:a16="http://schemas.microsoft.com/office/drawing/2014/main" id="{206B2406-CD51-469F-9F8A-26A477CB72D1}"/>
              </a:ext>
            </a:extLst>
          </p:cNvPr>
          <p:cNvSpPr/>
          <p:nvPr/>
        </p:nvSpPr>
        <p:spPr>
          <a:xfrm>
            <a:off x="3610298" y="1809899"/>
            <a:ext cx="595223" cy="595223"/>
          </a:xfrm>
          <a:prstGeom prst="ellipse">
            <a:avLst/>
          </a:prstGeom>
          <a:solidFill>
            <a:srgbClr val="BFD45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جـ</a:t>
            </a:r>
            <a:endParaRPr lang="en-US" dirty="0"/>
          </a:p>
        </p:txBody>
      </p:sp>
      <p:sp>
        <p:nvSpPr>
          <p:cNvPr id="6" name="Rounded Rectangle 23">
            <a:extLst>
              <a:ext uri="{FF2B5EF4-FFF2-40B4-BE49-F238E27FC236}">
                <a16:creationId xmlns:a16="http://schemas.microsoft.com/office/drawing/2014/main" id="{7F92E5AB-9F26-49EF-8FB5-C8288B9F3C54}"/>
              </a:ext>
            </a:extLst>
          </p:cNvPr>
          <p:cNvSpPr/>
          <p:nvPr/>
        </p:nvSpPr>
        <p:spPr>
          <a:xfrm>
            <a:off x="5226341" y="3429000"/>
            <a:ext cx="2290195" cy="3138406"/>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2400" b="1" u="sng" dirty="0">
                <a:solidFill>
                  <a:schemeClr val="bg1"/>
                </a:solidFill>
                <a:latin typeface="Arabic Typesetting" panose="03020402040406030203" pitchFamily="66" charset="-78"/>
                <a:cs typeface="Arabic Typesetting" panose="03020402040406030203" pitchFamily="66" charset="-78"/>
              </a:rPr>
              <a:t>أسئلة “فكر وابحث”:</a:t>
            </a:r>
          </a:p>
          <a:p>
            <a:pPr lvl="0" algn="just" rtl="1">
              <a:lnSpc>
                <a:spcPct val="150000"/>
              </a:lnSpc>
              <a:spcAft>
                <a:spcPts val="0"/>
              </a:spcAft>
              <a:tabLst>
                <a:tab pos="457200" algn="l"/>
              </a:tabLst>
            </a:pPr>
            <a:r>
              <a:rPr lang="ar-EG" b="1" dirty="0">
                <a:solidFill>
                  <a:schemeClr val="bg1"/>
                </a:solidFill>
                <a:latin typeface="Arabic Typesetting" panose="03020402040406030203" pitchFamily="66" charset="-78"/>
                <a:cs typeface="Arabic Typesetting" panose="03020402040406030203" pitchFamily="66" charset="-78"/>
              </a:rPr>
              <a:t>أسئلة تستند إلى استدعاء الحقائق التي يمكن العثور عليها مباشرة في النص. توجد الإجابات عادةً في أكثر من مكان، مما يتطلب من الطلاب “التفكير” و “البحث” من خلال النص للعثور على الإجابة.</a:t>
            </a:r>
          </a:p>
        </p:txBody>
      </p:sp>
      <p:sp>
        <p:nvSpPr>
          <p:cNvPr id="7" name="Oval 25">
            <a:extLst>
              <a:ext uri="{FF2B5EF4-FFF2-40B4-BE49-F238E27FC236}">
                <a16:creationId xmlns:a16="http://schemas.microsoft.com/office/drawing/2014/main" id="{F7C621D1-B164-4A91-9A1F-ACA999B0B437}"/>
              </a:ext>
            </a:extLst>
          </p:cNvPr>
          <p:cNvSpPr/>
          <p:nvPr/>
        </p:nvSpPr>
        <p:spPr>
          <a:xfrm>
            <a:off x="6122680" y="3053268"/>
            <a:ext cx="595223" cy="595223"/>
          </a:xfrm>
          <a:prstGeom prst="ellipse">
            <a:avLst/>
          </a:prstGeom>
          <a:solidFill>
            <a:srgbClr val="F04B3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ب</a:t>
            </a:r>
            <a:endParaRPr lang="en-US" dirty="0"/>
          </a:p>
        </p:txBody>
      </p:sp>
      <p:sp>
        <p:nvSpPr>
          <p:cNvPr id="8" name="Rounded Rectangle 27">
            <a:extLst>
              <a:ext uri="{FF2B5EF4-FFF2-40B4-BE49-F238E27FC236}">
                <a16:creationId xmlns:a16="http://schemas.microsoft.com/office/drawing/2014/main" id="{8F389DBF-F04E-40CE-981A-E28377FC9DB9}"/>
              </a:ext>
            </a:extLst>
          </p:cNvPr>
          <p:cNvSpPr/>
          <p:nvPr/>
        </p:nvSpPr>
        <p:spPr>
          <a:xfrm>
            <a:off x="7607567" y="2014267"/>
            <a:ext cx="2081717" cy="3237241"/>
          </a:xfrm>
          <a:prstGeom prst="roundRect">
            <a:avLst/>
          </a:prstGeom>
          <a:solidFill>
            <a:srgbClr val="4472C4"/>
          </a:solidFill>
          <a:ln w="3810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1800" b="1" dirty="0">
                <a:solidFill>
                  <a:schemeClr val="bg1"/>
                </a:solidFill>
                <a:latin typeface="Arabic Typesetting" panose="03020402040406030203" pitchFamily="66" charset="-78"/>
                <a:cs typeface="Arabic Typesetting" panose="03020402040406030203" pitchFamily="66" charset="-78"/>
              </a:rPr>
              <a:t>. </a:t>
            </a:r>
            <a:r>
              <a:rPr lang="ar-EG" sz="2000" b="1" u="sng" dirty="0">
                <a:solidFill>
                  <a:schemeClr val="bg1"/>
                </a:solidFill>
                <a:latin typeface="Arabic Typesetting" panose="03020402040406030203" pitchFamily="66" charset="-78"/>
                <a:cs typeface="Arabic Typesetting" panose="03020402040406030203" pitchFamily="66" charset="-78"/>
              </a:rPr>
              <a:t>أسئلة مباشرة</a:t>
            </a:r>
            <a:r>
              <a:rPr lang="ar-EG" sz="1800" b="1" dirty="0">
                <a:solidFill>
                  <a:schemeClr val="bg1"/>
                </a:solidFill>
                <a:latin typeface="Arabic Typesetting" panose="03020402040406030203" pitchFamily="66" charset="-78"/>
                <a:cs typeface="Arabic Typesetting" panose="03020402040406030203" pitchFamily="66" charset="-78"/>
              </a:rPr>
              <a:t>:</a:t>
            </a:r>
          </a:p>
          <a:p>
            <a:pPr lvl="0" algn="just" rtl="1">
              <a:lnSpc>
                <a:spcPct val="150000"/>
              </a:lnSpc>
              <a:spcAft>
                <a:spcPts val="0"/>
              </a:spcAft>
              <a:tabLst>
                <a:tab pos="457200" algn="l"/>
              </a:tabLst>
            </a:pPr>
            <a:r>
              <a:rPr lang="ar-EG" sz="1800" b="1" dirty="0">
                <a:solidFill>
                  <a:schemeClr val="bg1"/>
                </a:solidFill>
                <a:latin typeface="Arabic Typesetting" panose="03020402040406030203" pitchFamily="66" charset="-78"/>
                <a:cs typeface="Arabic Typesetting" panose="03020402040406030203" pitchFamily="66" charset="-78"/>
              </a:rPr>
              <a:t> الأسئلة المباشرة في النص التي تطلب من الطلاب العثور على الإجابة الصحيحة الموجودة في مكان واحد ككلمة أو جملة في المقطع.</a:t>
            </a:r>
          </a:p>
          <a:p>
            <a:pPr lvl="0" algn="just" rtl="1">
              <a:lnSpc>
                <a:spcPct val="150000"/>
              </a:lnSpc>
              <a:spcAft>
                <a:spcPts val="0"/>
              </a:spcAft>
              <a:tabLst>
                <a:tab pos="457200" algn="l"/>
              </a:tabLst>
            </a:pPr>
            <a:r>
              <a:rPr lang="ar-EG" sz="1800" b="1" dirty="0">
                <a:solidFill>
                  <a:schemeClr val="bg1"/>
                </a:solidFill>
                <a:latin typeface="Arabic Typesetting" panose="03020402040406030203" pitchFamily="66" charset="-78"/>
                <a:cs typeface="Arabic Typesetting" panose="03020402040406030203" pitchFamily="66" charset="-78"/>
              </a:rPr>
              <a:t>مثال: من هو صديق الضفدع؟ الجواب: العلجوم</a:t>
            </a:r>
          </a:p>
        </p:txBody>
      </p:sp>
      <p:sp>
        <p:nvSpPr>
          <p:cNvPr id="9" name="Oval 28">
            <a:extLst>
              <a:ext uri="{FF2B5EF4-FFF2-40B4-BE49-F238E27FC236}">
                <a16:creationId xmlns:a16="http://schemas.microsoft.com/office/drawing/2014/main" id="{395967EF-D33C-4D2C-A3B8-01E48E08C7A0}"/>
              </a:ext>
            </a:extLst>
          </p:cNvPr>
          <p:cNvSpPr/>
          <p:nvPr/>
        </p:nvSpPr>
        <p:spPr>
          <a:xfrm>
            <a:off x="8456103" y="1809899"/>
            <a:ext cx="461394" cy="501979"/>
          </a:xfrm>
          <a:prstGeom prst="ellipse">
            <a:avLst/>
          </a:prstGeom>
          <a:solidFill>
            <a:srgbClr val="4472C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أ</a:t>
            </a:r>
            <a:endParaRPr lang="en-US" dirty="0"/>
          </a:p>
        </p:txBody>
      </p:sp>
      <p:sp>
        <p:nvSpPr>
          <p:cNvPr id="10" name="Pentagon 4">
            <a:extLst>
              <a:ext uri="{FF2B5EF4-FFF2-40B4-BE49-F238E27FC236}">
                <a16:creationId xmlns:a16="http://schemas.microsoft.com/office/drawing/2014/main" id="{04A0864F-8B38-495C-839A-BF7F2BDB0ED3}"/>
              </a:ext>
            </a:extLst>
          </p:cNvPr>
          <p:cNvSpPr/>
          <p:nvPr/>
        </p:nvSpPr>
        <p:spPr>
          <a:xfrm>
            <a:off x="6862194" y="290594"/>
            <a:ext cx="2442670" cy="763437"/>
          </a:xfrm>
          <a:prstGeom prst="homePlat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4000" b="1" dirty="0">
                <a:solidFill>
                  <a:schemeClr val="accent1">
                    <a:lumMod val="50000"/>
                  </a:schemeClr>
                </a:solidFill>
                <a:latin typeface="Arabic Typesetting" panose="03020402040406030203" pitchFamily="66" charset="-78"/>
                <a:cs typeface="Arabic Typesetting" panose="03020402040406030203" pitchFamily="66" charset="-78"/>
              </a:rPr>
              <a:t>مستويات الأسئلة</a:t>
            </a:r>
          </a:p>
        </p:txBody>
      </p:sp>
      <p:sp>
        <p:nvSpPr>
          <p:cNvPr id="11" name="Pentagon 4">
            <a:extLst>
              <a:ext uri="{FF2B5EF4-FFF2-40B4-BE49-F238E27FC236}">
                <a16:creationId xmlns:a16="http://schemas.microsoft.com/office/drawing/2014/main" id="{9815ECF9-5F1E-4FA1-B307-4F9AED64180E}"/>
              </a:ext>
            </a:extLst>
          </p:cNvPr>
          <p:cNvSpPr/>
          <p:nvPr/>
        </p:nvSpPr>
        <p:spPr>
          <a:xfrm>
            <a:off x="6207853" y="1070045"/>
            <a:ext cx="3322040" cy="536447"/>
          </a:xfrm>
          <a:prstGeom prst="homePlat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000" b="1" dirty="0">
                <a:solidFill>
                  <a:schemeClr val="accent1">
                    <a:lumMod val="50000"/>
                  </a:schemeClr>
                </a:solidFill>
                <a:latin typeface="Arabic Typesetting" panose="03020402040406030203" pitchFamily="66" charset="-78"/>
                <a:cs typeface="Arabic Typesetting" panose="03020402040406030203" pitchFamily="66" charset="-78"/>
              </a:rPr>
              <a:t>هناك اربع مستويات مختلفة من الأسئلة :</a:t>
            </a:r>
          </a:p>
        </p:txBody>
      </p:sp>
    </p:spTree>
    <p:extLst>
      <p:ext uri="{BB962C8B-B14F-4D97-AF65-F5344CB8AC3E}">
        <p14:creationId xmlns:p14="http://schemas.microsoft.com/office/powerpoint/2010/main" val="31937989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ABD840EE-FCBA-4AEE-BA9E-2E13E1CFE699}"/>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ECEBC7D6-3A8A-4B21-AA0E-7D07DF041642}"/>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728A8758-6313-4061-8894-FA2AAA57DA40}"/>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4DA30337-047B-4B10-8955-692C46CC1CA1}"/>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رقم(19)</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7D1CB449-6D52-4966-93FF-EFCCAC191B0D}"/>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7C0AAFFE-978E-4341-B89D-F6A6061BEF16}"/>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162D8080-86AC-4894-887E-BED12E9F7E32}"/>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A5324AD4-3BF5-4C71-9B5C-85CA9C394E22}"/>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ED67C866-3DB4-4BFE-B987-6A2F5B3B06E0}"/>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A3F43C9A-7623-49A1-A2C5-FD47CD3C1EDB}"/>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6497252F-C182-4C4A-A757-0FDA75E88F36}"/>
              </a:ext>
            </a:extLst>
          </p:cNvPr>
          <p:cNvSpPr/>
          <p:nvPr/>
        </p:nvSpPr>
        <p:spPr>
          <a:xfrm>
            <a:off x="1306969" y="2619311"/>
            <a:ext cx="7274969"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كيف يمكن استخدام استراتيجية  توليد الأسئلة في تحسين الفهم القرائي للطلاب؟</a:t>
            </a:r>
          </a:p>
        </p:txBody>
      </p:sp>
    </p:spTree>
    <p:extLst>
      <p:ext uri="{BB962C8B-B14F-4D97-AF65-F5344CB8AC3E}">
        <p14:creationId xmlns:p14="http://schemas.microsoft.com/office/powerpoint/2010/main" val="26314269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AC930A87-EDDB-411E-A2D5-A39E600F0F2A}"/>
              </a:ext>
            </a:extLst>
          </p:cNvPr>
          <p:cNvSpPr/>
          <p:nvPr/>
        </p:nvSpPr>
        <p:spPr>
          <a:xfrm>
            <a:off x="5062755" y="852695"/>
            <a:ext cx="4346673" cy="763437"/>
          </a:xfrm>
          <a:prstGeom prst="roundRect">
            <a:avLst>
              <a:gd name="adj" fmla="val 50000"/>
            </a:avLst>
          </a:prstGeom>
          <a:solidFill>
            <a:schemeClr val="accent1">
              <a:lumMod val="40000"/>
              <a:lumOff val="60000"/>
            </a:schemeClr>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الاستراتيجية الخامسة: توليد الأسئلة</a:t>
            </a:r>
            <a:endParaRPr lang="ar-EG" sz="3200" dirty="0">
              <a:solidFill>
                <a:srgbClr val="000000"/>
              </a:solidFill>
              <a:latin typeface="Arabic Typesetting" panose="03020402040406030203" pitchFamily="66" charset="-78"/>
              <a:cs typeface="Arabic Typesetting" panose="03020402040406030203" pitchFamily="66" charset="-78"/>
            </a:endParaRPr>
          </a:p>
        </p:txBody>
      </p:sp>
      <p:sp>
        <p:nvSpPr>
          <p:cNvPr id="3" name="Round Diagonal Corner Rectangle 7">
            <a:extLst>
              <a:ext uri="{FF2B5EF4-FFF2-40B4-BE49-F238E27FC236}">
                <a16:creationId xmlns:a16="http://schemas.microsoft.com/office/drawing/2014/main" id="{7A93718C-2AA9-4A2B-B22A-D5CD89A8F6A3}"/>
              </a:ext>
            </a:extLst>
          </p:cNvPr>
          <p:cNvSpPr/>
          <p:nvPr/>
        </p:nvSpPr>
        <p:spPr>
          <a:xfrm>
            <a:off x="553673" y="1726347"/>
            <a:ext cx="8690996" cy="3405305"/>
          </a:xfrm>
          <a:prstGeom prst="round2DiagRect">
            <a:avLst>
              <a:gd name="adj1" fmla="val 41305"/>
              <a:gd name="adj2" fmla="val 0"/>
            </a:avLst>
          </a:prstGeom>
          <a:solidFill>
            <a:schemeClr val="bg1">
              <a:lumMod val="85000"/>
            </a:schemeClr>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800" b="1" dirty="0">
                <a:solidFill>
                  <a:srgbClr val="000000"/>
                </a:solidFill>
                <a:latin typeface="Arabic Typesetting" panose="03020402040406030203" pitchFamily="66" charset="-78"/>
                <a:cs typeface="Arabic Typesetting" panose="03020402040406030203" pitchFamily="66" charset="-78"/>
              </a:rPr>
              <a:t>من خلال طرح الأسئلة، يصبح الطلاب على دراية كاملة حول ما إذا كان بإمكانهم الإجابة عن الأسئلة وما إذا كانوا يفهمون ما يقرؤونه. يتعلم الطلاب أن يسألوا أنفسهم أسئلة تتطلب منهم دمج المعلومات من أجزاء مختلفة من النص. على سبيل المثال، يمكن تعليم الطلاب طرح أسئلة عن الفكرة الرئيسة التي تتعلق بمعلومات مهمة في النص</a:t>
            </a:r>
          </a:p>
        </p:txBody>
      </p:sp>
    </p:spTree>
    <p:extLst>
      <p:ext uri="{BB962C8B-B14F-4D97-AF65-F5344CB8AC3E}">
        <p14:creationId xmlns:p14="http://schemas.microsoft.com/office/powerpoint/2010/main" val="14442530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A7DBC895-FAC4-41AD-B8A6-31EDB9F72B86}"/>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745F7929-E95A-42FA-93DD-57695DA23049}"/>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544AD17A-CE37-4FE2-9644-9F36ACD3A7BD}"/>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77FC5195-5387-416B-BC70-C2DE13096F59}"/>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رقم(20)</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EC860BBC-81B1-4F9B-8BF7-E2702721655F}"/>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E600E08C-DE64-473F-88FC-F7B7550EB720}"/>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866A5DC5-D3C0-45C1-9B33-73C3162F9057}"/>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ED77A9F6-FFCC-467F-8D16-9AF6F32066EF}"/>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861B01B8-B4FB-4D94-9A90-2238798DC0CD}"/>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F23FB54D-3774-4836-8503-F8FDA8512AC8}"/>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FA10683D-1FF9-4A67-AD06-585784FA55C2}"/>
              </a:ext>
            </a:extLst>
          </p:cNvPr>
          <p:cNvSpPr/>
          <p:nvPr/>
        </p:nvSpPr>
        <p:spPr>
          <a:xfrm>
            <a:off x="1306969" y="2619311"/>
            <a:ext cx="7274969"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كيف يمكن استخدام استراتيجية  تحليل بنية النص في تحسين الفهم القرائي للطلاب؟</a:t>
            </a:r>
          </a:p>
        </p:txBody>
      </p:sp>
    </p:spTree>
    <p:extLst>
      <p:ext uri="{BB962C8B-B14F-4D97-AF65-F5344CB8AC3E}">
        <p14:creationId xmlns:p14="http://schemas.microsoft.com/office/powerpoint/2010/main" val="17479361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EADD6896-9575-4E3F-B1CE-074F930F7C89}"/>
              </a:ext>
            </a:extLst>
          </p:cNvPr>
          <p:cNvSpPr/>
          <p:nvPr/>
        </p:nvSpPr>
        <p:spPr>
          <a:xfrm>
            <a:off x="5062755" y="852695"/>
            <a:ext cx="4346673" cy="763437"/>
          </a:xfrm>
          <a:prstGeom prst="roundRect">
            <a:avLst>
              <a:gd name="adj" fmla="val 50000"/>
            </a:avLst>
          </a:prstGeom>
          <a:solidFill>
            <a:schemeClr val="accent1">
              <a:lumMod val="40000"/>
              <a:lumOff val="60000"/>
            </a:schemeClr>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3200" b="1">
                <a:solidFill>
                  <a:srgbClr val="000000"/>
                </a:solidFill>
                <a:latin typeface="Arabic Typesetting" panose="03020402040406030203" pitchFamily="66" charset="-78"/>
                <a:cs typeface="Arabic Typesetting" panose="03020402040406030203" pitchFamily="66" charset="-78"/>
              </a:rPr>
              <a:t>الاستراتيجية السادسة: تحليل بنية النص</a:t>
            </a:r>
            <a:endParaRPr lang="ar-EG" sz="2400" dirty="0">
              <a:solidFill>
                <a:srgbClr val="000000"/>
              </a:solidFill>
              <a:latin typeface="Arabic Typesetting" panose="03020402040406030203" pitchFamily="66" charset="-78"/>
              <a:cs typeface="Arabic Typesetting" panose="03020402040406030203" pitchFamily="66" charset="-78"/>
            </a:endParaRPr>
          </a:p>
        </p:txBody>
      </p:sp>
      <p:sp>
        <p:nvSpPr>
          <p:cNvPr id="3" name="Round Diagonal Corner Rectangle 7">
            <a:extLst>
              <a:ext uri="{FF2B5EF4-FFF2-40B4-BE49-F238E27FC236}">
                <a16:creationId xmlns:a16="http://schemas.microsoft.com/office/drawing/2014/main" id="{03F33FE3-9905-4D83-81D5-0A1A9DF0A818}"/>
              </a:ext>
            </a:extLst>
          </p:cNvPr>
          <p:cNvSpPr/>
          <p:nvPr/>
        </p:nvSpPr>
        <p:spPr>
          <a:xfrm>
            <a:off x="1359018" y="1726347"/>
            <a:ext cx="7961152" cy="3405305"/>
          </a:xfrm>
          <a:prstGeom prst="round2DiagRect">
            <a:avLst>
              <a:gd name="adj1" fmla="val 41305"/>
              <a:gd name="adj2" fmla="val 0"/>
            </a:avLst>
          </a:prstGeom>
          <a:solidFill>
            <a:schemeClr val="bg1">
              <a:lumMod val="85000"/>
            </a:schemeClr>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800" b="1">
                <a:solidFill>
                  <a:srgbClr val="000000"/>
                </a:solidFill>
                <a:latin typeface="Arabic Typesetting" panose="03020402040406030203" pitchFamily="66" charset="-78"/>
                <a:cs typeface="Arabic Typesetting" panose="03020402040406030203" pitchFamily="66" charset="-78"/>
              </a:rPr>
              <a:t>في تدريس مهارة “تحليل بنية النص”، يتعلم الطلاب تحديد فئات المحتوى (الشخصيات، الإعداد، الأحداث، المشكلة، الحل). في كثير من الأحيان، يتعلم الطلاب تحليل بنية النص من خلال استخدام استراتيجية “خرائط القصة”. يحسن التدريس باستخدام هذه الاستراتيجية من مهارة الفهم القرائي للطلاب كثيرًا.</a:t>
            </a:r>
            <a:endParaRPr lang="ar-EG" sz="2800" b="1" dirty="0">
              <a:solidFill>
                <a:srgbClr val="00000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909742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21E064B9-9995-4524-A75D-3EB95D57F1B4}"/>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2E29DB46-8313-4A7A-A2DD-2144AF511458}"/>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63A4FB06-BE06-4B3A-95A3-C5B17522E9D2}"/>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19C05A00-54A3-48EB-9BDD-FB295FBBA5A5}"/>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رقم(21)</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783EABAB-C6AE-4628-A954-131EAD3247A1}"/>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73039340-3BF7-4474-9180-A9721B9BE4C7}"/>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5B01B319-68D6-4E04-9B70-7F17A10E8EB2}"/>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63A29878-3720-4C5D-BE13-A053104F99C5}"/>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B1FE1188-DABD-48EF-9B8E-2BB75E7BC185}"/>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ED6AB63E-A43E-46DB-975F-30180E31971A}"/>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6286504A-D18E-42ED-8416-D654D0B06417}"/>
              </a:ext>
            </a:extLst>
          </p:cNvPr>
          <p:cNvSpPr/>
          <p:nvPr/>
        </p:nvSpPr>
        <p:spPr>
          <a:xfrm>
            <a:off x="1306969" y="2619311"/>
            <a:ext cx="7274969"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600" b="1">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كيف تساعد استراتيجية  التلخيص الطالب في تحسين الفهم القرائي للطلاب؟</a:t>
            </a:r>
            <a:endPar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10185415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4D8286EF-D4C4-4649-802A-6EA3FA5A81D4}"/>
              </a:ext>
            </a:extLst>
          </p:cNvPr>
          <p:cNvSpPr/>
          <p:nvPr/>
        </p:nvSpPr>
        <p:spPr>
          <a:xfrm>
            <a:off x="5062755" y="852695"/>
            <a:ext cx="4346673" cy="763437"/>
          </a:xfrm>
          <a:prstGeom prst="roundRect">
            <a:avLst>
              <a:gd name="adj" fmla="val 50000"/>
            </a:avLst>
          </a:prstGeom>
          <a:solidFill>
            <a:schemeClr val="accent1">
              <a:lumMod val="40000"/>
              <a:lumOff val="60000"/>
            </a:schemeClr>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3200" b="1">
                <a:solidFill>
                  <a:srgbClr val="000000"/>
                </a:solidFill>
                <a:latin typeface="Arabic Typesetting" panose="03020402040406030203" pitchFamily="66" charset="-78"/>
                <a:cs typeface="Arabic Typesetting" panose="03020402040406030203" pitchFamily="66" charset="-78"/>
              </a:rPr>
              <a:t>الاستراتيجية السابعة: التلخيص</a:t>
            </a:r>
            <a:endParaRPr lang="ar-EG" sz="3200" b="1" dirty="0">
              <a:solidFill>
                <a:srgbClr val="000000"/>
              </a:solidFill>
              <a:latin typeface="Arabic Typesetting" panose="03020402040406030203" pitchFamily="66" charset="-78"/>
              <a:cs typeface="Arabic Typesetting" panose="03020402040406030203" pitchFamily="66" charset="-78"/>
            </a:endParaRPr>
          </a:p>
        </p:txBody>
      </p:sp>
      <p:sp>
        <p:nvSpPr>
          <p:cNvPr id="3" name="Round Diagonal Corner Rectangle 7">
            <a:extLst>
              <a:ext uri="{FF2B5EF4-FFF2-40B4-BE49-F238E27FC236}">
                <a16:creationId xmlns:a16="http://schemas.microsoft.com/office/drawing/2014/main" id="{3E57E398-0973-4F07-84AA-1478AF6A3EBD}"/>
              </a:ext>
            </a:extLst>
          </p:cNvPr>
          <p:cNvSpPr/>
          <p:nvPr/>
        </p:nvSpPr>
        <p:spPr>
          <a:xfrm>
            <a:off x="914401" y="1726348"/>
            <a:ext cx="8732938" cy="4355670"/>
          </a:xfrm>
          <a:prstGeom prst="round2DiagRect">
            <a:avLst>
              <a:gd name="adj1" fmla="val 41305"/>
              <a:gd name="adj2" fmla="val 0"/>
            </a:avLst>
          </a:prstGeom>
          <a:solidFill>
            <a:schemeClr val="bg1">
              <a:lumMod val="85000"/>
            </a:schemeClr>
          </a:solidFill>
          <a:ln>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lnSpc>
                <a:spcPct val="150000"/>
              </a:lnSpc>
              <a:spcAft>
                <a:spcPts val="0"/>
              </a:spcAft>
              <a:tabLst>
                <a:tab pos="457200" algn="l"/>
              </a:tabLst>
            </a:pPr>
            <a:r>
              <a:rPr lang="ar-EG" sz="2800" b="1">
                <a:solidFill>
                  <a:srgbClr val="000000"/>
                </a:solidFill>
                <a:latin typeface="Arabic Typesetting" panose="03020402040406030203" pitchFamily="66" charset="-78"/>
                <a:cs typeface="Arabic Typesetting" panose="03020402040406030203" pitchFamily="66" charset="-78"/>
              </a:rPr>
              <a:t>يتطلب “التلخيص” من الطلاب تحديد أهم ما وجدوه في النص وإعادة صياغته بأسلوبهم الخاص. كما تساعد استراتيجية “التلخيص” الطلاب على:</a:t>
            </a:r>
          </a:p>
          <a:p>
            <a:pPr lvl="0" algn="just" rtl="1">
              <a:lnSpc>
                <a:spcPct val="150000"/>
              </a:lnSpc>
              <a:spcAft>
                <a:spcPts val="0"/>
              </a:spcAft>
              <a:tabLst>
                <a:tab pos="457200" algn="l"/>
              </a:tabLst>
            </a:pPr>
            <a:r>
              <a:rPr lang="ar-EG" sz="2800" b="1">
                <a:solidFill>
                  <a:srgbClr val="000000"/>
                </a:solidFill>
                <a:latin typeface="Arabic Typesetting" panose="03020402040406030203" pitchFamily="66" charset="-78"/>
                <a:cs typeface="Arabic Typesetting" panose="03020402040406030203" pitchFamily="66" charset="-78"/>
              </a:rPr>
              <a:t>– تحديد أو توليد الأفكار الرئيسة.</a:t>
            </a:r>
          </a:p>
          <a:p>
            <a:pPr lvl="0" algn="just" rtl="1">
              <a:lnSpc>
                <a:spcPct val="150000"/>
              </a:lnSpc>
              <a:spcAft>
                <a:spcPts val="0"/>
              </a:spcAft>
              <a:tabLst>
                <a:tab pos="457200" algn="l"/>
              </a:tabLst>
            </a:pPr>
            <a:r>
              <a:rPr lang="ar-EG" sz="2800" b="1">
                <a:solidFill>
                  <a:srgbClr val="000000"/>
                </a:solidFill>
                <a:latin typeface="Arabic Typesetting" panose="03020402040406030203" pitchFamily="66" charset="-78"/>
                <a:cs typeface="Arabic Typesetting" panose="03020402040406030203" pitchFamily="66" charset="-78"/>
              </a:rPr>
              <a:t>– ربط الأفكار الرئيسة أو المركزية.</a:t>
            </a:r>
          </a:p>
          <a:p>
            <a:pPr lvl="0" algn="just" rtl="1">
              <a:lnSpc>
                <a:spcPct val="150000"/>
              </a:lnSpc>
              <a:spcAft>
                <a:spcPts val="0"/>
              </a:spcAft>
              <a:tabLst>
                <a:tab pos="457200" algn="l"/>
              </a:tabLst>
            </a:pPr>
            <a:r>
              <a:rPr lang="ar-EG" sz="2800" b="1">
                <a:solidFill>
                  <a:srgbClr val="000000"/>
                </a:solidFill>
                <a:latin typeface="Arabic Typesetting" panose="03020402040406030203" pitchFamily="66" charset="-78"/>
                <a:cs typeface="Arabic Typesetting" panose="03020402040406030203" pitchFamily="66" charset="-78"/>
              </a:rPr>
              <a:t>– استبعاد المعلومات غير الضرورية.</a:t>
            </a:r>
          </a:p>
          <a:p>
            <a:pPr lvl="0" algn="just" rtl="1">
              <a:lnSpc>
                <a:spcPct val="150000"/>
              </a:lnSpc>
              <a:spcAft>
                <a:spcPts val="0"/>
              </a:spcAft>
              <a:tabLst>
                <a:tab pos="457200" algn="l"/>
              </a:tabLst>
            </a:pPr>
            <a:r>
              <a:rPr lang="ar-EG" sz="2800" b="1">
                <a:solidFill>
                  <a:srgbClr val="000000"/>
                </a:solidFill>
                <a:latin typeface="Arabic Typesetting" panose="03020402040406030203" pitchFamily="66" charset="-78"/>
                <a:cs typeface="Arabic Typesetting" panose="03020402040406030203" pitchFamily="66" charset="-78"/>
              </a:rPr>
              <a:t>– تذكر ما قرأوه</a:t>
            </a:r>
            <a:endParaRPr lang="ar-EG" sz="2800" b="1" dirty="0">
              <a:solidFill>
                <a:srgbClr val="00000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9896871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2D7547A7-8624-43AE-866C-7283ADF6D00F}"/>
              </a:ext>
            </a:extLst>
          </p:cNvPr>
          <p:cNvSpPr/>
          <p:nvPr/>
        </p:nvSpPr>
        <p:spPr>
          <a:xfrm>
            <a:off x="7591556" y="2547684"/>
            <a:ext cx="545940" cy="468427"/>
          </a:xfrm>
          <a:prstGeom prst="roundRect">
            <a:avLst/>
          </a:prstGeom>
          <a:blipFill dpi="0" rotWithShape="1">
            <a:blip r:embed="rId2">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800" b="1" dirty="0">
                <a:solidFill>
                  <a:prstClr val="black">
                    <a:lumMod val="95000"/>
                    <a:lumOff val="5000"/>
                  </a:prstClr>
                </a:solidFill>
                <a:latin typeface="Calibri" panose="020F0502020204030204" pitchFamily="34" charset="0"/>
                <a:cs typeface="Calibri" panose="020F0502020204030204" pitchFamily="34" charset="0"/>
              </a:rPr>
              <a:t>م</a:t>
            </a:r>
            <a:endParaRPr lang="en-US" sz="2800" b="1"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6" name="Rounded Rectangle 5">
            <a:extLst>
              <a:ext uri="{FF2B5EF4-FFF2-40B4-BE49-F238E27FC236}">
                <a16:creationId xmlns:a16="http://schemas.microsoft.com/office/drawing/2014/main" id="{8057AEE1-FCC5-42A1-9DAD-498584DA6497}"/>
              </a:ext>
            </a:extLst>
          </p:cNvPr>
          <p:cNvSpPr/>
          <p:nvPr/>
        </p:nvSpPr>
        <p:spPr>
          <a:xfrm>
            <a:off x="5680249" y="2547684"/>
            <a:ext cx="1756978" cy="468427"/>
          </a:xfrm>
          <a:prstGeom prst="roundRect">
            <a:avLst/>
          </a:prstGeom>
          <a:blipFill dpi="0" rotWithShape="1">
            <a:blip r:embed="rId3">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المحاور</a:t>
            </a:r>
            <a:endParaRPr lang="ar-EG" sz="1200" b="1" dirty="0">
              <a:solidFill>
                <a:prstClr val="white"/>
              </a:solidFill>
              <a:latin typeface="Calibri" panose="020F0502020204030204" pitchFamily="34" charset="0"/>
              <a:cs typeface="Calibri" panose="020F0502020204030204" pitchFamily="34" charset="0"/>
            </a:endParaRPr>
          </a:p>
        </p:txBody>
      </p:sp>
      <p:sp>
        <p:nvSpPr>
          <p:cNvPr id="7" name="Rounded Rectangle 6">
            <a:extLst>
              <a:ext uri="{FF2B5EF4-FFF2-40B4-BE49-F238E27FC236}">
                <a16:creationId xmlns:a16="http://schemas.microsoft.com/office/drawing/2014/main" id="{168874F3-D8BE-478D-9B6B-2EFF61F3C9A9}"/>
              </a:ext>
            </a:extLst>
          </p:cNvPr>
          <p:cNvSpPr/>
          <p:nvPr/>
        </p:nvSpPr>
        <p:spPr>
          <a:xfrm>
            <a:off x="2243051" y="2547684"/>
            <a:ext cx="3275153" cy="468427"/>
          </a:xfrm>
          <a:prstGeom prst="roundRect">
            <a:avLst/>
          </a:prstGeom>
          <a:blipFill dpi="0" rotWithShape="1">
            <a:blip r:embed="rId4">
              <a:alphaModFix amt="1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الأهداف</a:t>
            </a:r>
            <a:endParaRPr lang="en-US" b="1"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8" name="Rounded Rectangle 7">
            <a:extLst>
              <a:ext uri="{FF2B5EF4-FFF2-40B4-BE49-F238E27FC236}">
                <a16:creationId xmlns:a16="http://schemas.microsoft.com/office/drawing/2014/main" id="{1187FF2D-499B-422F-9C33-CA492A211073}"/>
              </a:ext>
            </a:extLst>
          </p:cNvPr>
          <p:cNvSpPr/>
          <p:nvPr/>
        </p:nvSpPr>
        <p:spPr>
          <a:xfrm>
            <a:off x="1421246" y="2547684"/>
            <a:ext cx="740779" cy="468427"/>
          </a:xfrm>
          <a:prstGeom prst="roundRect">
            <a:avLst/>
          </a:prstGeom>
          <a:blipFill>
            <a:blip r:embed="rId5">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الزمن</a:t>
            </a:r>
            <a:endParaRPr lang="ar-EG" dirty="0">
              <a:solidFill>
                <a:prstClr val="white"/>
              </a:solidFill>
              <a:latin typeface="Calibri" panose="020F0502020204030204" pitchFamily="34" charset="0"/>
              <a:cs typeface="Calibri" panose="020F0502020204030204" pitchFamily="34" charset="0"/>
            </a:endParaRPr>
          </a:p>
        </p:txBody>
      </p:sp>
      <p:sp>
        <p:nvSpPr>
          <p:cNvPr id="9" name="Rounded Rectangle 8">
            <a:extLst>
              <a:ext uri="{FF2B5EF4-FFF2-40B4-BE49-F238E27FC236}">
                <a16:creationId xmlns:a16="http://schemas.microsoft.com/office/drawing/2014/main" id="{B1A97379-959B-4749-8E3C-0F5481F5D0F5}"/>
              </a:ext>
            </a:extLst>
          </p:cNvPr>
          <p:cNvSpPr/>
          <p:nvPr/>
        </p:nvSpPr>
        <p:spPr>
          <a:xfrm>
            <a:off x="7591556" y="3129138"/>
            <a:ext cx="545940" cy="468427"/>
          </a:xfrm>
          <a:prstGeom prst="roundRect">
            <a:avLst/>
          </a:prstGeom>
          <a:blipFill dpi="0" rotWithShape="1">
            <a:blip r:embed="rId2">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prstClr val="black">
                    <a:lumMod val="95000"/>
                    <a:lumOff val="5000"/>
                  </a:prstClr>
                </a:solidFill>
                <a:latin typeface="Calibri" panose="020F0502020204030204" pitchFamily="34" charset="0"/>
                <a:cs typeface="Calibri" panose="020F0502020204030204" pitchFamily="34" charset="0"/>
              </a:rPr>
              <a:t>1</a:t>
            </a:r>
            <a:endParaRPr lang="en-US"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10" name="Rounded Rectangle 9">
            <a:extLst>
              <a:ext uri="{FF2B5EF4-FFF2-40B4-BE49-F238E27FC236}">
                <a16:creationId xmlns:a16="http://schemas.microsoft.com/office/drawing/2014/main" id="{451A9CCE-BC5E-45B7-AD07-80AD287D9327}"/>
              </a:ext>
            </a:extLst>
          </p:cNvPr>
          <p:cNvSpPr/>
          <p:nvPr/>
        </p:nvSpPr>
        <p:spPr>
          <a:xfrm>
            <a:off x="7591556" y="3710592"/>
            <a:ext cx="545940" cy="468427"/>
          </a:xfrm>
          <a:prstGeom prst="roundRect">
            <a:avLst/>
          </a:prstGeom>
          <a:blipFill dpi="0" rotWithShape="1">
            <a:blip r:embed="rId2">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solidFill>
                  <a:prstClr val="black">
                    <a:lumMod val="95000"/>
                    <a:lumOff val="5000"/>
                  </a:prstClr>
                </a:solidFill>
                <a:latin typeface="Calibri" panose="020F0502020204030204" pitchFamily="34" charset="0"/>
                <a:cs typeface="Calibri" panose="020F0502020204030204" pitchFamily="34" charset="0"/>
              </a:rPr>
              <a:t>2</a:t>
            </a:r>
            <a:endParaRPr lang="en-US" dirty="0">
              <a:solidFill>
                <a:prstClr val="black">
                  <a:lumMod val="95000"/>
                  <a:lumOff val="5000"/>
                </a:prstClr>
              </a:solidFill>
              <a:latin typeface="Calibri" panose="020F0502020204030204" pitchFamily="34" charset="0"/>
              <a:cs typeface="Calibri" panose="020F0502020204030204" pitchFamily="34" charset="0"/>
            </a:endParaRPr>
          </a:p>
        </p:txBody>
      </p:sp>
      <p:sp>
        <p:nvSpPr>
          <p:cNvPr id="11" name="Rounded Rectangle 11">
            <a:extLst>
              <a:ext uri="{FF2B5EF4-FFF2-40B4-BE49-F238E27FC236}">
                <a16:creationId xmlns:a16="http://schemas.microsoft.com/office/drawing/2014/main" id="{138F3121-40CD-47A9-BA7C-568EB8E828B8}"/>
              </a:ext>
            </a:extLst>
          </p:cNvPr>
          <p:cNvSpPr/>
          <p:nvPr/>
        </p:nvSpPr>
        <p:spPr>
          <a:xfrm>
            <a:off x="5680249" y="3089426"/>
            <a:ext cx="1756978" cy="468427"/>
          </a:xfrm>
          <a:prstGeom prst="roundRect">
            <a:avLst/>
          </a:prstGeom>
          <a:blipFill dpi="0" rotWithShape="1">
            <a:blip r:embed="rId3">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400" b="1" dirty="0">
                <a:solidFill>
                  <a:prstClr val="black">
                    <a:lumMod val="95000"/>
                    <a:lumOff val="5000"/>
                  </a:prstClr>
                </a:solidFill>
                <a:latin typeface="Calibri" panose="020F0502020204030204" pitchFamily="34" charset="0"/>
                <a:cs typeface="Calibri" panose="020F0502020204030204" pitchFamily="34" charset="0"/>
              </a:rPr>
              <a:t>استراتيجيات تدريس الفهم القرائي الفعالة</a:t>
            </a:r>
          </a:p>
        </p:txBody>
      </p:sp>
      <p:sp>
        <p:nvSpPr>
          <p:cNvPr id="12" name="Rounded Rectangle 12">
            <a:extLst>
              <a:ext uri="{FF2B5EF4-FFF2-40B4-BE49-F238E27FC236}">
                <a16:creationId xmlns:a16="http://schemas.microsoft.com/office/drawing/2014/main" id="{41F93F2E-EE4B-40CC-9C55-0B58F0995D49}"/>
              </a:ext>
            </a:extLst>
          </p:cNvPr>
          <p:cNvSpPr/>
          <p:nvPr/>
        </p:nvSpPr>
        <p:spPr>
          <a:xfrm>
            <a:off x="2243051" y="3129138"/>
            <a:ext cx="3275153" cy="468427"/>
          </a:xfrm>
          <a:prstGeom prst="roundRect">
            <a:avLst/>
          </a:prstGeom>
          <a:blipFill dpi="0" rotWithShape="1">
            <a:blip r:embed="rId4">
              <a:alphaModFix amt="1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1600" b="1" dirty="0">
                <a:solidFill>
                  <a:prstClr val="black">
                    <a:lumMod val="95000"/>
                    <a:lumOff val="5000"/>
                  </a:prstClr>
                </a:solidFill>
                <a:latin typeface="Calibri" panose="020F0502020204030204" pitchFamily="34" charset="0"/>
                <a:cs typeface="Calibri" panose="020F0502020204030204" pitchFamily="34" charset="0"/>
              </a:rPr>
              <a:t>استراتيجيات تدريس الفهم القرائي الفعالة</a:t>
            </a:r>
          </a:p>
        </p:txBody>
      </p:sp>
      <p:sp>
        <p:nvSpPr>
          <p:cNvPr id="13" name="Rounded Rectangle 13">
            <a:extLst>
              <a:ext uri="{FF2B5EF4-FFF2-40B4-BE49-F238E27FC236}">
                <a16:creationId xmlns:a16="http://schemas.microsoft.com/office/drawing/2014/main" id="{272DD996-DD9D-4183-9A6B-BD8349A70410}"/>
              </a:ext>
            </a:extLst>
          </p:cNvPr>
          <p:cNvSpPr/>
          <p:nvPr/>
        </p:nvSpPr>
        <p:spPr>
          <a:xfrm>
            <a:off x="5680249" y="3710592"/>
            <a:ext cx="1756978" cy="815667"/>
          </a:xfrm>
          <a:prstGeom prst="roundRect">
            <a:avLst/>
          </a:prstGeom>
          <a:blipFill dpi="0" rotWithShape="1">
            <a:blip r:embed="rId3">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400" b="1" dirty="0">
                <a:solidFill>
                  <a:prstClr val="black">
                    <a:lumMod val="95000"/>
                    <a:lumOff val="5000"/>
                  </a:prstClr>
                </a:solidFill>
                <a:latin typeface="Calibri" panose="020F0502020204030204" pitchFamily="34" charset="0"/>
                <a:cs typeface="Calibri" panose="020F0502020204030204" pitchFamily="34" charset="0"/>
              </a:rPr>
              <a:t>تطبيقات الفهم القرائي في مادة العلوم في المملكة العربية السعودية</a:t>
            </a:r>
          </a:p>
        </p:txBody>
      </p:sp>
      <p:sp>
        <p:nvSpPr>
          <p:cNvPr id="14" name="Rounded Rectangle 14">
            <a:extLst>
              <a:ext uri="{FF2B5EF4-FFF2-40B4-BE49-F238E27FC236}">
                <a16:creationId xmlns:a16="http://schemas.microsoft.com/office/drawing/2014/main" id="{36EB8FAF-A2A2-4AB4-8273-8A5C1D71E75B}"/>
              </a:ext>
            </a:extLst>
          </p:cNvPr>
          <p:cNvSpPr/>
          <p:nvPr/>
        </p:nvSpPr>
        <p:spPr>
          <a:xfrm>
            <a:off x="2243051" y="3710592"/>
            <a:ext cx="3275153" cy="815667"/>
          </a:xfrm>
          <a:prstGeom prst="roundRect">
            <a:avLst/>
          </a:prstGeom>
          <a:blipFill dpi="0" rotWithShape="1">
            <a:blip r:embed="rId4">
              <a:alphaModFix amt="1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600" b="1" dirty="0">
                <a:solidFill>
                  <a:prstClr val="black">
                    <a:lumMod val="95000"/>
                    <a:lumOff val="5000"/>
                  </a:prstClr>
                </a:solidFill>
                <a:latin typeface="Calibri" panose="020F0502020204030204" pitchFamily="34" charset="0"/>
                <a:cs typeface="Calibri" panose="020F0502020204030204" pitchFamily="34" charset="0"/>
              </a:rPr>
              <a:t>تعرف تطبيقات الفهم القرائي في مادة العلوم في المملكة العربية السعودية</a:t>
            </a:r>
          </a:p>
        </p:txBody>
      </p:sp>
      <p:sp>
        <p:nvSpPr>
          <p:cNvPr id="15" name="Rounded Rectangle 17">
            <a:extLst>
              <a:ext uri="{FF2B5EF4-FFF2-40B4-BE49-F238E27FC236}">
                <a16:creationId xmlns:a16="http://schemas.microsoft.com/office/drawing/2014/main" id="{CCA000C2-AB9F-4722-A8DF-17D912523332}"/>
              </a:ext>
            </a:extLst>
          </p:cNvPr>
          <p:cNvSpPr/>
          <p:nvPr/>
        </p:nvSpPr>
        <p:spPr>
          <a:xfrm>
            <a:off x="1432821" y="3129138"/>
            <a:ext cx="740779" cy="1631336"/>
          </a:xfrm>
          <a:prstGeom prst="roundRect">
            <a:avLst/>
          </a:prstGeom>
          <a:blipFill>
            <a:blip r:embed="rId5">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b="1" dirty="0">
                <a:solidFill>
                  <a:prstClr val="black">
                    <a:lumMod val="95000"/>
                    <a:lumOff val="5000"/>
                  </a:prstClr>
                </a:solidFill>
                <a:latin typeface="Calibri" panose="020F0502020204030204" pitchFamily="34" charset="0"/>
                <a:cs typeface="Calibri" panose="020F0502020204030204" pitchFamily="34" charset="0"/>
              </a:rPr>
              <a:t>120</a:t>
            </a:r>
          </a:p>
          <a:p>
            <a:pPr algn="ctr"/>
            <a:r>
              <a:rPr lang="ar-EG" b="1" dirty="0">
                <a:solidFill>
                  <a:prstClr val="black">
                    <a:lumMod val="95000"/>
                    <a:lumOff val="5000"/>
                  </a:prstClr>
                </a:solidFill>
                <a:latin typeface="Calibri" panose="020F0502020204030204" pitchFamily="34" charset="0"/>
                <a:cs typeface="Calibri" panose="020F0502020204030204" pitchFamily="34" charset="0"/>
              </a:rPr>
              <a:t>دقيقة</a:t>
            </a:r>
            <a:endParaRPr lang="ar-EG" dirty="0">
              <a:solidFill>
                <a:prstClr val="white"/>
              </a:solidFill>
              <a:latin typeface="Calibri" panose="020F0502020204030204" pitchFamily="34" charset="0"/>
              <a:cs typeface="Calibri" panose="020F0502020204030204" pitchFamily="34" charset="0"/>
            </a:endParaRPr>
          </a:p>
        </p:txBody>
      </p:sp>
      <p:sp>
        <p:nvSpPr>
          <p:cNvPr id="16" name="Rectangle 69">
            <a:extLst>
              <a:ext uri="{FF2B5EF4-FFF2-40B4-BE49-F238E27FC236}">
                <a16:creationId xmlns:a16="http://schemas.microsoft.com/office/drawing/2014/main" id="{EBAB27DD-F164-417C-A9D6-B1EA72F74AC8}"/>
              </a:ext>
            </a:extLst>
          </p:cNvPr>
          <p:cNvSpPr/>
          <p:nvPr/>
        </p:nvSpPr>
        <p:spPr>
          <a:xfrm>
            <a:off x="4519095" y="1158919"/>
            <a:ext cx="1768894" cy="1006851"/>
          </a:xfrm>
          <a:prstGeom prst="rect">
            <a:avLst/>
          </a:prstGeom>
          <a:solidFill>
            <a:schemeClr val="accent6">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EG" sz="28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rPr>
              <a:t>الجلسة الثانية</a:t>
            </a:r>
            <a:endParaRPr kumimoji="0" lang="en-US" sz="28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1698457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ABD8F4CB-AEBD-4B2E-BE61-F4E8591FB07C}"/>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D68425AD-45DF-48D4-ABFE-A6CFC6F05AD8}"/>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7D5A3A2F-D0BD-4553-B10E-CAF92A402492}"/>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F2503796-33F1-44F0-87E3-871E290DE3FB}"/>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رقم(22)</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01AEE0FE-65E8-4524-ADC7-EB05CC4913AC}"/>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37F08148-10A9-4A0A-93BD-451EAE9D556C}"/>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83E9F1EB-9E12-4741-9A4A-D7CF525E3160}"/>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60BA12E1-1D6C-4C26-9A72-14A7157FC136}"/>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211ED6AE-019B-478E-AFE0-5A92D5D89099}"/>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2581CB6E-68FF-4FFA-9F08-7AAAC6D7772A}"/>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CBE5859D-0B52-4A61-81FC-4FE973B4974A}"/>
              </a:ext>
            </a:extLst>
          </p:cNvPr>
          <p:cNvSpPr/>
          <p:nvPr/>
        </p:nvSpPr>
        <p:spPr>
          <a:xfrm>
            <a:off x="1306969" y="2619311"/>
            <a:ext cx="7274969"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3600" b="1">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تناول بالتوضيح استراتيجيات تدريس الفهم القرائي الفعالة.</a:t>
            </a:r>
            <a:endPar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1677604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1">
            <a:extLst>
              <a:ext uri="{FF2B5EF4-FFF2-40B4-BE49-F238E27FC236}">
                <a16:creationId xmlns:a16="http://schemas.microsoft.com/office/drawing/2014/main" id="{B427EE8F-5608-4E52-9E4D-323EFEBDB61B}"/>
              </a:ext>
            </a:extLst>
          </p:cNvPr>
          <p:cNvSpPr/>
          <p:nvPr/>
        </p:nvSpPr>
        <p:spPr>
          <a:xfrm rot="2594763">
            <a:off x="6779895" y="2627804"/>
            <a:ext cx="548640" cy="548640"/>
          </a:xfrm>
          <a:prstGeom prst="roundRect">
            <a:avLst/>
          </a:prstGeom>
          <a:solidFill>
            <a:srgbClr val="DC7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4" name="Rounded Rectangle 4">
            <a:extLst>
              <a:ext uri="{FF2B5EF4-FFF2-40B4-BE49-F238E27FC236}">
                <a16:creationId xmlns:a16="http://schemas.microsoft.com/office/drawing/2014/main" id="{BB781A23-E4E9-4EF2-A0F7-D34F0FA1D9FE}"/>
              </a:ext>
            </a:extLst>
          </p:cNvPr>
          <p:cNvSpPr/>
          <p:nvPr/>
        </p:nvSpPr>
        <p:spPr>
          <a:xfrm rot="2594763">
            <a:off x="7416990" y="3486062"/>
            <a:ext cx="548640" cy="548640"/>
          </a:xfrm>
          <a:prstGeom prst="roundRect">
            <a:avLst/>
          </a:prstGeom>
          <a:solidFill>
            <a:srgbClr val="744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5" name="Rounded Rectangle 5">
            <a:extLst>
              <a:ext uri="{FF2B5EF4-FFF2-40B4-BE49-F238E27FC236}">
                <a16:creationId xmlns:a16="http://schemas.microsoft.com/office/drawing/2014/main" id="{A1840627-F1B6-49B1-A4CB-F9ADF2C6CAF9}"/>
              </a:ext>
            </a:extLst>
          </p:cNvPr>
          <p:cNvSpPr/>
          <p:nvPr/>
        </p:nvSpPr>
        <p:spPr>
          <a:xfrm rot="2594763">
            <a:off x="6695630" y="4236644"/>
            <a:ext cx="548640" cy="54864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6" name="Rounded Rectangle 6">
            <a:extLst>
              <a:ext uri="{FF2B5EF4-FFF2-40B4-BE49-F238E27FC236}">
                <a16:creationId xmlns:a16="http://schemas.microsoft.com/office/drawing/2014/main" id="{0A2DFC5F-A25A-4A8C-A401-3D26596E3AF0}"/>
              </a:ext>
            </a:extLst>
          </p:cNvPr>
          <p:cNvSpPr/>
          <p:nvPr/>
        </p:nvSpPr>
        <p:spPr>
          <a:xfrm rot="2594763">
            <a:off x="7416989" y="5012579"/>
            <a:ext cx="548640" cy="548640"/>
          </a:xfrm>
          <a:prstGeom prst="roundRect">
            <a:avLst/>
          </a:prstGeom>
          <a:solidFill>
            <a:srgbClr val="BFD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cxnSp>
        <p:nvCxnSpPr>
          <p:cNvPr id="7" name="Straight Connector 7">
            <a:extLst>
              <a:ext uri="{FF2B5EF4-FFF2-40B4-BE49-F238E27FC236}">
                <a16:creationId xmlns:a16="http://schemas.microsoft.com/office/drawing/2014/main" id="{684F336C-F7F7-46DE-BF59-0D39D80CC96D}"/>
              </a:ext>
            </a:extLst>
          </p:cNvPr>
          <p:cNvCxnSpPr/>
          <p:nvPr/>
        </p:nvCxnSpPr>
        <p:spPr>
          <a:xfrm flipH="1">
            <a:off x="3488812" y="2924699"/>
            <a:ext cx="3193262" cy="0"/>
          </a:xfrm>
          <a:prstGeom prst="line">
            <a:avLst/>
          </a:prstGeom>
          <a:ln w="19050">
            <a:solidFill>
              <a:srgbClr val="DC7AD7"/>
            </a:solidFill>
          </a:ln>
        </p:spPr>
        <p:style>
          <a:lnRef idx="1">
            <a:schemeClr val="accent1"/>
          </a:lnRef>
          <a:fillRef idx="0">
            <a:schemeClr val="accent1"/>
          </a:fillRef>
          <a:effectRef idx="0">
            <a:schemeClr val="accent1"/>
          </a:effectRef>
          <a:fontRef idx="minor">
            <a:schemeClr val="tx1"/>
          </a:fontRef>
        </p:style>
      </p:cxnSp>
      <p:cxnSp>
        <p:nvCxnSpPr>
          <p:cNvPr id="8" name="Straight Connector 9">
            <a:extLst>
              <a:ext uri="{FF2B5EF4-FFF2-40B4-BE49-F238E27FC236}">
                <a16:creationId xmlns:a16="http://schemas.microsoft.com/office/drawing/2014/main" id="{DBEEC8B6-C1DE-4CBB-A95F-278AA8EDA984}"/>
              </a:ext>
            </a:extLst>
          </p:cNvPr>
          <p:cNvCxnSpPr/>
          <p:nvPr/>
        </p:nvCxnSpPr>
        <p:spPr>
          <a:xfrm flipH="1">
            <a:off x="4518959" y="3760382"/>
            <a:ext cx="3067355" cy="0"/>
          </a:xfrm>
          <a:prstGeom prst="line">
            <a:avLst/>
          </a:prstGeom>
          <a:ln w="19050">
            <a:solidFill>
              <a:srgbClr val="74499E"/>
            </a:solidFill>
          </a:ln>
        </p:spPr>
        <p:style>
          <a:lnRef idx="1">
            <a:schemeClr val="accent1"/>
          </a:lnRef>
          <a:fillRef idx="0">
            <a:schemeClr val="accent1"/>
          </a:fillRef>
          <a:effectRef idx="0">
            <a:schemeClr val="accent1"/>
          </a:effectRef>
          <a:fontRef idx="minor">
            <a:schemeClr val="tx1"/>
          </a:fontRef>
        </p:style>
      </p:cxnSp>
      <p:cxnSp>
        <p:nvCxnSpPr>
          <p:cNvPr id="9" name="Straight Connector 10">
            <a:extLst>
              <a:ext uri="{FF2B5EF4-FFF2-40B4-BE49-F238E27FC236}">
                <a16:creationId xmlns:a16="http://schemas.microsoft.com/office/drawing/2014/main" id="{617DC1D9-6BBD-489D-9BEB-80EF95EB014D}"/>
              </a:ext>
            </a:extLst>
          </p:cNvPr>
          <p:cNvCxnSpPr/>
          <p:nvPr/>
        </p:nvCxnSpPr>
        <p:spPr>
          <a:xfrm flipH="1">
            <a:off x="3627708" y="4522218"/>
            <a:ext cx="3161046"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15">
            <a:extLst>
              <a:ext uri="{FF2B5EF4-FFF2-40B4-BE49-F238E27FC236}">
                <a16:creationId xmlns:a16="http://schemas.microsoft.com/office/drawing/2014/main" id="{9DD7C5C2-0EAA-4B5A-83D7-040E7DC1A864}"/>
              </a:ext>
            </a:extLst>
          </p:cNvPr>
          <p:cNvCxnSpPr/>
          <p:nvPr/>
        </p:nvCxnSpPr>
        <p:spPr>
          <a:xfrm flipH="1">
            <a:off x="4425268" y="5288077"/>
            <a:ext cx="3161046" cy="0"/>
          </a:xfrm>
          <a:prstGeom prst="line">
            <a:avLst/>
          </a:prstGeom>
          <a:ln w="19050">
            <a:solidFill>
              <a:srgbClr val="BFD44F"/>
            </a:solidFill>
          </a:ln>
        </p:spPr>
        <p:style>
          <a:lnRef idx="1">
            <a:schemeClr val="accent1"/>
          </a:lnRef>
          <a:fillRef idx="0">
            <a:schemeClr val="accent1"/>
          </a:fillRef>
          <a:effectRef idx="0">
            <a:schemeClr val="accent1"/>
          </a:effectRef>
          <a:fontRef idx="minor">
            <a:schemeClr val="tx1"/>
          </a:fontRef>
        </p:style>
      </p:cxnSp>
      <p:sp>
        <p:nvSpPr>
          <p:cNvPr id="11" name="TextBox 14">
            <a:extLst>
              <a:ext uri="{FF2B5EF4-FFF2-40B4-BE49-F238E27FC236}">
                <a16:creationId xmlns:a16="http://schemas.microsoft.com/office/drawing/2014/main" id="{E1349B74-FC91-4571-98C6-EC59095BFE3F}"/>
              </a:ext>
            </a:extLst>
          </p:cNvPr>
          <p:cNvSpPr txBox="1"/>
          <p:nvPr/>
        </p:nvSpPr>
        <p:spPr>
          <a:xfrm>
            <a:off x="2708999" y="2724644"/>
            <a:ext cx="707245" cy="400110"/>
          </a:xfrm>
          <a:prstGeom prst="rect">
            <a:avLst/>
          </a:prstGeom>
          <a:noFill/>
        </p:spPr>
        <p:txBody>
          <a:bodyPr wrap="none" rtlCol="0">
            <a:spAutoFit/>
          </a:bodyPr>
          <a:lstStyle/>
          <a:p>
            <a:r>
              <a:rPr lang="ar-EG" sz="2000" dirty="0">
                <a:latin typeface="Calibri" panose="020F0502020204030204" pitchFamily="34" charset="0"/>
                <a:cs typeface="Calibri" panose="020F0502020204030204" pitchFamily="34" charset="0"/>
              </a:rPr>
              <a:t>اسمك</a:t>
            </a:r>
            <a:endParaRPr lang="en-US" sz="2000" dirty="0">
              <a:latin typeface="Calibri" panose="020F0502020204030204" pitchFamily="34" charset="0"/>
              <a:cs typeface="Calibri" panose="020F0502020204030204" pitchFamily="34" charset="0"/>
            </a:endParaRPr>
          </a:p>
        </p:txBody>
      </p:sp>
      <p:sp>
        <p:nvSpPr>
          <p:cNvPr id="12" name="TextBox 17">
            <a:extLst>
              <a:ext uri="{FF2B5EF4-FFF2-40B4-BE49-F238E27FC236}">
                <a16:creationId xmlns:a16="http://schemas.microsoft.com/office/drawing/2014/main" id="{9F6C8F3E-C77E-493A-963E-C7AFDF3C7814}"/>
              </a:ext>
            </a:extLst>
          </p:cNvPr>
          <p:cNvSpPr txBox="1"/>
          <p:nvPr/>
        </p:nvSpPr>
        <p:spPr>
          <a:xfrm>
            <a:off x="3488812" y="3523404"/>
            <a:ext cx="891591" cy="400110"/>
          </a:xfrm>
          <a:prstGeom prst="rect">
            <a:avLst/>
          </a:prstGeom>
          <a:noFill/>
        </p:spPr>
        <p:txBody>
          <a:bodyPr wrap="none" rtlCol="0">
            <a:spAutoFit/>
          </a:bodyPr>
          <a:lstStyle/>
          <a:p>
            <a:r>
              <a:rPr lang="ar-EG" sz="2000" dirty="0">
                <a:latin typeface="Calibri" panose="020F0502020204030204" pitchFamily="34" charset="0"/>
                <a:cs typeface="Calibri" panose="020F0502020204030204" pitchFamily="34" charset="0"/>
              </a:rPr>
              <a:t>وظيفتك</a:t>
            </a:r>
            <a:endParaRPr lang="en-US" sz="2000" dirty="0">
              <a:latin typeface="Calibri" panose="020F0502020204030204" pitchFamily="34" charset="0"/>
              <a:cs typeface="Calibri" panose="020F0502020204030204" pitchFamily="34" charset="0"/>
            </a:endParaRPr>
          </a:p>
        </p:txBody>
      </p:sp>
      <p:sp>
        <p:nvSpPr>
          <p:cNvPr id="13" name="TextBox 18">
            <a:extLst>
              <a:ext uri="{FF2B5EF4-FFF2-40B4-BE49-F238E27FC236}">
                <a16:creationId xmlns:a16="http://schemas.microsoft.com/office/drawing/2014/main" id="{464B4D04-33DB-496A-BA3B-28E820770F7D}"/>
              </a:ext>
            </a:extLst>
          </p:cNvPr>
          <p:cNvSpPr txBox="1"/>
          <p:nvPr/>
        </p:nvSpPr>
        <p:spPr>
          <a:xfrm>
            <a:off x="2628047" y="4322164"/>
            <a:ext cx="854721" cy="400110"/>
          </a:xfrm>
          <a:prstGeom prst="rect">
            <a:avLst/>
          </a:prstGeom>
          <a:noFill/>
        </p:spPr>
        <p:txBody>
          <a:bodyPr wrap="none" rtlCol="0">
            <a:spAutoFit/>
          </a:bodyPr>
          <a:lstStyle/>
          <a:p>
            <a:r>
              <a:rPr lang="ar-EG" sz="2000" dirty="0">
                <a:latin typeface="Calibri" panose="020F0502020204030204" pitchFamily="34" charset="0"/>
                <a:cs typeface="Calibri" panose="020F0502020204030204" pitchFamily="34" charset="0"/>
              </a:rPr>
              <a:t>هواياتك</a:t>
            </a:r>
            <a:endParaRPr lang="en-US" sz="2000" dirty="0">
              <a:latin typeface="Calibri" panose="020F0502020204030204" pitchFamily="34" charset="0"/>
              <a:cs typeface="Calibri" panose="020F0502020204030204" pitchFamily="34" charset="0"/>
            </a:endParaRPr>
          </a:p>
        </p:txBody>
      </p:sp>
      <p:sp>
        <p:nvSpPr>
          <p:cNvPr id="14" name="TextBox 19">
            <a:extLst>
              <a:ext uri="{FF2B5EF4-FFF2-40B4-BE49-F238E27FC236}">
                <a16:creationId xmlns:a16="http://schemas.microsoft.com/office/drawing/2014/main" id="{0A7DF690-7317-46B1-A8DF-0DC9A9B23D56}"/>
              </a:ext>
            </a:extLst>
          </p:cNvPr>
          <p:cNvSpPr txBox="1"/>
          <p:nvPr/>
        </p:nvSpPr>
        <p:spPr>
          <a:xfrm>
            <a:off x="3416244" y="5067804"/>
            <a:ext cx="619080" cy="400110"/>
          </a:xfrm>
          <a:prstGeom prst="rect">
            <a:avLst/>
          </a:prstGeom>
          <a:noFill/>
        </p:spPr>
        <p:txBody>
          <a:bodyPr wrap="square" rtlCol="0">
            <a:spAutoFit/>
          </a:bodyPr>
          <a:lstStyle/>
          <a:p>
            <a:r>
              <a:rPr lang="ar-EG" sz="2000" dirty="0">
                <a:latin typeface="Calibri" panose="020F0502020204030204" pitchFamily="34" charset="0"/>
                <a:cs typeface="Calibri" panose="020F0502020204030204" pitchFamily="34" charset="0"/>
              </a:rPr>
              <a:t>سنك</a:t>
            </a:r>
            <a:endParaRPr lang="en-US" sz="2000" dirty="0">
              <a:latin typeface="Calibri" panose="020F0502020204030204" pitchFamily="34" charset="0"/>
              <a:cs typeface="Calibri" panose="020F0502020204030204" pitchFamily="34" charset="0"/>
            </a:endParaRPr>
          </a:p>
        </p:txBody>
      </p:sp>
      <p:sp>
        <p:nvSpPr>
          <p:cNvPr id="15" name="TextBox 16">
            <a:extLst>
              <a:ext uri="{FF2B5EF4-FFF2-40B4-BE49-F238E27FC236}">
                <a16:creationId xmlns:a16="http://schemas.microsoft.com/office/drawing/2014/main" id="{4A0C682D-3B05-4062-80D1-142189803D07}"/>
              </a:ext>
            </a:extLst>
          </p:cNvPr>
          <p:cNvSpPr txBox="1"/>
          <p:nvPr/>
        </p:nvSpPr>
        <p:spPr>
          <a:xfrm>
            <a:off x="6793317" y="2713069"/>
            <a:ext cx="340158" cy="461665"/>
          </a:xfrm>
          <a:prstGeom prst="rect">
            <a:avLst/>
          </a:prstGeom>
          <a:noFill/>
        </p:spPr>
        <p:txBody>
          <a:bodyPr wrap="none" rtlCol="0">
            <a:spAutoFit/>
          </a:bodyPr>
          <a:lstStyle/>
          <a:p>
            <a:r>
              <a:rPr lang="ar-EG" sz="2400" b="1" dirty="0">
                <a:solidFill>
                  <a:srgbClr val="FFFCFF"/>
                </a:solidFill>
                <a:latin typeface="Calibri" panose="020F0502020204030204" pitchFamily="34" charset="0"/>
                <a:cs typeface="Calibri" panose="020F0502020204030204" pitchFamily="34" charset="0"/>
              </a:rPr>
              <a:t>1</a:t>
            </a:r>
            <a:endParaRPr lang="en-US" b="1" dirty="0">
              <a:solidFill>
                <a:srgbClr val="FFFCFF"/>
              </a:solidFill>
              <a:latin typeface="Calibri" panose="020F0502020204030204" pitchFamily="34" charset="0"/>
              <a:cs typeface="Calibri" panose="020F0502020204030204" pitchFamily="34" charset="0"/>
            </a:endParaRPr>
          </a:p>
        </p:txBody>
      </p:sp>
      <p:sp>
        <p:nvSpPr>
          <p:cNvPr id="16" name="TextBox 21">
            <a:extLst>
              <a:ext uri="{FF2B5EF4-FFF2-40B4-BE49-F238E27FC236}">
                <a16:creationId xmlns:a16="http://schemas.microsoft.com/office/drawing/2014/main" id="{791D7EB9-6627-45E7-A157-C3F900AE6E46}"/>
              </a:ext>
            </a:extLst>
          </p:cNvPr>
          <p:cNvSpPr txBox="1"/>
          <p:nvPr/>
        </p:nvSpPr>
        <p:spPr>
          <a:xfrm>
            <a:off x="7513215" y="3516013"/>
            <a:ext cx="340158" cy="461665"/>
          </a:xfrm>
          <a:prstGeom prst="rect">
            <a:avLst/>
          </a:prstGeom>
          <a:noFill/>
        </p:spPr>
        <p:txBody>
          <a:bodyPr wrap="none" rtlCol="0">
            <a:spAutoFit/>
          </a:bodyPr>
          <a:lstStyle/>
          <a:p>
            <a:r>
              <a:rPr lang="ar-EG" sz="2400" b="1" dirty="0">
                <a:solidFill>
                  <a:srgbClr val="FFFCFF"/>
                </a:solidFill>
                <a:latin typeface="Calibri" panose="020F0502020204030204" pitchFamily="34" charset="0"/>
                <a:cs typeface="Calibri" panose="020F0502020204030204" pitchFamily="34" charset="0"/>
              </a:rPr>
              <a:t>2</a:t>
            </a:r>
            <a:endParaRPr lang="en-US" b="1" dirty="0">
              <a:solidFill>
                <a:srgbClr val="FFFCFF"/>
              </a:solidFill>
              <a:latin typeface="Calibri" panose="020F0502020204030204" pitchFamily="34" charset="0"/>
              <a:cs typeface="Calibri" panose="020F0502020204030204" pitchFamily="34" charset="0"/>
            </a:endParaRPr>
          </a:p>
        </p:txBody>
      </p:sp>
      <p:sp>
        <p:nvSpPr>
          <p:cNvPr id="17" name="TextBox 22">
            <a:extLst>
              <a:ext uri="{FF2B5EF4-FFF2-40B4-BE49-F238E27FC236}">
                <a16:creationId xmlns:a16="http://schemas.microsoft.com/office/drawing/2014/main" id="{AD2BA345-E0C5-441A-84C3-3F731A7655A2}"/>
              </a:ext>
            </a:extLst>
          </p:cNvPr>
          <p:cNvSpPr txBox="1"/>
          <p:nvPr/>
        </p:nvSpPr>
        <p:spPr>
          <a:xfrm>
            <a:off x="6808498" y="4280131"/>
            <a:ext cx="340158" cy="461665"/>
          </a:xfrm>
          <a:prstGeom prst="rect">
            <a:avLst/>
          </a:prstGeom>
          <a:noFill/>
        </p:spPr>
        <p:txBody>
          <a:bodyPr wrap="none" rtlCol="0">
            <a:spAutoFit/>
          </a:bodyPr>
          <a:lstStyle/>
          <a:p>
            <a:r>
              <a:rPr lang="ar-EG" sz="2400" b="1" dirty="0">
                <a:solidFill>
                  <a:srgbClr val="FFFCFF"/>
                </a:solidFill>
                <a:latin typeface="Calibri" panose="020F0502020204030204" pitchFamily="34" charset="0"/>
                <a:cs typeface="Calibri" panose="020F0502020204030204" pitchFamily="34" charset="0"/>
              </a:rPr>
              <a:t>3</a:t>
            </a:r>
            <a:endParaRPr lang="en-US" b="1" dirty="0">
              <a:solidFill>
                <a:srgbClr val="FFFCFF"/>
              </a:solidFill>
              <a:latin typeface="Calibri" panose="020F0502020204030204" pitchFamily="34" charset="0"/>
              <a:cs typeface="Calibri" panose="020F0502020204030204" pitchFamily="34" charset="0"/>
            </a:endParaRPr>
          </a:p>
        </p:txBody>
      </p:sp>
      <p:sp>
        <p:nvSpPr>
          <p:cNvPr id="18" name="TextBox 23">
            <a:extLst>
              <a:ext uri="{FF2B5EF4-FFF2-40B4-BE49-F238E27FC236}">
                <a16:creationId xmlns:a16="http://schemas.microsoft.com/office/drawing/2014/main" id="{AFCA0C39-D27D-4CA6-91F4-DCA172A925B2}"/>
              </a:ext>
            </a:extLst>
          </p:cNvPr>
          <p:cNvSpPr txBox="1"/>
          <p:nvPr/>
        </p:nvSpPr>
        <p:spPr>
          <a:xfrm>
            <a:off x="7517100" y="5067804"/>
            <a:ext cx="340158" cy="461665"/>
          </a:xfrm>
          <a:prstGeom prst="rect">
            <a:avLst/>
          </a:prstGeom>
          <a:noFill/>
        </p:spPr>
        <p:txBody>
          <a:bodyPr wrap="none" rtlCol="0">
            <a:spAutoFit/>
          </a:bodyPr>
          <a:lstStyle/>
          <a:p>
            <a:r>
              <a:rPr lang="ar-EG" sz="2400" b="1" dirty="0">
                <a:solidFill>
                  <a:srgbClr val="FFFCFF"/>
                </a:solidFill>
                <a:latin typeface="Calibri" panose="020F0502020204030204" pitchFamily="34" charset="0"/>
                <a:cs typeface="Calibri" panose="020F0502020204030204" pitchFamily="34" charset="0"/>
              </a:rPr>
              <a:t>4</a:t>
            </a:r>
            <a:endParaRPr lang="en-US" b="1" dirty="0">
              <a:solidFill>
                <a:srgbClr val="FFFC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6968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0">
            <a:extLst>
              <a:ext uri="{FF2B5EF4-FFF2-40B4-BE49-F238E27FC236}">
                <a16:creationId xmlns:a16="http://schemas.microsoft.com/office/drawing/2014/main" id="{69003457-DD87-4871-A65F-EDFBF88EAFB1}"/>
              </a:ext>
            </a:extLst>
          </p:cNvPr>
          <p:cNvSpPr/>
          <p:nvPr/>
        </p:nvSpPr>
        <p:spPr>
          <a:xfrm>
            <a:off x="3372375" y="733251"/>
            <a:ext cx="4688266" cy="930382"/>
          </a:xfrm>
          <a:prstGeom prst="roundRect">
            <a:avLst>
              <a:gd name="adj" fmla="val 50000"/>
            </a:avLst>
          </a:prstGeom>
          <a:noFill/>
          <a:ln w="57150">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ounded Rectangle 1">
            <a:extLst>
              <a:ext uri="{FF2B5EF4-FFF2-40B4-BE49-F238E27FC236}">
                <a16:creationId xmlns:a16="http://schemas.microsoft.com/office/drawing/2014/main" id="{8C0A0C55-BA6D-40DF-8108-3A0E8D075D73}"/>
              </a:ext>
            </a:extLst>
          </p:cNvPr>
          <p:cNvSpPr/>
          <p:nvPr/>
        </p:nvSpPr>
        <p:spPr>
          <a:xfrm>
            <a:off x="3541174" y="733251"/>
            <a:ext cx="4396810" cy="930382"/>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استراتيجيات تدريس الفهم القرائي الفعالة</a:t>
            </a:r>
          </a:p>
        </p:txBody>
      </p:sp>
      <p:sp>
        <p:nvSpPr>
          <p:cNvPr id="4" name="Rounded Rectangle 31">
            <a:extLst>
              <a:ext uri="{FF2B5EF4-FFF2-40B4-BE49-F238E27FC236}">
                <a16:creationId xmlns:a16="http://schemas.microsoft.com/office/drawing/2014/main" id="{984A434E-ED7C-44C0-AA17-02A58B102083}"/>
              </a:ext>
            </a:extLst>
          </p:cNvPr>
          <p:cNvSpPr/>
          <p:nvPr/>
        </p:nvSpPr>
        <p:spPr>
          <a:xfrm rot="5400000">
            <a:off x="5000278" y="638003"/>
            <a:ext cx="1540564" cy="1193367"/>
          </a:xfrm>
          <a:prstGeom prst="roundRect">
            <a:avLst>
              <a:gd name="adj" fmla="val 50000"/>
            </a:avLst>
          </a:prstGeom>
          <a:noFill/>
          <a:ln w="5715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Rounded Rectangle 22">
            <a:extLst>
              <a:ext uri="{FF2B5EF4-FFF2-40B4-BE49-F238E27FC236}">
                <a16:creationId xmlns:a16="http://schemas.microsoft.com/office/drawing/2014/main" id="{F5E576FA-0E38-4A1E-A7DC-10AACC92F397}"/>
              </a:ext>
            </a:extLst>
          </p:cNvPr>
          <p:cNvSpPr/>
          <p:nvPr/>
        </p:nvSpPr>
        <p:spPr>
          <a:xfrm>
            <a:off x="2611379" y="2089258"/>
            <a:ext cx="6088003" cy="3934924"/>
          </a:xfrm>
          <a:prstGeom prst="roundRect">
            <a:avLst/>
          </a:pr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3200" b="1" dirty="0">
                <a:solidFill>
                  <a:srgbClr val="000000"/>
                </a:solidFill>
                <a:latin typeface="Arabic Typesetting" panose="03020402040406030203" pitchFamily="66" charset="-78"/>
                <a:cs typeface="Arabic Typesetting" panose="03020402040406030203" pitchFamily="66" charset="-78"/>
              </a:rPr>
              <a:t>تؤكد الأبحاث أن تدريس استراتيجيات الفهم القرائي بأسلوب واضح يزيد من فاعليتها، وذلك بأن يقوم المعلم بإخبار الطلاب لماذا ومتى يجب عليهم استخدام هذه الاستراتيجية أو تلك، وما هي كيفية تطبيقها. وفيما يلي بعض الأساليب التي يمكن من خلالها تعليم استراتيجيات الفهم القرائي بشكل واضح ومنها: </a:t>
            </a:r>
            <a:endParaRPr lang="en-US" sz="32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3427011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0">
            <a:extLst>
              <a:ext uri="{FF2B5EF4-FFF2-40B4-BE49-F238E27FC236}">
                <a16:creationId xmlns:a16="http://schemas.microsoft.com/office/drawing/2014/main" id="{1EFC9E47-7085-4339-B95A-20B0FAA7DE76}"/>
              </a:ext>
            </a:extLst>
          </p:cNvPr>
          <p:cNvSpPr/>
          <p:nvPr/>
        </p:nvSpPr>
        <p:spPr>
          <a:xfrm>
            <a:off x="3372375" y="733251"/>
            <a:ext cx="4688266" cy="930382"/>
          </a:xfrm>
          <a:prstGeom prst="roundRect">
            <a:avLst>
              <a:gd name="adj" fmla="val 50000"/>
            </a:avLst>
          </a:prstGeom>
          <a:noFill/>
          <a:ln w="57150">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ounded Rectangle 1">
            <a:extLst>
              <a:ext uri="{FF2B5EF4-FFF2-40B4-BE49-F238E27FC236}">
                <a16:creationId xmlns:a16="http://schemas.microsoft.com/office/drawing/2014/main" id="{7AB1A5A8-05B2-4A1C-BE4D-B397AEC76EEE}"/>
              </a:ext>
            </a:extLst>
          </p:cNvPr>
          <p:cNvSpPr/>
          <p:nvPr/>
        </p:nvSpPr>
        <p:spPr>
          <a:xfrm>
            <a:off x="3541174" y="733251"/>
            <a:ext cx="4396810" cy="930382"/>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استراتيجيات تدريس الفهم القرائي الفعالة</a:t>
            </a:r>
          </a:p>
        </p:txBody>
      </p:sp>
      <p:sp>
        <p:nvSpPr>
          <p:cNvPr id="4" name="Rounded Rectangle 31">
            <a:extLst>
              <a:ext uri="{FF2B5EF4-FFF2-40B4-BE49-F238E27FC236}">
                <a16:creationId xmlns:a16="http://schemas.microsoft.com/office/drawing/2014/main" id="{C8D48EB0-BFFD-48B1-B786-AE6768B381DD}"/>
              </a:ext>
            </a:extLst>
          </p:cNvPr>
          <p:cNvSpPr/>
          <p:nvPr/>
        </p:nvSpPr>
        <p:spPr>
          <a:xfrm rot="5400000">
            <a:off x="5000278" y="638003"/>
            <a:ext cx="1540564" cy="1193367"/>
          </a:xfrm>
          <a:prstGeom prst="roundRect">
            <a:avLst>
              <a:gd name="adj" fmla="val 50000"/>
            </a:avLst>
          </a:prstGeom>
          <a:noFill/>
          <a:ln w="5715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Rounded Rectangle 2">
            <a:extLst>
              <a:ext uri="{FF2B5EF4-FFF2-40B4-BE49-F238E27FC236}">
                <a16:creationId xmlns:a16="http://schemas.microsoft.com/office/drawing/2014/main" id="{D5EC2DB1-061F-418F-B881-CDFF1D0C3E64}"/>
              </a:ext>
            </a:extLst>
          </p:cNvPr>
          <p:cNvSpPr/>
          <p:nvPr/>
        </p:nvSpPr>
        <p:spPr>
          <a:xfrm>
            <a:off x="343949" y="3205502"/>
            <a:ext cx="2533633" cy="3480523"/>
          </a:xfrm>
          <a:prstGeom prst="roundRect">
            <a:avLst/>
          </a:prstGeom>
          <a:solidFill>
            <a:srgbClr val="DC7AD7"/>
          </a:solidFill>
          <a:ln w="38100">
            <a:solidFill>
              <a:srgbClr val="DC7A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2400" b="1" u="sng" dirty="0">
                <a:solidFill>
                  <a:srgbClr val="000000"/>
                </a:solidFill>
                <a:latin typeface="Arabic Typesetting" panose="03020402040406030203" pitchFamily="66" charset="-78"/>
                <a:cs typeface="Arabic Typesetting" panose="03020402040406030203" pitchFamily="66" charset="-78"/>
              </a:rPr>
              <a:t>التطبيق:</a:t>
            </a:r>
            <a:endParaRPr lang="ar-EG" sz="2400" u="sng" dirty="0">
              <a:solidFill>
                <a:srgbClr val="000000"/>
              </a:solidFill>
              <a:latin typeface="Arabic Typesetting" panose="03020402040406030203" pitchFamily="66" charset="-78"/>
              <a:cs typeface="Arabic Typesetting" panose="03020402040406030203" pitchFamily="66" charset="-78"/>
            </a:endParaRPr>
          </a:p>
          <a:p>
            <a:pPr lvl="0" algn="just" rtl="1">
              <a:lnSpc>
                <a:spcPct val="150000"/>
              </a:lnSpc>
              <a:spcAft>
                <a:spcPts val="0"/>
              </a:spcAft>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يساعد المعلم الطلاب على ممارسة الاستراتيجية حتى يتمكنوا من تطبيقها بشكل مستقل. بالإمكان استخدام “التعلم التعاوني” لهذا الغرض، والذي يتضمن عمل الطلاب معًا كأقران أو في مجموعات صغيرة في مهام محددة بوضوح. </a:t>
            </a:r>
          </a:p>
        </p:txBody>
      </p:sp>
      <p:sp>
        <p:nvSpPr>
          <p:cNvPr id="19" name="Oval 3">
            <a:extLst>
              <a:ext uri="{FF2B5EF4-FFF2-40B4-BE49-F238E27FC236}">
                <a16:creationId xmlns:a16="http://schemas.microsoft.com/office/drawing/2014/main" id="{429A6654-456E-4698-8B85-02ADEBCD4239}"/>
              </a:ext>
            </a:extLst>
          </p:cNvPr>
          <p:cNvSpPr/>
          <p:nvPr/>
        </p:nvSpPr>
        <p:spPr>
          <a:xfrm>
            <a:off x="1321806" y="2833777"/>
            <a:ext cx="595223" cy="595223"/>
          </a:xfrm>
          <a:prstGeom prst="ellipse">
            <a:avLst/>
          </a:prstGeom>
          <a:solidFill>
            <a:srgbClr val="DC7AD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د</a:t>
            </a:r>
            <a:endParaRPr lang="en-US" dirty="0"/>
          </a:p>
        </p:txBody>
      </p:sp>
      <p:sp>
        <p:nvSpPr>
          <p:cNvPr id="20" name="Rounded Rectangle 17">
            <a:extLst>
              <a:ext uri="{FF2B5EF4-FFF2-40B4-BE49-F238E27FC236}">
                <a16:creationId xmlns:a16="http://schemas.microsoft.com/office/drawing/2014/main" id="{401084EE-BCBD-4C33-92C1-0BD9E21A3F3F}"/>
              </a:ext>
            </a:extLst>
          </p:cNvPr>
          <p:cNvSpPr/>
          <p:nvPr/>
        </p:nvSpPr>
        <p:spPr>
          <a:xfrm>
            <a:off x="2951835" y="2405122"/>
            <a:ext cx="2139399" cy="3408450"/>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2400" b="1" u="sng" dirty="0">
                <a:solidFill>
                  <a:srgbClr val="000000"/>
                </a:solidFill>
                <a:latin typeface="Arabic Typesetting" panose="03020402040406030203" pitchFamily="66" charset="-78"/>
                <a:cs typeface="Arabic Typesetting" panose="03020402040406030203" pitchFamily="66" charset="-78"/>
              </a:rPr>
              <a:t>الممارسة الموجهة:</a:t>
            </a:r>
          </a:p>
          <a:p>
            <a:pPr lvl="0" algn="just" rtl="1">
              <a:lnSpc>
                <a:spcPct val="150000"/>
              </a:lnSpc>
              <a:spcAft>
                <a:spcPts val="0"/>
              </a:spcAft>
              <a:tabLst>
                <a:tab pos="457200" algn="l"/>
              </a:tabLst>
            </a:pPr>
            <a:r>
              <a:rPr lang="ar-EG" sz="2400" b="1" dirty="0">
                <a:solidFill>
                  <a:srgbClr val="000000"/>
                </a:solidFill>
                <a:latin typeface="Arabic Typesetting" panose="03020402040406030203" pitchFamily="66" charset="-78"/>
                <a:cs typeface="Arabic Typesetting" panose="03020402040406030203" pitchFamily="66" charset="-78"/>
              </a:rPr>
              <a:t>يقوم المعلم بتوجيه الطلاب ومساعدتهم أثناء تعلمهم في كيف ومتى يطبقون الاستراتيجية</a:t>
            </a:r>
            <a:r>
              <a:rPr lang="ar-EG" sz="2400" dirty="0">
                <a:solidFill>
                  <a:srgbClr val="000000"/>
                </a:solidFill>
                <a:latin typeface="Arabic Typesetting" panose="03020402040406030203" pitchFamily="66" charset="-78"/>
                <a:cs typeface="Arabic Typesetting" panose="03020402040406030203" pitchFamily="66" charset="-78"/>
              </a:rPr>
              <a:t>.</a:t>
            </a:r>
          </a:p>
        </p:txBody>
      </p:sp>
      <p:sp>
        <p:nvSpPr>
          <p:cNvPr id="21" name="Oval 18">
            <a:extLst>
              <a:ext uri="{FF2B5EF4-FFF2-40B4-BE49-F238E27FC236}">
                <a16:creationId xmlns:a16="http://schemas.microsoft.com/office/drawing/2014/main" id="{E571B41A-D571-4526-B10C-65D259831BD5}"/>
              </a:ext>
            </a:extLst>
          </p:cNvPr>
          <p:cNvSpPr/>
          <p:nvPr/>
        </p:nvSpPr>
        <p:spPr>
          <a:xfrm>
            <a:off x="3610298" y="1809899"/>
            <a:ext cx="595223" cy="595223"/>
          </a:xfrm>
          <a:prstGeom prst="ellipse">
            <a:avLst/>
          </a:prstGeom>
          <a:solidFill>
            <a:srgbClr val="BFD45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جـ</a:t>
            </a:r>
            <a:endParaRPr lang="en-US" dirty="0"/>
          </a:p>
        </p:txBody>
      </p:sp>
      <p:sp>
        <p:nvSpPr>
          <p:cNvPr id="22" name="Rounded Rectangle 23">
            <a:extLst>
              <a:ext uri="{FF2B5EF4-FFF2-40B4-BE49-F238E27FC236}">
                <a16:creationId xmlns:a16="http://schemas.microsoft.com/office/drawing/2014/main" id="{805ED29C-B252-42C6-B4BF-1A7967F8D6E6}"/>
              </a:ext>
            </a:extLst>
          </p:cNvPr>
          <p:cNvSpPr/>
          <p:nvPr/>
        </p:nvSpPr>
        <p:spPr>
          <a:xfrm>
            <a:off x="5151220" y="3283585"/>
            <a:ext cx="2382093" cy="3237241"/>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2800" b="1" u="sng" dirty="0">
                <a:solidFill>
                  <a:schemeClr val="bg1"/>
                </a:solidFill>
                <a:latin typeface="Arabic Typesetting" panose="03020402040406030203" pitchFamily="66" charset="-78"/>
                <a:cs typeface="Arabic Typesetting" panose="03020402040406030203" pitchFamily="66" charset="-78"/>
              </a:rPr>
              <a:t>. النمذجة</a:t>
            </a:r>
            <a:r>
              <a:rPr lang="ar-EG" sz="2000" b="1" u="sng" dirty="0">
                <a:solidFill>
                  <a:schemeClr val="bg1"/>
                </a:solidFill>
                <a:latin typeface="Arabic Typesetting" panose="03020402040406030203" pitchFamily="66" charset="-78"/>
                <a:cs typeface="Arabic Typesetting" panose="03020402040406030203" pitchFamily="66" charset="-78"/>
              </a:rPr>
              <a:t>:</a:t>
            </a:r>
          </a:p>
          <a:p>
            <a:pPr lvl="0" algn="just" rtl="1">
              <a:lnSpc>
                <a:spcPct val="150000"/>
              </a:lnSpc>
              <a:spcAft>
                <a:spcPts val="0"/>
              </a:spcAft>
              <a:tabLst>
                <a:tab pos="457200" algn="l"/>
              </a:tabLst>
            </a:pPr>
            <a:r>
              <a:rPr lang="ar-EG" sz="2400" b="1" dirty="0">
                <a:solidFill>
                  <a:schemeClr val="bg1"/>
                </a:solidFill>
                <a:latin typeface="Arabic Typesetting" panose="03020402040406030203" pitchFamily="66" charset="-78"/>
                <a:cs typeface="Arabic Typesetting" panose="03020402040406030203" pitchFamily="66" charset="-78"/>
              </a:rPr>
              <a:t>يقوم المعلم بنماذج أو يوضح كيفية تطبيق الإستراتيجية، عادة عن طريق “التفكير بصوت عالٍ” أثناء قراءة النص الذي يستخدمه الطلاب.</a:t>
            </a:r>
          </a:p>
        </p:txBody>
      </p:sp>
      <p:sp>
        <p:nvSpPr>
          <p:cNvPr id="23" name="Oval 25">
            <a:extLst>
              <a:ext uri="{FF2B5EF4-FFF2-40B4-BE49-F238E27FC236}">
                <a16:creationId xmlns:a16="http://schemas.microsoft.com/office/drawing/2014/main" id="{835ED8DC-701F-4666-997F-FFABE12A6866}"/>
              </a:ext>
            </a:extLst>
          </p:cNvPr>
          <p:cNvSpPr/>
          <p:nvPr/>
        </p:nvSpPr>
        <p:spPr>
          <a:xfrm>
            <a:off x="6042677" y="2833777"/>
            <a:ext cx="595223" cy="595223"/>
          </a:xfrm>
          <a:prstGeom prst="ellipse">
            <a:avLst/>
          </a:prstGeom>
          <a:solidFill>
            <a:srgbClr val="F04B3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ب</a:t>
            </a:r>
            <a:endParaRPr lang="en-US" dirty="0"/>
          </a:p>
        </p:txBody>
      </p:sp>
      <p:sp>
        <p:nvSpPr>
          <p:cNvPr id="24" name="Rounded Rectangle 27">
            <a:extLst>
              <a:ext uri="{FF2B5EF4-FFF2-40B4-BE49-F238E27FC236}">
                <a16:creationId xmlns:a16="http://schemas.microsoft.com/office/drawing/2014/main" id="{86F42FA3-F377-4123-AF7D-330DF16F1B88}"/>
              </a:ext>
            </a:extLst>
          </p:cNvPr>
          <p:cNvSpPr/>
          <p:nvPr/>
        </p:nvSpPr>
        <p:spPr>
          <a:xfrm>
            <a:off x="7607567" y="2014267"/>
            <a:ext cx="2081717" cy="3237241"/>
          </a:xfrm>
          <a:prstGeom prst="roundRect">
            <a:avLst/>
          </a:prstGeom>
          <a:solidFill>
            <a:srgbClr val="4472C4"/>
          </a:solidFill>
          <a:ln w="3810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rtl="1">
              <a:lnSpc>
                <a:spcPct val="150000"/>
              </a:lnSpc>
              <a:spcAft>
                <a:spcPts val="0"/>
              </a:spcAft>
              <a:tabLst>
                <a:tab pos="457200" algn="l"/>
              </a:tabLst>
            </a:pPr>
            <a:r>
              <a:rPr lang="ar-EG" sz="2400" b="1" dirty="0">
                <a:solidFill>
                  <a:schemeClr val="bg1"/>
                </a:solidFill>
                <a:latin typeface="Arabic Typesetting" panose="03020402040406030203" pitchFamily="66" charset="-78"/>
                <a:cs typeface="Arabic Typesetting" panose="03020402040406030203" pitchFamily="66" charset="-78"/>
              </a:rPr>
              <a:t>. </a:t>
            </a:r>
            <a:r>
              <a:rPr lang="ar-EG" sz="2400" b="1" u="sng" dirty="0">
                <a:solidFill>
                  <a:schemeClr val="bg1"/>
                </a:solidFill>
                <a:latin typeface="Arabic Typesetting" panose="03020402040406030203" pitchFamily="66" charset="-78"/>
                <a:cs typeface="Arabic Typesetting" panose="03020402040406030203" pitchFamily="66" charset="-78"/>
              </a:rPr>
              <a:t>الشرح المباشر:</a:t>
            </a:r>
          </a:p>
          <a:p>
            <a:pPr lvl="0" algn="just" rtl="1">
              <a:lnSpc>
                <a:spcPct val="150000"/>
              </a:lnSpc>
              <a:spcAft>
                <a:spcPts val="0"/>
              </a:spcAft>
              <a:tabLst>
                <a:tab pos="457200" algn="l"/>
              </a:tabLst>
            </a:pPr>
            <a:r>
              <a:rPr lang="ar-EG" sz="2400" b="1" dirty="0">
                <a:solidFill>
                  <a:schemeClr val="bg1"/>
                </a:solidFill>
                <a:latin typeface="Arabic Typesetting" panose="03020402040406030203" pitchFamily="66" charset="-78"/>
                <a:cs typeface="Arabic Typesetting" panose="03020402040406030203" pitchFamily="66" charset="-78"/>
              </a:rPr>
              <a:t>يشرح المعلم للطلاب لماذا تساعد الاستراتيجية على الفهم ومتى يتم تطبيق الاستراتيجية.</a:t>
            </a:r>
          </a:p>
        </p:txBody>
      </p:sp>
      <p:sp>
        <p:nvSpPr>
          <p:cNvPr id="25" name="Oval 28">
            <a:extLst>
              <a:ext uri="{FF2B5EF4-FFF2-40B4-BE49-F238E27FC236}">
                <a16:creationId xmlns:a16="http://schemas.microsoft.com/office/drawing/2014/main" id="{3A45930F-974D-4E80-83A7-87E2C07BDD40}"/>
              </a:ext>
            </a:extLst>
          </p:cNvPr>
          <p:cNvSpPr/>
          <p:nvPr/>
        </p:nvSpPr>
        <p:spPr>
          <a:xfrm>
            <a:off x="8456103" y="1809899"/>
            <a:ext cx="461394" cy="501979"/>
          </a:xfrm>
          <a:prstGeom prst="ellipse">
            <a:avLst/>
          </a:prstGeom>
          <a:solidFill>
            <a:srgbClr val="4472C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dirty="0"/>
              <a:t>أ</a:t>
            </a:r>
            <a:endParaRPr lang="en-US" dirty="0"/>
          </a:p>
        </p:txBody>
      </p:sp>
    </p:spTree>
    <p:extLst>
      <p:ext uri="{BB962C8B-B14F-4D97-AF65-F5344CB8AC3E}">
        <p14:creationId xmlns:p14="http://schemas.microsoft.com/office/powerpoint/2010/main" val="15031557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2F8DD457-592F-44E1-AD41-BB8981D3E866}"/>
              </a:ext>
            </a:extLst>
          </p:cNvPr>
          <p:cNvGrpSpPr/>
          <p:nvPr/>
        </p:nvGrpSpPr>
        <p:grpSpPr>
          <a:xfrm>
            <a:off x="177569" y="114903"/>
            <a:ext cx="3346865" cy="1036307"/>
            <a:chOff x="2140318" y="795384"/>
            <a:chExt cx="4486150" cy="1036307"/>
          </a:xfrm>
        </p:grpSpPr>
        <p:sp>
          <p:nvSpPr>
            <p:cNvPr id="3" name="Rectangle 41">
              <a:extLst>
                <a:ext uri="{FF2B5EF4-FFF2-40B4-BE49-F238E27FC236}">
                  <a16:creationId xmlns:a16="http://schemas.microsoft.com/office/drawing/2014/main" id="{66F9FF9C-BABB-47C9-8224-20F0E7B0AC69}"/>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4" name="Freeform: Shape 24">
              <a:extLst>
                <a:ext uri="{FF2B5EF4-FFF2-40B4-BE49-F238E27FC236}">
                  <a16:creationId xmlns:a16="http://schemas.microsoft.com/office/drawing/2014/main" id="{4CA45E25-8349-4535-B6CC-CDAF84C45BC1}"/>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5" name="Rectangle 43">
              <a:extLst>
                <a:ext uri="{FF2B5EF4-FFF2-40B4-BE49-F238E27FC236}">
                  <a16:creationId xmlns:a16="http://schemas.microsoft.com/office/drawing/2014/main" id="{CB31B21C-1423-4F68-A84E-DEF5483D4600}"/>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رقم(23)</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C0FBFCF4-127F-4EE9-9C43-828543346E05}"/>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13288CCD-7A46-4E92-A403-DE4198DAD7C6}"/>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sp>
            <p:nvSpPr>
              <p:cNvPr id="10" name="Freeform: Shape 30">
                <a:extLst>
                  <a:ext uri="{FF2B5EF4-FFF2-40B4-BE49-F238E27FC236}">
                    <a16:creationId xmlns:a16="http://schemas.microsoft.com/office/drawing/2014/main" id="{99DA0B0B-A31C-4462-993B-0037531F9928}"/>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abic Typesetting" panose="03020402040406030203" pitchFamily="66" charset="-78"/>
                  <a:cs typeface="Arabic Typesetting" panose="03020402040406030203" pitchFamily="66" charset="-78"/>
                </a:endParaRPr>
              </a:p>
            </p:txBody>
          </p:sp>
        </p:grpSp>
        <p:sp>
          <p:nvSpPr>
            <p:cNvPr id="7" name="Freeform: Shape 27">
              <a:extLst>
                <a:ext uri="{FF2B5EF4-FFF2-40B4-BE49-F238E27FC236}">
                  <a16:creationId xmlns:a16="http://schemas.microsoft.com/office/drawing/2014/main" id="{4C624FD4-C178-43FE-B899-6D899A2FF255}"/>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sp>
          <p:nvSpPr>
            <p:cNvPr id="8" name="Freeform: Shape 28">
              <a:extLst>
                <a:ext uri="{FF2B5EF4-FFF2-40B4-BE49-F238E27FC236}">
                  <a16:creationId xmlns:a16="http://schemas.microsoft.com/office/drawing/2014/main" id="{3F28AD91-08B3-4434-859A-641F61BCABAD}"/>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Arabic Typesetting" panose="03020402040406030203" pitchFamily="66" charset="-78"/>
                <a:cs typeface="Arabic Typesetting" panose="03020402040406030203" pitchFamily="66" charset="-78"/>
              </a:endParaRPr>
            </a:p>
          </p:txBody>
        </p:sp>
      </p:grpSp>
      <p:sp>
        <p:nvSpPr>
          <p:cNvPr id="11" name="Chevron 1">
            <a:extLst>
              <a:ext uri="{FF2B5EF4-FFF2-40B4-BE49-F238E27FC236}">
                <a16:creationId xmlns:a16="http://schemas.microsoft.com/office/drawing/2014/main" id="{76087CB8-665D-4C55-8915-310093CA65F9}"/>
              </a:ext>
            </a:extLst>
          </p:cNvPr>
          <p:cNvSpPr/>
          <p:nvPr/>
        </p:nvSpPr>
        <p:spPr>
          <a:xfrm>
            <a:off x="8149702" y="2684379"/>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latin typeface="Arabic Typesetting" panose="03020402040406030203" pitchFamily="66" charset="-78"/>
              <a:cs typeface="Arabic Typesetting" panose="03020402040406030203" pitchFamily="66" charset="-78"/>
            </a:endParaRPr>
          </a:p>
        </p:txBody>
      </p:sp>
      <p:sp>
        <p:nvSpPr>
          <p:cNvPr id="12" name="Pentagon 2">
            <a:extLst>
              <a:ext uri="{FF2B5EF4-FFF2-40B4-BE49-F238E27FC236}">
                <a16:creationId xmlns:a16="http://schemas.microsoft.com/office/drawing/2014/main" id="{AAF0D57F-67D8-42B5-8CDB-135DA4C4E454}"/>
              </a:ext>
            </a:extLst>
          </p:cNvPr>
          <p:cNvSpPr/>
          <p:nvPr/>
        </p:nvSpPr>
        <p:spPr>
          <a:xfrm>
            <a:off x="1306969" y="2619311"/>
            <a:ext cx="7274969" cy="1402271"/>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EG" sz="3600" b="1" dirty="0">
                <a:solidFill>
                  <a:schemeClr val="accent2">
                    <a:lumMod val="50000"/>
                  </a:schemeClr>
                </a:solidFill>
                <a:latin typeface="Arabic Typesetting" panose="03020402040406030203" pitchFamily="66" charset="-78"/>
                <a:ea typeface="Calibri" panose="020F0502020204030204" pitchFamily="34" charset="0"/>
                <a:cs typeface="Arabic Typesetting" panose="03020402040406030203" pitchFamily="66" charset="-78"/>
              </a:rPr>
              <a:t>حدّد أحد دروس مادة العلوم ثم تناول شرح هذا الدرس مستعينًا بإحدى استراتيجيات تنمية الفهم القرائي. </a:t>
            </a:r>
          </a:p>
        </p:txBody>
      </p:sp>
    </p:spTree>
    <p:extLst>
      <p:ext uri="{BB962C8B-B14F-4D97-AF65-F5344CB8AC3E}">
        <p14:creationId xmlns:p14="http://schemas.microsoft.com/office/powerpoint/2010/main" val="37689743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31">
            <a:extLst>
              <a:ext uri="{FF2B5EF4-FFF2-40B4-BE49-F238E27FC236}">
                <a16:creationId xmlns:a16="http://schemas.microsoft.com/office/drawing/2014/main" id="{6F560126-A9B2-4977-8BF5-D44572F7575A}"/>
              </a:ext>
            </a:extLst>
          </p:cNvPr>
          <p:cNvGrpSpPr/>
          <p:nvPr/>
        </p:nvGrpSpPr>
        <p:grpSpPr>
          <a:xfrm>
            <a:off x="4286774" y="100667"/>
            <a:ext cx="5417655" cy="742559"/>
            <a:chOff x="1378226" y="795384"/>
            <a:chExt cx="5248242" cy="1036307"/>
          </a:xfrm>
        </p:grpSpPr>
        <p:sp>
          <p:nvSpPr>
            <p:cNvPr id="12" name="Rectangle 32">
              <a:extLst>
                <a:ext uri="{FF2B5EF4-FFF2-40B4-BE49-F238E27FC236}">
                  <a16:creationId xmlns:a16="http://schemas.microsoft.com/office/drawing/2014/main" id="{414DC981-5ADA-46E3-B7B4-128D159CC8B2}"/>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Shape 15">
              <a:extLst>
                <a:ext uri="{FF2B5EF4-FFF2-40B4-BE49-F238E27FC236}">
                  <a16:creationId xmlns:a16="http://schemas.microsoft.com/office/drawing/2014/main" id="{19169645-2EC2-4625-94AE-8F07CAB54B17}"/>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34">
              <a:extLst>
                <a:ext uri="{FF2B5EF4-FFF2-40B4-BE49-F238E27FC236}">
                  <a16:creationId xmlns:a16="http://schemas.microsoft.com/office/drawing/2014/main" id="{983CE46A-FB40-4624-9ABC-570D7F344598}"/>
                </a:ext>
              </a:extLst>
            </p:cNvPr>
            <p:cNvSpPr/>
            <p:nvPr/>
          </p:nvSpPr>
          <p:spPr>
            <a:xfrm>
              <a:off x="1378226" y="1113182"/>
              <a:ext cx="4505739" cy="662609"/>
            </a:xfrm>
            <a:prstGeom prst="rect">
              <a:avLst/>
            </a:prstGeom>
            <a:gradFill flip="none" rotWithShape="1">
              <a:gsLst>
                <a:gs pos="100000">
                  <a:srgbClr val="D48D3E"/>
                </a:gs>
                <a:gs pos="0">
                  <a:srgbClr val="FAC8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15" name="Group 35">
              <a:extLst>
                <a:ext uri="{FF2B5EF4-FFF2-40B4-BE49-F238E27FC236}">
                  <a16:creationId xmlns:a16="http://schemas.microsoft.com/office/drawing/2014/main" id="{ABA71809-E271-4A09-A03C-DFE27AFC4C64}"/>
                </a:ext>
              </a:extLst>
            </p:cNvPr>
            <p:cNvGrpSpPr/>
            <p:nvPr/>
          </p:nvGrpSpPr>
          <p:grpSpPr>
            <a:xfrm>
              <a:off x="5592288" y="1513843"/>
              <a:ext cx="390125" cy="205592"/>
              <a:chOff x="5592288" y="1513843"/>
              <a:chExt cx="390125" cy="205592"/>
            </a:xfrm>
          </p:grpSpPr>
          <p:sp>
            <p:nvSpPr>
              <p:cNvPr id="18" name="Oval 38">
                <a:extLst>
                  <a:ext uri="{FF2B5EF4-FFF2-40B4-BE49-F238E27FC236}">
                    <a16:creationId xmlns:a16="http://schemas.microsoft.com/office/drawing/2014/main" id="{9F0E3D53-0ACB-4F4F-804C-E7E085A609A4}"/>
                  </a:ext>
                </a:extLst>
              </p:cNvPr>
              <p:cNvSpPr/>
              <p:nvPr/>
            </p:nvSpPr>
            <p:spPr>
              <a:xfrm>
                <a:off x="5592288" y="1513843"/>
                <a:ext cx="390125" cy="205592"/>
              </a:xfrm>
              <a:prstGeom prst="ellipse">
                <a:avLst/>
              </a:prstGeom>
              <a:gradFill flip="none" rotWithShape="1">
                <a:gsLst>
                  <a:gs pos="52000">
                    <a:srgbClr val="FBD48F"/>
                  </a:gs>
                  <a:gs pos="14000">
                    <a:srgbClr val="A76124"/>
                  </a:gs>
                  <a:gs pos="100000">
                    <a:srgbClr val="CE853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6">
                <a:extLst>
                  <a:ext uri="{FF2B5EF4-FFF2-40B4-BE49-F238E27FC236}">
                    <a16:creationId xmlns:a16="http://schemas.microsoft.com/office/drawing/2014/main" id="{2E50A763-0B7B-4D37-A6F3-62D1D863A6BA}"/>
                  </a:ext>
                </a:extLst>
              </p:cNvPr>
              <p:cNvSpPr/>
              <p:nvPr/>
            </p:nvSpPr>
            <p:spPr>
              <a:xfrm rot="16200000" flipH="1">
                <a:off x="5760363" y="1592803"/>
                <a:ext cx="107266" cy="11464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A76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16" name="Freeform: Shape 18">
              <a:extLst>
                <a:ext uri="{FF2B5EF4-FFF2-40B4-BE49-F238E27FC236}">
                  <a16:creationId xmlns:a16="http://schemas.microsoft.com/office/drawing/2014/main" id="{D2AD0E06-8D9F-4DD5-9E05-2C3EB697382F}"/>
                </a:ext>
              </a:extLst>
            </p:cNvPr>
            <p:cNvSpPr/>
            <p:nvPr/>
          </p:nvSpPr>
          <p:spPr>
            <a:xfrm>
              <a:off x="5754679" y="1214955"/>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DD82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7" name="Freeform: Shape 20">
              <a:extLst>
                <a:ext uri="{FF2B5EF4-FFF2-40B4-BE49-F238E27FC236}">
                  <a16:creationId xmlns:a16="http://schemas.microsoft.com/office/drawing/2014/main" id="{510B3847-4C38-40D9-AC12-2D77E0A60037}"/>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FBD48F"/>
                </a:gs>
                <a:gs pos="100000">
                  <a:srgbClr val="CE8537"/>
                </a:gs>
                <a:gs pos="0">
                  <a:srgbClr val="FAC86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21" name="مربع نص 20">
            <a:extLst>
              <a:ext uri="{FF2B5EF4-FFF2-40B4-BE49-F238E27FC236}">
                <a16:creationId xmlns:a16="http://schemas.microsoft.com/office/drawing/2014/main" id="{15B5E77F-FA31-40A3-BB99-36DCBB2522F9}"/>
              </a:ext>
            </a:extLst>
          </p:cNvPr>
          <p:cNvSpPr txBox="1"/>
          <p:nvPr/>
        </p:nvSpPr>
        <p:spPr>
          <a:xfrm>
            <a:off x="3049398" y="218114"/>
            <a:ext cx="6841222" cy="553998"/>
          </a:xfrm>
          <a:prstGeom prst="rect">
            <a:avLst/>
          </a:prstGeom>
          <a:noFill/>
        </p:spPr>
        <p:txBody>
          <a:bodyPr wrap="square">
            <a:spAutoFit/>
          </a:bodyPr>
          <a:lstStyle/>
          <a:p>
            <a:pPr algn="ctr" rtl="1">
              <a:lnSpc>
                <a:spcPct val="150000"/>
              </a:lnSpc>
              <a:tabLst>
                <a:tab pos="457200" algn="l"/>
              </a:tabLst>
            </a:pPr>
            <a:r>
              <a:rPr lang="ar-EG" sz="2000" b="1" dirty="0">
                <a:solidFill>
                  <a:srgbClr val="000000"/>
                </a:solidFill>
                <a:latin typeface="Arabic Typesetting" panose="03020402040406030203" pitchFamily="66" charset="-78"/>
                <a:cs typeface="Arabic Typesetting" panose="03020402040406030203" pitchFamily="66" charset="-78"/>
              </a:rPr>
              <a:t>تطبيقات مهارات  الفهم القرائي في العلوم الطبيعية في المملكة العربية السعودية</a:t>
            </a:r>
          </a:p>
        </p:txBody>
      </p:sp>
      <p:sp>
        <p:nvSpPr>
          <p:cNvPr id="22" name="Rectangle 62">
            <a:extLst>
              <a:ext uri="{FF2B5EF4-FFF2-40B4-BE49-F238E27FC236}">
                <a16:creationId xmlns:a16="http://schemas.microsoft.com/office/drawing/2014/main" id="{1EF39042-2F1A-42A0-804F-3199B0B9146F}"/>
              </a:ext>
            </a:extLst>
          </p:cNvPr>
          <p:cNvSpPr/>
          <p:nvPr/>
        </p:nvSpPr>
        <p:spPr>
          <a:xfrm>
            <a:off x="6342077" y="843226"/>
            <a:ext cx="2205547" cy="474789"/>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50000"/>
              </a:lnSpc>
              <a:tabLst>
                <a:tab pos="457200" algn="l"/>
              </a:tabLst>
            </a:pPr>
            <a:r>
              <a:rPr lang="ar-EG" b="1">
                <a:solidFill>
                  <a:srgbClr val="000000"/>
                </a:solidFill>
                <a:latin typeface="Calibri" panose="020F0502020204030204" pitchFamily="34" charset="0"/>
                <a:cs typeface="Calibri" panose="020F0502020204030204" pitchFamily="34" charset="0"/>
              </a:rPr>
              <a:t>النشاط الأول</a:t>
            </a:r>
            <a:endParaRPr lang="ar-EG" b="1" dirty="0">
              <a:solidFill>
                <a:srgbClr val="000000"/>
              </a:solidFill>
              <a:latin typeface="Calibri" panose="020F0502020204030204" pitchFamily="34" charset="0"/>
              <a:cs typeface="Calibri" panose="020F0502020204030204" pitchFamily="34" charset="0"/>
            </a:endParaRPr>
          </a:p>
        </p:txBody>
      </p:sp>
      <p:sp>
        <p:nvSpPr>
          <p:cNvPr id="23" name="Rectangle 14">
            <a:extLst>
              <a:ext uri="{FF2B5EF4-FFF2-40B4-BE49-F238E27FC236}">
                <a16:creationId xmlns:a16="http://schemas.microsoft.com/office/drawing/2014/main" id="{4EBD148D-6039-4AD7-AB08-1985F46D5138}"/>
              </a:ext>
            </a:extLst>
          </p:cNvPr>
          <p:cNvSpPr/>
          <p:nvPr/>
        </p:nvSpPr>
        <p:spPr>
          <a:xfrm flipH="1">
            <a:off x="8528256" y="843225"/>
            <a:ext cx="86830" cy="4747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26" name="Picture 4">
            <a:extLst>
              <a:ext uri="{FF2B5EF4-FFF2-40B4-BE49-F238E27FC236}">
                <a16:creationId xmlns:a16="http://schemas.microsoft.com/office/drawing/2014/main" id="{9AACCEE6-F612-4307-A8D9-6B55CCE8D6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1656" y="1436718"/>
            <a:ext cx="4932285" cy="4344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a:extLst>
              <a:ext uri="{FF2B5EF4-FFF2-40B4-BE49-F238E27FC236}">
                <a16:creationId xmlns:a16="http://schemas.microsoft.com/office/drawing/2014/main" id="{088561FF-857A-4DD8-9EA8-5B3824E4F5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831" y="3078132"/>
            <a:ext cx="4314825"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518935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2">
            <a:extLst>
              <a:ext uri="{FF2B5EF4-FFF2-40B4-BE49-F238E27FC236}">
                <a16:creationId xmlns:a16="http://schemas.microsoft.com/office/drawing/2014/main" id="{7367BBAA-A388-4C0D-A163-94CF58A0F81B}"/>
              </a:ext>
            </a:extLst>
          </p:cNvPr>
          <p:cNvSpPr/>
          <p:nvPr/>
        </p:nvSpPr>
        <p:spPr>
          <a:xfrm>
            <a:off x="6096000" y="254550"/>
            <a:ext cx="2205547" cy="474789"/>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50000"/>
              </a:lnSpc>
              <a:tabLst>
                <a:tab pos="457200" algn="l"/>
              </a:tabLst>
            </a:pPr>
            <a:r>
              <a:rPr lang="ar-EG" b="1" dirty="0">
                <a:solidFill>
                  <a:srgbClr val="000000"/>
                </a:solidFill>
                <a:latin typeface="Calibri" panose="020F0502020204030204" pitchFamily="34" charset="0"/>
                <a:cs typeface="Calibri" panose="020F0502020204030204" pitchFamily="34" charset="0"/>
              </a:rPr>
              <a:t>النشاط الثاني</a:t>
            </a:r>
          </a:p>
        </p:txBody>
      </p:sp>
      <p:sp>
        <p:nvSpPr>
          <p:cNvPr id="3" name="Rectangle 14">
            <a:extLst>
              <a:ext uri="{FF2B5EF4-FFF2-40B4-BE49-F238E27FC236}">
                <a16:creationId xmlns:a16="http://schemas.microsoft.com/office/drawing/2014/main" id="{3EFE3FAA-50A2-48B3-A61A-314763E3C658}"/>
              </a:ext>
            </a:extLst>
          </p:cNvPr>
          <p:cNvSpPr/>
          <p:nvPr/>
        </p:nvSpPr>
        <p:spPr>
          <a:xfrm flipH="1">
            <a:off x="8301547" y="254550"/>
            <a:ext cx="86830" cy="4747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Rectangle 2">
            <a:extLst>
              <a:ext uri="{FF2B5EF4-FFF2-40B4-BE49-F238E27FC236}">
                <a16:creationId xmlns:a16="http://schemas.microsoft.com/office/drawing/2014/main" id="{E2ABD34B-4F08-4E27-930E-7C182AD05B92}"/>
              </a:ext>
            </a:extLst>
          </p:cNvPr>
          <p:cNvSpPr/>
          <p:nvPr/>
        </p:nvSpPr>
        <p:spPr>
          <a:xfrm>
            <a:off x="2196401" y="491945"/>
            <a:ext cx="6464300" cy="515526"/>
          </a:xfrm>
          <a:prstGeom prst="rect">
            <a:avLst/>
          </a:prstGeom>
        </p:spPr>
        <p:txBody>
          <a:bodyPr wrap="square">
            <a:spAutoFit/>
          </a:bodyPr>
          <a:lstStyle/>
          <a:p>
            <a:pPr algn="r" rtl="1">
              <a:lnSpc>
                <a:spcPct val="150000"/>
              </a:lnSpc>
              <a:tabLst>
                <a:tab pos="457200" algn="l"/>
              </a:tabLst>
            </a:pPr>
            <a:r>
              <a:rPr lang="ar-EG" sz="2000" dirty="0">
                <a:solidFill>
                  <a:srgbClr val="000000"/>
                </a:solidFill>
                <a:latin typeface="Calibri" panose="020F0502020204030204" pitchFamily="34" charset="0"/>
                <a:cs typeface="Calibri" panose="020F0502020204030204" pitchFamily="34" charset="0"/>
              </a:rPr>
              <a:t> </a:t>
            </a:r>
          </a:p>
        </p:txBody>
      </p:sp>
      <p:pic>
        <p:nvPicPr>
          <p:cNvPr id="6" name="Picture 2">
            <a:extLst>
              <a:ext uri="{FF2B5EF4-FFF2-40B4-BE49-F238E27FC236}">
                <a16:creationId xmlns:a16="http://schemas.microsoft.com/office/drawing/2014/main" id="{2D9D6FEB-E46F-440A-9DDE-CFB3F36381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9580" y="1007471"/>
            <a:ext cx="5010150" cy="512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a:extLst>
              <a:ext uri="{FF2B5EF4-FFF2-40B4-BE49-F238E27FC236}">
                <a16:creationId xmlns:a16="http://schemas.microsoft.com/office/drawing/2014/main" id="{4BEA8C10-62A5-40F6-9B62-3CEA35E9A3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996" y="3429000"/>
            <a:ext cx="3695700" cy="222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73952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C091030C-A9B4-47DE-BD6D-D717EB0C31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8610" y="996810"/>
            <a:ext cx="466725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a:extLst>
              <a:ext uri="{FF2B5EF4-FFF2-40B4-BE49-F238E27FC236}">
                <a16:creationId xmlns:a16="http://schemas.microsoft.com/office/drawing/2014/main" id="{BB374C67-E4BF-466B-AC64-EE16686274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810" y="3359010"/>
            <a:ext cx="4114800" cy="339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62">
            <a:extLst>
              <a:ext uri="{FF2B5EF4-FFF2-40B4-BE49-F238E27FC236}">
                <a16:creationId xmlns:a16="http://schemas.microsoft.com/office/drawing/2014/main" id="{47805EA4-CFA2-47CB-9A37-AA313D5E14ED}"/>
              </a:ext>
            </a:extLst>
          </p:cNvPr>
          <p:cNvSpPr/>
          <p:nvPr/>
        </p:nvSpPr>
        <p:spPr>
          <a:xfrm>
            <a:off x="6096000" y="254550"/>
            <a:ext cx="2205547" cy="474789"/>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50000"/>
              </a:lnSpc>
              <a:tabLst>
                <a:tab pos="457200" algn="l"/>
              </a:tabLst>
            </a:pPr>
            <a:r>
              <a:rPr lang="ar-EG" b="1" dirty="0">
                <a:solidFill>
                  <a:srgbClr val="000000"/>
                </a:solidFill>
                <a:latin typeface="Calibri" panose="020F0502020204030204" pitchFamily="34" charset="0"/>
                <a:cs typeface="Calibri" panose="020F0502020204030204" pitchFamily="34" charset="0"/>
              </a:rPr>
              <a:t>النشاط الثالث</a:t>
            </a:r>
          </a:p>
        </p:txBody>
      </p:sp>
      <p:sp>
        <p:nvSpPr>
          <p:cNvPr id="7" name="Rectangle 14">
            <a:extLst>
              <a:ext uri="{FF2B5EF4-FFF2-40B4-BE49-F238E27FC236}">
                <a16:creationId xmlns:a16="http://schemas.microsoft.com/office/drawing/2014/main" id="{27E883E2-4806-4D73-AB88-B96A31A36BE5}"/>
              </a:ext>
            </a:extLst>
          </p:cNvPr>
          <p:cNvSpPr/>
          <p:nvPr/>
        </p:nvSpPr>
        <p:spPr>
          <a:xfrm flipH="1">
            <a:off x="8301547" y="254550"/>
            <a:ext cx="86830" cy="4747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68424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D8D28DA7-0D63-430A-92F5-6B2DEC1008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6762" y="1091361"/>
            <a:ext cx="4229100" cy="473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a:extLst>
              <a:ext uri="{FF2B5EF4-FFF2-40B4-BE49-F238E27FC236}">
                <a16:creationId xmlns:a16="http://schemas.microsoft.com/office/drawing/2014/main" id="{CCFDFE24-49A4-4D29-9881-D0B413CD31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1312" y="4440360"/>
            <a:ext cx="3409950"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62">
            <a:extLst>
              <a:ext uri="{FF2B5EF4-FFF2-40B4-BE49-F238E27FC236}">
                <a16:creationId xmlns:a16="http://schemas.microsoft.com/office/drawing/2014/main" id="{068DCEC8-F07E-4747-BDEA-6E028DF6303F}"/>
              </a:ext>
            </a:extLst>
          </p:cNvPr>
          <p:cNvSpPr/>
          <p:nvPr/>
        </p:nvSpPr>
        <p:spPr>
          <a:xfrm>
            <a:off x="6096000" y="254550"/>
            <a:ext cx="2205547" cy="474789"/>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50000"/>
              </a:lnSpc>
              <a:tabLst>
                <a:tab pos="457200" algn="l"/>
              </a:tabLst>
            </a:pPr>
            <a:r>
              <a:rPr lang="ar-EG" b="1" dirty="0">
                <a:solidFill>
                  <a:srgbClr val="000000"/>
                </a:solidFill>
                <a:latin typeface="Calibri" panose="020F0502020204030204" pitchFamily="34" charset="0"/>
                <a:cs typeface="Calibri" panose="020F0502020204030204" pitchFamily="34" charset="0"/>
              </a:rPr>
              <a:t>النشاط الرابع</a:t>
            </a:r>
          </a:p>
        </p:txBody>
      </p:sp>
      <p:sp>
        <p:nvSpPr>
          <p:cNvPr id="7" name="Rectangle 14">
            <a:extLst>
              <a:ext uri="{FF2B5EF4-FFF2-40B4-BE49-F238E27FC236}">
                <a16:creationId xmlns:a16="http://schemas.microsoft.com/office/drawing/2014/main" id="{83D12052-82EE-4E06-ADCD-6E410C928EA5}"/>
              </a:ext>
            </a:extLst>
          </p:cNvPr>
          <p:cNvSpPr/>
          <p:nvPr/>
        </p:nvSpPr>
        <p:spPr>
          <a:xfrm flipH="1">
            <a:off x="8301547" y="254550"/>
            <a:ext cx="86830" cy="4747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162689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C9C77BAB-9510-41D1-90B1-50C546528857}"/>
              </a:ext>
            </a:extLst>
          </p:cNvPr>
          <p:cNvSpPr txBox="1"/>
          <p:nvPr/>
        </p:nvSpPr>
        <p:spPr>
          <a:xfrm>
            <a:off x="3259123" y="103315"/>
            <a:ext cx="4920143" cy="392159"/>
          </a:xfrm>
          <a:prstGeom prst="rect">
            <a:avLst/>
          </a:prstGeom>
          <a:noFill/>
        </p:spPr>
        <p:txBody>
          <a:bodyPr wrap="square">
            <a:spAutoFit/>
          </a:bodyPr>
          <a:lstStyle/>
          <a:p>
            <a:pPr algn="ctr" rtl="1">
              <a:lnSpc>
                <a:spcPct val="115000"/>
              </a:lnSpc>
              <a:spcAft>
                <a:spcPts val="1000"/>
              </a:spcAft>
            </a:pPr>
            <a:r>
              <a:rPr lang="ar-SA" sz="1800" b="1" dirty="0">
                <a:latin typeface="Calibri" panose="020F0502020204030204" pitchFamily="34" charset="0"/>
                <a:ea typeface="Calibri"/>
                <a:cs typeface="Calibri" panose="020F0502020204030204" pitchFamily="34" charset="0"/>
              </a:rPr>
              <a:t> </a:t>
            </a:r>
            <a:endParaRPr lang="en-US" sz="1050" dirty="0">
              <a:latin typeface="Calibri" panose="020F0502020204030204" pitchFamily="34" charset="0"/>
              <a:ea typeface="Calibri"/>
              <a:cs typeface="Calibri" panose="020F0502020204030204" pitchFamily="34" charset="0"/>
            </a:endParaRPr>
          </a:p>
        </p:txBody>
      </p:sp>
      <p:sp>
        <p:nvSpPr>
          <p:cNvPr id="5" name="Rectangle: Top Corners Rounded 5">
            <a:extLst>
              <a:ext uri="{FF2B5EF4-FFF2-40B4-BE49-F238E27FC236}">
                <a16:creationId xmlns:a16="http://schemas.microsoft.com/office/drawing/2014/main" id="{2DAEE24C-114C-4CA3-99BC-34D05E523814}"/>
              </a:ext>
            </a:extLst>
          </p:cNvPr>
          <p:cNvSpPr/>
          <p:nvPr/>
        </p:nvSpPr>
        <p:spPr>
          <a:xfrm rot="16200000">
            <a:off x="5662290" y="2685631"/>
            <a:ext cx="3667576" cy="1327525"/>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49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Rectangle: Top Corners Rounded 7">
            <a:extLst>
              <a:ext uri="{FF2B5EF4-FFF2-40B4-BE49-F238E27FC236}">
                <a16:creationId xmlns:a16="http://schemas.microsoft.com/office/drawing/2014/main" id="{ED3BD690-0D5F-47E1-8207-481215C52AF2}"/>
              </a:ext>
            </a:extLst>
          </p:cNvPr>
          <p:cNvSpPr/>
          <p:nvPr/>
        </p:nvSpPr>
        <p:spPr>
          <a:xfrm>
            <a:off x="3162093" y="1457500"/>
            <a:ext cx="3723861" cy="3819073"/>
          </a:xfrm>
          <a:prstGeom prst="round2SameRect">
            <a:avLst/>
          </a:prstGeom>
          <a:solidFill>
            <a:srgbClr val="59CB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SA" sz="2800" b="1" dirty="0">
                <a:solidFill>
                  <a:schemeClr val="accent2">
                    <a:lumMod val="50000"/>
                  </a:schemeClr>
                </a:solidFill>
                <a:latin typeface="Arabic Typesetting" panose="03020402040406030203" pitchFamily="66" charset="-78"/>
                <a:ea typeface="Calibri"/>
                <a:cs typeface="Arabic Typesetting" panose="03020402040406030203" pitchFamily="66" charset="-78"/>
              </a:rPr>
              <a:t>التلخيص:</a:t>
            </a:r>
            <a:endParaRPr lang="en-US" sz="2800" dirty="0">
              <a:solidFill>
                <a:schemeClr val="accent2">
                  <a:lumMod val="50000"/>
                </a:schemeClr>
              </a:solidFill>
              <a:latin typeface="Arabic Typesetting" panose="03020402040406030203" pitchFamily="66" charset="-78"/>
              <a:ea typeface="Calibri"/>
              <a:cs typeface="Arabic Typesetting" panose="03020402040406030203" pitchFamily="66" charset="-78"/>
            </a:endParaRPr>
          </a:p>
          <a:p>
            <a:pPr algn="ctr" rtl="1">
              <a:lnSpc>
                <a:spcPct val="115000"/>
              </a:lnSpc>
              <a:spcAft>
                <a:spcPts val="1000"/>
              </a:spcAft>
            </a:pPr>
            <a:r>
              <a:rPr lang="ar-SA" sz="2800" dirty="0">
                <a:solidFill>
                  <a:schemeClr val="accent2">
                    <a:lumMod val="50000"/>
                  </a:schemeClr>
                </a:solidFill>
                <a:latin typeface="Arabic Typesetting" panose="03020402040406030203" pitchFamily="66" charset="-78"/>
                <a:ea typeface="Calibri"/>
                <a:cs typeface="Arabic Typesetting" panose="03020402040406030203" pitchFamily="66" charset="-78"/>
              </a:rPr>
              <a:t>عبارة</a:t>
            </a:r>
            <a:r>
              <a:rPr lang="ar-EG" sz="2800" dirty="0">
                <a:solidFill>
                  <a:schemeClr val="accent2">
                    <a:lumMod val="50000"/>
                  </a:schemeClr>
                </a:solidFill>
                <a:latin typeface="Arabic Typesetting" panose="03020402040406030203" pitchFamily="66" charset="-78"/>
                <a:ea typeface="Calibri"/>
                <a:cs typeface="Arabic Typesetting" panose="03020402040406030203" pitchFamily="66" charset="-78"/>
              </a:rPr>
              <a:t> عن</a:t>
            </a:r>
            <a:r>
              <a:rPr lang="ar-SA" sz="2800" dirty="0">
                <a:solidFill>
                  <a:schemeClr val="accent2">
                    <a:lumMod val="50000"/>
                  </a:schemeClr>
                </a:solidFill>
                <a:latin typeface="Arabic Typesetting" panose="03020402040406030203" pitchFamily="66" charset="-78"/>
                <a:ea typeface="Calibri"/>
                <a:cs typeface="Arabic Typesetting" panose="03020402040406030203" pitchFamily="66" charset="-78"/>
              </a:rPr>
              <a:t> عمل جماعي</a:t>
            </a:r>
            <a:endParaRPr lang="en-US" sz="2800" dirty="0">
              <a:solidFill>
                <a:schemeClr val="accent2">
                  <a:lumMod val="50000"/>
                </a:schemeClr>
              </a:solidFill>
              <a:latin typeface="Arabic Typesetting" panose="03020402040406030203" pitchFamily="66" charset="-78"/>
              <a:ea typeface="Calibri"/>
              <a:cs typeface="Arabic Typesetting" panose="03020402040406030203" pitchFamily="66" charset="-78"/>
            </a:endParaRPr>
          </a:p>
          <a:p>
            <a:pPr algn="ctr" rtl="1">
              <a:lnSpc>
                <a:spcPct val="115000"/>
              </a:lnSpc>
              <a:spcAft>
                <a:spcPts val="1000"/>
              </a:spcAft>
            </a:pPr>
            <a:r>
              <a:rPr lang="ar-SA" sz="2800" dirty="0">
                <a:solidFill>
                  <a:schemeClr val="accent2">
                    <a:lumMod val="50000"/>
                  </a:schemeClr>
                </a:solidFill>
                <a:latin typeface="Arabic Typesetting" panose="03020402040406030203" pitchFamily="66" charset="-78"/>
                <a:ea typeface="Calibri"/>
                <a:cs typeface="Arabic Typesetting" panose="03020402040406030203" pitchFamily="66" charset="-78"/>
              </a:rPr>
              <a:t>يطلب المدرب من المتدربين تلخيص الموضوع على شكل خريطة ذهنية</a:t>
            </a:r>
            <a:endParaRPr lang="en-US" sz="2800" dirty="0">
              <a:solidFill>
                <a:schemeClr val="accent2">
                  <a:lumMod val="50000"/>
                </a:schemeClr>
              </a:solidFill>
              <a:latin typeface="Arabic Typesetting" panose="03020402040406030203" pitchFamily="66" charset="-78"/>
              <a:ea typeface="Calibri"/>
              <a:cs typeface="Arabic Typesetting" panose="03020402040406030203" pitchFamily="66" charset="-78"/>
            </a:endParaRPr>
          </a:p>
        </p:txBody>
      </p:sp>
      <p:sp>
        <p:nvSpPr>
          <p:cNvPr id="11" name="Rectangle: Top Corners Rounded 5">
            <a:extLst>
              <a:ext uri="{FF2B5EF4-FFF2-40B4-BE49-F238E27FC236}">
                <a16:creationId xmlns:a16="http://schemas.microsoft.com/office/drawing/2014/main" id="{EBDE0370-DA65-4049-9A2E-C0F7A0780611}"/>
              </a:ext>
            </a:extLst>
          </p:cNvPr>
          <p:cNvSpPr/>
          <p:nvPr/>
        </p:nvSpPr>
        <p:spPr>
          <a:xfrm rot="16200000">
            <a:off x="5549292" y="2545177"/>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2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Rectangle: Top Corners Rounded 5">
            <a:extLst>
              <a:ext uri="{FF2B5EF4-FFF2-40B4-BE49-F238E27FC236}">
                <a16:creationId xmlns:a16="http://schemas.microsoft.com/office/drawing/2014/main" id="{98C33C5F-0D7D-475C-BA32-441E1FC02896}"/>
              </a:ext>
            </a:extLst>
          </p:cNvPr>
          <p:cNvSpPr/>
          <p:nvPr/>
        </p:nvSpPr>
        <p:spPr>
          <a:xfrm rot="16200000">
            <a:off x="5220482" y="2712640"/>
            <a:ext cx="3836589" cy="917712"/>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gradFill>
            <a:gsLst>
              <a:gs pos="0">
                <a:srgbClr val="37BFCD"/>
              </a:gs>
              <a:gs pos="30000">
                <a:srgbClr val="7FD3D5"/>
              </a:gs>
              <a:gs pos="57000">
                <a:srgbClr val="AEE3E4"/>
              </a:gs>
              <a:gs pos="100000">
                <a:srgbClr val="37BFC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Rectangle: Top Corners Rounded 5">
            <a:extLst>
              <a:ext uri="{FF2B5EF4-FFF2-40B4-BE49-F238E27FC236}">
                <a16:creationId xmlns:a16="http://schemas.microsoft.com/office/drawing/2014/main" id="{81056A79-863E-4043-9E7B-BBD3C5FBFC79}"/>
              </a:ext>
            </a:extLst>
          </p:cNvPr>
          <p:cNvSpPr/>
          <p:nvPr/>
        </p:nvSpPr>
        <p:spPr>
          <a:xfrm rot="16200000">
            <a:off x="8957291" y="1487689"/>
            <a:ext cx="3836589" cy="1419109"/>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2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Shape 28">
            <a:extLst>
              <a:ext uri="{FF2B5EF4-FFF2-40B4-BE49-F238E27FC236}">
                <a16:creationId xmlns:a16="http://schemas.microsoft.com/office/drawing/2014/main" id="{DFCC77E6-76F5-4F56-A5FB-92E7AC064638}"/>
              </a:ext>
            </a:extLst>
          </p:cNvPr>
          <p:cNvSpPr/>
          <p:nvPr/>
        </p:nvSpPr>
        <p:spPr>
          <a:xfrm rot="16200000">
            <a:off x="7140595" y="3384717"/>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Freeform: Shape 29">
            <a:extLst>
              <a:ext uri="{FF2B5EF4-FFF2-40B4-BE49-F238E27FC236}">
                <a16:creationId xmlns:a16="http://schemas.microsoft.com/office/drawing/2014/main" id="{8781FCBC-9023-40A1-B2A2-7878D5F5FBBE}"/>
              </a:ext>
            </a:extLst>
          </p:cNvPr>
          <p:cNvSpPr/>
          <p:nvPr/>
        </p:nvSpPr>
        <p:spPr>
          <a:xfrm rot="16200000">
            <a:off x="10615821" y="340179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263460013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Top Corners Rounded 5">
            <a:extLst>
              <a:ext uri="{FF2B5EF4-FFF2-40B4-BE49-F238E27FC236}">
                <a16:creationId xmlns:a16="http://schemas.microsoft.com/office/drawing/2014/main" id="{F33E6C08-280C-4996-8CD3-A9132773F110}"/>
              </a:ext>
            </a:extLst>
          </p:cNvPr>
          <p:cNvSpPr/>
          <p:nvPr/>
        </p:nvSpPr>
        <p:spPr>
          <a:xfrm rot="16200000">
            <a:off x="4712353" y="2807828"/>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49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Rectangle: Top Corners Rounded 4">
            <a:extLst>
              <a:ext uri="{FF2B5EF4-FFF2-40B4-BE49-F238E27FC236}">
                <a16:creationId xmlns:a16="http://schemas.microsoft.com/office/drawing/2014/main" id="{ED744356-803B-43FB-92B9-24B510678F9F}"/>
              </a:ext>
            </a:extLst>
          </p:cNvPr>
          <p:cNvSpPr/>
          <p:nvPr/>
        </p:nvSpPr>
        <p:spPr>
          <a:xfrm rot="5400000">
            <a:off x="2114415" y="1081715"/>
            <a:ext cx="4683092" cy="4861216"/>
          </a:xfrm>
          <a:prstGeom prst="round2SameRect">
            <a:avLst>
              <a:gd name="adj1" fmla="val 16667"/>
              <a:gd name="adj2" fmla="val 0"/>
            </a:avLst>
          </a:prstGeom>
          <a:solidFill>
            <a:srgbClr val="FFFA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SA" b="1" u="sng" dirty="0">
                <a:latin typeface="Calibri" panose="020F0502020204030204" pitchFamily="34" charset="0"/>
                <a:ea typeface="Calibri"/>
                <a:cs typeface="Calibri" panose="020F0502020204030204" pitchFamily="34" charset="0"/>
              </a:rPr>
              <a:t>بطاقة تطوير الحقيبة التدريبية </a:t>
            </a:r>
            <a:endParaRPr lang="en-US" sz="1400" dirty="0">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b="1" dirty="0">
                <a:latin typeface="Calibri" panose="020F0502020204030204" pitchFamily="34" charset="0"/>
                <a:ea typeface="Calibri"/>
                <a:cs typeface="Calibri" panose="020F0502020204030204" pitchFamily="34" charset="0"/>
              </a:rPr>
              <a:t>(نموذج المدرب)</a:t>
            </a:r>
            <a:endParaRPr lang="en-US" sz="1400" dirty="0">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b="1" dirty="0">
                <a:latin typeface="Calibri" panose="020F0502020204030204" pitchFamily="34" charset="0"/>
                <a:ea typeface="Calibri"/>
                <a:cs typeface="Calibri" panose="020F0502020204030204" pitchFamily="34" charset="0"/>
              </a:rPr>
              <a:t>أخي المدرب: نأمل مشاركتك في نجاح هذا البرنامج بتعبئة النموذج التالي..... وشكر</a:t>
            </a:r>
            <a:r>
              <a:rPr lang="ar-EG" b="1" dirty="0">
                <a:latin typeface="Calibri" panose="020F0502020204030204" pitchFamily="34" charset="0"/>
                <a:ea typeface="Calibri"/>
                <a:cs typeface="Calibri" panose="020F0502020204030204" pitchFamily="34" charset="0"/>
              </a:rPr>
              <a:t>ً</a:t>
            </a:r>
            <a:r>
              <a:rPr lang="ar-SA" b="1" dirty="0">
                <a:latin typeface="Calibri" panose="020F0502020204030204" pitchFamily="34" charset="0"/>
                <a:ea typeface="Calibri"/>
                <a:cs typeface="Calibri" panose="020F0502020204030204" pitchFamily="34" charset="0"/>
              </a:rPr>
              <a:t>ا</a:t>
            </a:r>
            <a:endParaRPr lang="en-US" sz="1400" dirty="0">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b="1" dirty="0">
                <a:latin typeface="Calibri" panose="020F0502020204030204" pitchFamily="34" charset="0"/>
                <a:ea typeface="Calibri"/>
                <a:cs typeface="Calibri" panose="020F0502020204030204" pitchFamily="34" charset="0"/>
              </a:rPr>
              <a:t>ضع الدرجة المناسبة: أوافق= 3،   أوافق إلى حد ما = 2،   لا أوافق=1</a:t>
            </a:r>
            <a:endParaRPr lang="en-US" sz="1400" dirty="0">
              <a:latin typeface="Calibri" panose="020F0502020204030204" pitchFamily="34" charset="0"/>
              <a:ea typeface="Calibri"/>
              <a:cs typeface="Calibri" panose="020F0502020204030204" pitchFamily="34" charset="0"/>
            </a:endParaRPr>
          </a:p>
        </p:txBody>
      </p:sp>
      <p:sp>
        <p:nvSpPr>
          <p:cNvPr id="7" name="Rectangle: Top Corners Rounded 5">
            <a:extLst>
              <a:ext uri="{FF2B5EF4-FFF2-40B4-BE49-F238E27FC236}">
                <a16:creationId xmlns:a16="http://schemas.microsoft.com/office/drawing/2014/main" id="{12130774-2B13-4381-B8C1-770E41F86FC4}"/>
              </a:ext>
            </a:extLst>
          </p:cNvPr>
          <p:cNvSpPr/>
          <p:nvPr/>
        </p:nvSpPr>
        <p:spPr>
          <a:xfrm rot="16200000">
            <a:off x="4313821" y="2864194"/>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3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Rectangle: Top Corners Rounded 5">
            <a:extLst>
              <a:ext uri="{FF2B5EF4-FFF2-40B4-BE49-F238E27FC236}">
                <a16:creationId xmlns:a16="http://schemas.microsoft.com/office/drawing/2014/main" id="{BF5A38D7-DF2C-43E1-96A3-11B17E8B8BC7}"/>
              </a:ext>
            </a:extLst>
          </p:cNvPr>
          <p:cNvSpPr/>
          <p:nvPr/>
        </p:nvSpPr>
        <p:spPr>
          <a:xfrm rot="16200000">
            <a:off x="4509640" y="2366135"/>
            <a:ext cx="3836589" cy="917712"/>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gradFill>
            <a:gsLst>
              <a:gs pos="0">
                <a:srgbClr val="F1DCB9"/>
              </a:gs>
              <a:gs pos="35000">
                <a:srgbClr val="FFFAE4"/>
              </a:gs>
              <a:gs pos="57000">
                <a:schemeClr val="bg1"/>
              </a:gs>
              <a:gs pos="100000">
                <a:srgbClr val="F1DCB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Shape 28">
            <a:extLst>
              <a:ext uri="{FF2B5EF4-FFF2-40B4-BE49-F238E27FC236}">
                <a16:creationId xmlns:a16="http://schemas.microsoft.com/office/drawing/2014/main" id="{DFCC77E6-76F5-4F56-A5FB-92E7AC064638}"/>
              </a:ext>
            </a:extLst>
          </p:cNvPr>
          <p:cNvSpPr/>
          <p:nvPr/>
        </p:nvSpPr>
        <p:spPr>
          <a:xfrm rot="16200000">
            <a:off x="9581793" y="4299116"/>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Freeform: Shape 29">
            <a:extLst>
              <a:ext uri="{FF2B5EF4-FFF2-40B4-BE49-F238E27FC236}">
                <a16:creationId xmlns:a16="http://schemas.microsoft.com/office/drawing/2014/main" id="{8781FCBC-9023-40A1-B2A2-7878D5F5FBBE}"/>
              </a:ext>
            </a:extLst>
          </p:cNvPr>
          <p:cNvSpPr/>
          <p:nvPr/>
        </p:nvSpPr>
        <p:spPr>
          <a:xfrm rot="16200000">
            <a:off x="13057019" y="4316190"/>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Shape 30">
            <a:extLst>
              <a:ext uri="{FF2B5EF4-FFF2-40B4-BE49-F238E27FC236}">
                <a16:creationId xmlns:a16="http://schemas.microsoft.com/office/drawing/2014/main" id="{581A68D6-02B2-423D-995C-74AE460576FC}"/>
              </a:ext>
            </a:extLst>
          </p:cNvPr>
          <p:cNvSpPr/>
          <p:nvPr/>
        </p:nvSpPr>
        <p:spPr>
          <a:xfrm rot="16200000">
            <a:off x="6422321" y="4284716"/>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7" name="مربع نص 16">
            <a:extLst>
              <a:ext uri="{FF2B5EF4-FFF2-40B4-BE49-F238E27FC236}">
                <a16:creationId xmlns:a16="http://schemas.microsoft.com/office/drawing/2014/main" id="{69CAD503-B2A4-43B1-A297-B4444930EFE3}"/>
              </a:ext>
            </a:extLst>
          </p:cNvPr>
          <p:cNvSpPr txBox="1"/>
          <p:nvPr/>
        </p:nvSpPr>
        <p:spPr>
          <a:xfrm>
            <a:off x="2512465" y="1792930"/>
            <a:ext cx="3392680" cy="3025444"/>
          </a:xfrm>
          <a:prstGeom prst="rect">
            <a:avLst/>
          </a:prstGeom>
          <a:noFill/>
        </p:spPr>
        <p:txBody>
          <a:bodyPr wrap="square">
            <a:spAutoFit/>
          </a:bodyPr>
          <a:lstStyle/>
          <a:p>
            <a:pPr algn="ctr" rtl="1">
              <a:lnSpc>
                <a:spcPct val="115000"/>
              </a:lnSpc>
              <a:spcAft>
                <a:spcPts val="1000"/>
              </a:spcAft>
            </a:pPr>
            <a:r>
              <a:rPr lang="ar-SA" sz="2400" b="1" u="sng" dirty="0">
                <a:latin typeface="Arabic Typesetting" panose="03020402040406030203" pitchFamily="66" charset="-78"/>
                <a:ea typeface="Calibri"/>
                <a:cs typeface="Arabic Typesetting" panose="03020402040406030203" pitchFamily="66" charset="-78"/>
              </a:rPr>
              <a:t>بطاقة تطوير الحقيبة التدريبية </a:t>
            </a:r>
            <a:endParaRPr lang="en-US" sz="2400" b="1" dirty="0">
              <a:latin typeface="Arabic Typesetting" panose="03020402040406030203" pitchFamily="66" charset="-78"/>
              <a:ea typeface="Calibri"/>
              <a:cs typeface="Arabic Typesetting" panose="03020402040406030203" pitchFamily="66" charset="-78"/>
            </a:endParaRPr>
          </a:p>
          <a:p>
            <a:pPr algn="ctr" rtl="1">
              <a:lnSpc>
                <a:spcPct val="115000"/>
              </a:lnSpc>
              <a:spcAft>
                <a:spcPts val="1000"/>
              </a:spcAft>
            </a:pPr>
            <a:r>
              <a:rPr lang="ar-SA" sz="2400" b="1" dirty="0">
                <a:latin typeface="Arabic Typesetting" panose="03020402040406030203" pitchFamily="66" charset="-78"/>
                <a:ea typeface="Calibri"/>
                <a:cs typeface="Arabic Typesetting" panose="03020402040406030203" pitchFamily="66" charset="-78"/>
              </a:rPr>
              <a:t>(نموذج المدرب)</a:t>
            </a:r>
            <a:endParaRPr lang="en-US" sz="2400" b="1" dirty="0">
              <a:latin typeface="Arabic Typesetting" panose="03020402040406030203" pitchFamily="66" charset="-78"/>
              <a:ea typeface="Calibri"/>
              <a:cs typeface="Arabic Typesetting" panose="03020402040406030203" pitchFamily="66" charset="-78"/>
            </a:endParaRPr>
          </a:p>
          <a:p>
            <a:pPr algn="ctr" rtl="1">
              <a:lnSpc>
                <a:spcPct val="115000"/>
              </a:lnSpc>
              <a:spcAft>
                <a:spcPts val="1000"/>
              </a:spcAft>
            </a:pPr>
            <a:r>
              <a:rPr lang="ar-SA" sz="2400" b="1" dirty="0">
                <a:latin typeface="Arabic Typesetting" panose="03020402040406030203" pitchFamily="66" charset="-78"/>
                <a:ea typeface="Calibri"/>
                <a:cs typeface="Arabic Typesetting" panose="03020402040406030203" pitchFamily="66" charset="-78"/>
              </a:rPr>
              <a:t>أخي المدرب: نأمل مشاركتك في نجاح هذا البرنامج بتعبئة النموذج التالي..... وشكر</a:t>
            </a:r>
            <a:r>
              <a:rPr lang="ar-EG" sz="2400" b="1" dirty="0">
                <a:latin typeface="Arabic Typesetting" panose="03020402040406030203" pitchFamily="66" charset="-78"/>
                <a:ea typeface="Calibri"/>
                <a:cs typeface="Arabic Typesetting" panose="03020402040406030203" pitchFamily="66" charset="-78"/>
              </a:rPr>
              <a:t>ً</a:t>
            </a:r>
            <a:r>
              <a:rPr lang="ar-SA" sz="2400" b="1" dirty="0">
                <a:latin typeface="Arabic Typesetting" panose="03020402040406030203" pitchFamily="66" charset="-78"/>
                <a:ea typeface="Calibri"/>
                <a:cs typeface="Arabic Typesetting" panose="03020402040406030203" pitchFamily="66" charset="-78"/>
              </a:rPr>
              <a:t>ا</a:t>
            </a:r>
            <a:endParaRPr lang="en-US" sz="2400" b="1" dirty="0">
              <a:latin typeface="Arabic Typesetting" panose="03020402040406030203" pitchFamily="66" charset="-78"/>
              <a:ea typeface="Calibri"/>
              <a:cs typeface="Arabic Typesetting" panose="03020402040406030203" pitchFamily="66" charset="-78"/>
            </a:endParaRPr>
          </a:p>
          <a:p>
            <a:pPr algn="ctr" rtl="1">
              <a:lnSpc>
                <a:spcPct val="115000"/>
              </a:lnSpc>
              <a:spcAft>
                <a:spcPts val="1000"/>
              </a:spcAft>
            </a:pPr>
            <a:r>
              <a:rPr lang="ar-SA" sz="2400" b="1" dirty="0">
                <a:latin typeface="Arabic Typesetting" panose="03020402040406030203" pitchFamily="66" charset="-78"/>
                <a:ea typeface="Calibri"/>
                <a:cs typeface="Arabic Typesetting" panose="03020402040406030203" pitchFamily="66" charset="-78"/>
              </a:rPr>
              <a:t>ضع الدرجة المناسبة: أوافق= 3،   أوافق إلى حد ما = 2،   لا أوافق=1</a:t>
            </a:r>
            <a:endParaRPr lang="en-US" sz="2400" b="1" dirty="0">
              <a:latin typeface="Arabic Typesetting" panose="03020402040406030203" pitchFamily="66" charset="-78"/>
              <a:ea typeface="Calibri"/>
              <a:cs typeface="Arabic Typesetting" panose="03020402040406030203" pitchFamily="66" charset="-78"/>
            </a:endParaRPr>
          </a:p>
        </p:txBody>
      </p:sp>
    </p:spTree>
    <p:extLst>
      <p:ext uri="{BB962C8B-B14F-4D97-AF65-F5344CB8AC3E}">
        <p14:creationId xmlns:p14="http://schemas.microsoft.com/office/powerpoint/2010/main" val="295820432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896C761-D9CD-437B-AFC9-0877C4DAE612}"/>
              </a:ext>
            </a:extLst>
          </p:cNvPr>
          <p:cNvSpPr/>
          <p:nvPr/>
        </p:nvSpPr>
        <p:spPr>
          <a:xfrm>
            <a:off x="2233751" y="-1406656"/>
            <a:ext cx="6226671" cy="446276"/>
          </a:xfrm>
          <a:prstGeom prst="rect">
            <a:avLst/>
          </a:prstGeom>
        </p:spPr>
        <p:txBody>
          <a:bodyPr wrap="square">
            <a:spAutoFit/>
          </a:bodyPr>
          <a:lstStyle/>
          <a:p>
            <a:pPr algn="ctr" rtl="1">
              <a:lnSpc>
                <a:spcPct val="115000"/>
              </a:lnSpc>
              <a:spcAft>
                <a:spcPts val="1000"/>
              </a:spcAft>
            </a:pPr>
            <a:endParaRPr lang="ar-EG" sz="2000" b="1" dirty="0">
              <a:solidFill>
                <a:srgbClr val="4472C4"/>
              </a:solidFill>
              <a:latin typeface="Arabic Typesetting" panose="03020402040406030203" pitchFamily="66" charset="-78"/>
              <a:ea typeface="Calibri" panose="020F0502020204030204" pitchFamily="34" charset="0"/>
              <a:cs typeface="Arabic Typesetting" panose="03020402040406030203" pitchFamily="66" charset="-78"/>
            </a:endParaRPr>
          </a:p>
        </p:txBody>
      </p:sp>
      <p:sp>
        <p:nvSpPr>
          <p:cNvPr id="8" name="مربع نص 7">
            <a:extLst>
              <a:ext uri="{FF2B5EF4-FFF2-40B4-BE49-F238E27FC236}">
                <a16:creationId xmlns:a16="http://schemas.microsoft.com/office/drawing/2014/main" id="{0A16A44D-F3A4-4085-BB37-4EF71EF5AEFD}"/>
              </a:ext>
            </a:extLst>
          </p:cNvPr>
          <p:cNvSpPr txBox="1"/>
          <p:nvPr/>
        </p:nvSpPr>
        <p:spPr>
          <a:xfrm>
            <a:off x="1059679" y="75981"/>
            <a:ext cx="6101696" cy="369332"/>
          </a:xfrm>
          <a:prstGeom prst="rect">
            <a:avLst/>
          </a:prstGeom>
          <a:noFill/>
        </p:spPr>
        <p:txBody>
          <a:bodyPr wrap="square">
            <a:spAutoFit/>
          </a:bodyPr>
          <a:lstStyle/>
          <a:p>
            <a:pPr algn="r" rtl="1"/>
            <a:r>
              <a:rPr lang="ar-EG" sz="1800" b="1" dirty="0">
                <a:solidFill>
                  <a:srgbClr val="FF0000"/>
                </a:solidFill>
                <a:latin typeface="Calibri" panose="020F0502020204030204" pitchFamily="34" charset="0"/>
                <a:cs typeface="Calibri" panose="020F0502020204030204" pitchFamily="34" charset="0"/>
              </a:rPr>
              <a:t>تقويم القيادة</a:t>
            </a:r>
            <a:r>
              <a:rPr lang="en-US" sz="1800" b="1" dirty="0">
                <a:solidFill>
                  <a:srgbClr val="FF0000"/>
                </a:solidFill>
                <a:latin typeface="Calibri" panose="020F0502020204030204" pitchFamily="34" charset="0"/>
                <a:cs typeface="Calibri" panose="020F0502020204030204" pitchFamily="34" charset="0"/>
              </a:rPr>
              <a:t> </a:t>
            </a:r>
            <a:r>
              <a:rPr lang="ar-EG" sz="1800" b="1" dirty="0">
                <a:solidFill>
                  <a:srgbClr val="FF0000"/>
                </a:solidFill>
                <a:latin typeface="Calibri" panose="020F0502020204030204" pitchFamily="34" charset="0"/>
                <a:cs typeface="Calibri" panose="020F0502020204030204" pitchFamily="34" charset="0"/>
              </a:rPr>
              <a:t>النهائي: 10 دقائق</a:t>
            </a:r>
            <a:endParaRPr lang="en-US" sz="1800" b="1" dirty="0">
              <a:solidFill>
                <a:srgbClr val="FF0000"/>
              </a:solidFill>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91CA99FB-17F2-431F-97EC-2A7D5311799A}"/>
              </a:ext>
            </a:extLst>
          </p:cNvPr>
          <p:cNvSpPr txBox="1"/>
          <p:nvPr/>
        </p:nvSpPr>
        <p:spPr>
          <a:xfrm>
            <a:off x="5409574" y="445313"/>
            <a:ext cx="6101696" cy="369332"/>
          </a:xfrm>
          <a:prstGeom prst="rect">
            <a:avLst/>
          </a:prstGeom>
          <a:noFill/>
        </p:spPr>
        <p:txBody>
          <a:bodyPr wrap="square">
            <a:spAutoFit/>
          </a:bodyPr>
          <a:lstStyle/>
          <a:p>
            <a:r>
              <a:rPr lang="ar-EG" sz="1800" b="1" dirty="0">
                <a:solidFill>
                  <a:schemeClr val="accent5">
                    <a:lumMod val="75000"/>
                  </a:schemeClr>
                </a:solidFill>
                <a:latin typeface="Calibri" panose="020F0502020204030204" pitchFamily="34" charset="0"/>
                <a:cs typeface="Calibri" panose="020F0502020204030204" pitchFamily="34" charset="0"/>
              </a:rPr>
              <a:t>اختر الاجابة الصحيحة لكل سؤال من الأسئلة التالية</a:t>
            </a:r>
            <a:endParaRPr lang="en-US" dirty="0"/>
          </a:p>
        </p:txBody>
      </p:sp>
      <p:sp>
        <p:nvSpPr>
          <p:cNvPr id="12" name="مربع نص 11">
            <a:extLst>
              <a:ext uri="{FF2B5EF4-FFF2-40B4-BE49-F238E27FC236}">
                <a16:creationId xmlns:a16="http://schemas.microsoft.com/office/drawing/2014/main" id="{9B40F451-6842-463C-8DB9-4CD72BA0CBC0}"/>
              </a:ext>
            </a:extLst>
          </p:cNvPr>
          <p:cNvSpPr txBox="1"/>
          <p:nvPr/>
        </p:nvSpPr>
        <p:spPr>
          <a:xfrm>
            <a:off x="3050848" y="717847"/>
            <a:ext cx="6503350" cy="1754326"/>
          </a:xfrm>
          <a:prstGeom prst="rect">
            <a:avLst/>
          </a:prstGeom>
          <a:noFill/>
        </p:spPr>
        <p:txBody>
          <a:bodyPr wrap="square">
            <a:spAutoFit/>
          </a:bodyPr>
          <a:lstStyle/>
          <a:p>
            <a:pPr algn="r">
              <a:spcAft>
                <a:spcPts val="0"/>
              </a:spcAft>
            </a:pPr>
            <a:r>
              <a:rPr lang="ar-EG" b="1" dirty="0">
                <a:solidFill>
                  <a:srgbClr val="000000"/>
                </a:solidFill>
                <a:latin typeface="Arabic Typesetting" panose="03020402040406030203" pitchFamily="66" charset="-78"/>
                <a:cs typeface="Arabic Typesetting" panose="03020402040406030203" pitchFamily="66" charset="-78"/>
              </a:rPr>
              <a:t>. الفهم القرائي هو ...................</a:t>
            </a:r>
            <a:endParaRPr lang="en-US" b="1" dirty="0">
              <a:latin typeface="Arabic Typesetting" panose="03020402040406030203" pitchFamily="66" charset="-78"/>
              <a:ea typeface="Times New Roman"/>
              <a:cs typeface="Arabic Typesetting" panose="03020402040406030203" pitchFamily="66" charset="-78"/>
            </a:endParaRPr>
          </a:p>
          <a:p>
            <a:pPr algn="r"/>
            <a:r>
              <a:rPr lang="ar-EG" b="1" dirty="0">
                <a:solidFill>
                  <a:srgbClr val="000000"/>
                </a:solidFill>
                <a:latin typeface="Arabic Typesetting" panose="03020402040406030203" pitchFamily="66" charset="-78"/>
                <a:cs typeface="Arabic Typesetting" panose="03020402040406030203" pitchFamily="66" charset="-78"/>
              </a:rPr>
              <a:t>أ- الابتكار في الفهم     ب‌</a:t>
            </a:r>
            <a:r>
              <a:rPr lang="ar-SA" b="1" dirty="0">
                <a:solidFill>
                  <a:srgbClr val="000000"/>
                </a:solidFill>
                <a:latin typeface="Arabic Typesetting" panose="03020402040406030203" pitchFamily="66" charset="-78"/>
                <a:cs typeface="Arabic Typesetting" panose="03020402040406030203" pitchFamily="66" charset="-78"/>
              </a:rPr>
              <a:t> - </a:t>
            </a:r>
            <a:r>
              <a:rPr lang="ar-EG" b="1" dirty="0">
                <a:solidFill>
                  <a:srgbClr val="000000"/>
                </a:solidFill>
                <a:latin typeface="Arabic Typesetting" panose="03020402040406030203" pitchFamily="66" charset="-78"/>
                <a:cs typeface="Arabic Typesetting" panose="03020402040406030203" pitchFamily="66" charset="-78"/>
              </a:rPr>
              <a:t>يشمل تفسير الرموز التي يتلقاها القارئ      </a:t>
            </a:r>
            <a:r>
              <a:rPr lang="ar-SA" b="1" dirty="0">
                <a:solidFill>
                  <a:srgbClr val="000000"/>
                </a:solidFill>
                <a:latin typeface="Arabic Typesetting" panose="03020402040406030203" pitchFamily="66" charset="-78"/>
                <a:cs typeface="Arabic Typesetting" panose="03020402040406030203" pitchFamily="66" charset="-78"/>
              </a:rPr>
              <a:t>ج</a:t>
            </a:r>
            <a:r>
              <a:rPr lang="ar-EG" b="1" dirty="0">
                <a:solidFill>
                  <a:srgbClr val="000000"/>
                </a:solidFill>
                <a:latin typeface="Arabic Typesetting" panose="03020402040406030203" pitchFamily="66" charset="-78"/>
                <a:cs typeface="Arabic Typesetting" panose="03020402040406030203" pitchFamily="66" charset="-78"/>
              </a:rPr>
              <a:t>-  يهدف إلى حل مشكلات الحاضر والمستقبل </a:t>
            </a:r>
            <a:endParaRPr lang="en-US" b="1" dirty="0">
              <a:latin typeface="Arabic Typesetting" panose="03020402040406030203" pitchFamily="66" charset="-78"/>
              <a:ea typeface="Times New Roman"/>
              <a:cs typeface="Arabic Typesetting" panose="03020402040406030203" pitchFamily="66" charset="-78"/>
            </a:endParaRPr>
          </a:p>
          <a:p>
            <a:pPr algn="r">
              <a:spcAft>
                <a:spcPts val="0"/>
              </a:spcAft>
            </a:pPr>
            <a:r>
              <a:rPr lang="ar-EG" b="1" dirty="0">
                <a:solidFill>
                  <a:srgbClr val="000000"/>
                </a:solidFill>
                <a:latin typeface="Arabic Typesetting" panose="03020402040406030203" pitchFamily="66" charset="-78"/>
                <a:cs typeface="Arabic Typesetting" panose="03020402040406030203" pitchFamily="66" charset="-78"/>
              </a:rPr>
              <a:t>2. تشير القراءة الواعية إلى...................</a:t>
            </a:r>
            <a:endParaRPr lang="en-US" b="1" dirty="0">
              <a:latin typeface="Arabic Typesetting" panose="03020402040406030203" pitchFamily="66" charset="-78"/>
              <a:ea typeface="Times New Roman"/>
              <a:cs typeface="Arabic Typesetting" panose="03020402040406030203" pitchFamily="66" charset="-78"/>
            </a:endParaRPr>
          </a:p>
          <a:p>
            <a:pPr algn="r">
              <a:spcAft>
                <a:spcPts val="0"/>
              </a:spcAft>
            </a:pPr>
            <a:r>
              <a:rPr lang="ar-EG" b="1" dirty="0">
                <a:solidFill>
                  <a:srgbClr val="000000"/>
                </a:solidFill>
                <a:latin typeface="Arabic Typesetting" panose="03020402040406030203" pitchFamily="66" charset="-78"/>
                <a:cs typeface="Arabic Typesetting" panose="03020402040406030203" pitchFamily="66" charset="-78"/>
              </a:rPr>
              <a:t>- القراءة المقترنة بالفهم للمتعلم لتحقيق أهدافه التعليمية.</a:t>
            </a:r>
            <a:endParaRPr lang="en-US" b="1" dirty="0">
              <a:latin typeface="Arabic Typesetting" panose="03020402040406030203" pitchFamily="66" charset="-78"/>
              <a:ea typeface="Times New Roman"/>
              <a:cs typeface="Arabic Typesetting" panose="03020402040406030203" pitchFamily="66" charset="-78"/>
            </a:endParaRPr>
          </a:p>
          <a:p>
            <a:pPr algn="r">
              <a:spcAft>
                <a:spcPts val="0"/>
              </a:spcAft>
            </a:pPr>
            <a:r>
              <a:rPr lang="en-US" b="1" dirty="0">
                <a:solidFill>
                  <a:srgbClr val="000000"/>
                </a:solidFill>
                <a:latin typeface="Arabic Typesetting" panose="03020402040406030203" pitchFamily="66" charset="-78"/>
                <a:cs typeface="Arabic Typesetting" panose="03020402040406030203" pitchFamily="66" charset="-78"/>
              </a:rPr>
              <a:t>.</a:t>
            </a:r>
            <a:r>
              <a:rPr lang="ar-EG" b="1" dirty="0">
                <a:solidFill>
                  <a:srgbClr val="000000"/>
                </a:solidFill>
                <a:latin typeface="Arabic Typesetting" panose="03020402040406030203" pitchFamily="66" charset="-78"/>
                <a:cs typeface="Arabic Typesetting" panose="03020402040406030203" pitchFamily="66" charset="-78"/>
              </a:rPr>
              <a:t> المعالجة العقلية للمدخلات الحسية</a:t>
            </a:r>
            <a:r>
              <a:rPr lang="en-US" b="1" dirty="0">
                <a:solidFill>
                  <a:srgbClr val="000000"/>
                </a:solidFill>
                <a:latin typeface="Arabic Typesetting" panose="03020402040406030203" pitchFamily="66" charset="-78"/>
                <a:cs typeface="Arabic Typesetting" panose="03020402040406030203" pitchFamily="66" charset="-78"/>
              </a:rPr>
              <a:t>- </a:t>
            </a:r>
            <a:endParaRPr lang="en-US" b="1" dirty="0">
              <a:latin typeface="Arabic Typesetting" panose="03020402040406030203" pitchFamily="66" charset="-78"/>
              <a:ea typeface="Times New Roman"/>
              <a:cs typeface="Arabic Typesetting" panose="03020402040406030203" pitchFamily="66" charset="-78"/>
            </a:endParaRPr>
          </a:p>
          <a:p>
            <a:pPr algn="r">
              <a:spcAft>
                <a:spcPts val="0"/>
              </a:spcAft>
            </a:pPr>
            <a:r>
              <a:rPr lang="ar-EG" b="1" dirty="0">
                <a:solidFill>
                  <a:srgbClr val="000000"/>
                </a:solidFill>
                <a:latin typeface="Arabic Typesetting" panose="03020402040406030203" pitchFamily="66" charset="-78"/>
                <a:cs typeface="Arabic Typesetting" panose="03020402040406030203" pitchFamily="66" charset="-78"/>
              </a:rPr>
              <a:t>‌- الحصول على الجوائز العلمية. </a:t>
            </a:r>
            <a:endParaRPr lang="en-US" b="1" dirty="0">
              <a:latin typeface="Arabic Typesetting" panose="03020402040406030203" pitchFamily="66" charset="-78"/>
              <a:ea typeface="Times New Roman"/>
              <a:cs typeface="Arabic Typesetting" panose="03020402040406030203" pitchFamily="66" charset="-78"/>
            </a:endParaRPr>
          </a:p>
        </p:txBody>
      </p:sp>
      <p:sp>
        <p:nvSpPr>
          <p:cNvPr id="14" name="مربع نص 13">
            <a:extLst>
              <a:ext uri="{FF2B5EF4-FFF2-40B4-BE49-F238E27FC236}">
                <a16:creationId xmlns:a16="http://schemas.microsoft.com/office/drawing/2014/main" id="{DC4844BA-701F-4B5A-B461-B77174E129EC}"/>
              </a:ext>
            </a:extLst>
          </p:cNvPr>
          <p:cNvSpPr txBox="1"/>
          <p:nvPr/>
        </p:nvSpPr>
        <p:spPr>
          <a:xfrm>
            <a:off x="967521" y="2333685"/>
            <a:ext cx="8491149" cy="4524315"/>
          </a:xfrm>
          <a:prstGeom prst="rect">
            <a:avLst/>
          </a:prstGeom>
          <a:noFill/>
        </p:spPr>
        <p:txBody>
          <a:bodyPr wrap="square">
            <a:spAutoFit/>
          </a:bodyPr>
          <a:lstStyle/>
          <a:p>
            <a:pPr algn="r">
              <a:spcAft>
                <a:spcPts val="0"/>
              </a:spcAft>
            </a:pPr>
            <a:r>
              <a:rPr lang="ar-EG" b="1" dirty="0">
                <a:solidFill>
                  <a:srgbClr val="000000"/>
                </a:solidFill>
                <a:latin typeface="Arabic Typesetting" panose="03020402040406030203" pitchFamily="66" charset="-78"/>
                <a:cs typeface="Arabic Typesetting" panose="03020402040406030203" pitchFamily="66" charset="-78"/>
              </a:rPr>
              <a:t>. يتكون الفهم القرائي من ..................مستويات.</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2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6</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2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4</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2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3</a:t>
            </a:r>
            <a:endParaRPr lang="en-US" b="1" dirty="0">
              <a:latin typeface="Arabic Typesetting" panose="03020402040406030203" pitchFamily="66" charset="-78"/>
              <a:ea typeface="Times New Roman"/>
              <a:cs typeface="Arabic Typesetting" panose="03020402040406030203" pitchFamily="66" charset="-78"/>
            </a:endParaRPr>
          </a:p>
          <a:p>
            <a:pPr algn="r">
              <a:spcAft>
                <a:spcPts val="0"/>
              </a:spcAft>
            </a:pPr>
            <a:r>
              <a:rPr lang="ar-EG" b="1" dirty="0">
                <a:solidFill>
                  <a:srgbClr val="000000"/>
                </a:solidFill>
                <a:latin typeface="Arabic Typesetting" panose="03020402040406030203" pitchFamily="66" charset="-78"/>
                <a:cs typeface="Arabic Typesetting" panose="03020402040406030203" pitchFamily="66" charset="-78"/>
              </a:rPr>
              <a:t>4. من أهمية الفهم القرائي ................... </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1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التوصل إلى </a:t>
            </a:r>
            <a:r>
              <a:rPr lang="ar-EG" b="1" dirty="0" err="1">
                <a:solidFill>
                  <a:srgbClr val="000000"/>
                </a:solidFill>
                <a:latin typeface="Arabic Typesetting" panose="03020402040406030203" pitchFamily="66" charset="-78"/>
                <a:cs typeface="Arabic Typesetting" panose="03020402040406030203" pitchFamily="66" charset="-78"/>
              </a:rPr>
              <a:t>أفكارجديدة</a:t>
            </a:r>
            <a:r>
              <a:rPr lang="ar-EG" b="1" dirty="0">
                <a:solidFill>
                  <a:srgbClr val="000000"/>
                </a:solidFill>
                <a:latin typeface="Arabic Typesetting" panose="03020402040406030203" pitchFamily="66" charset="-78"/>
                <a:cs typeface="Arabic Typesetting" panose="03020402040406030203" pitchFamily="66" charset="-78"/>
              </a:rPr>
              <a:t>.</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1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مهارة الاستنباط.</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1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سهولة تطبيق ما تعلمه المتعلم. </a:t>
            </a:r>
            <a:endParaRPr lang="en-US" b="1" dirty="0">
              <a:latin typeface="Arabic Typesetting" panose="03020402040406030203" pitchFamily="66" charset="-78"/>
              <a:ea typeface="Times New Roman"/>
              <a:cs typeface="Arabic Typesetting" panose="03020402040406030203" pitchFamily="66" charset="-78"/>
            </a:endParaRPr>
          </a:p>
          <a:p>
            <a:pPr algn="r" rtl="1">
              <a:spcAft>
                <a:spcPts val="0"/>
              </a:spcAft>
            </a:pPr>
            <a:r>
              <a:rPr lang="ar-EG" b="1" dirty="0">
                <a:solidFill>
                  <a:srgbClr val="000000"/>
                </a:solidFill>
                <a:latin typeface="Arabic Typesetting" panose="03020402040406030203" pitchFamily="66" charset="-78"/>
                <a:cs typeface="Arabic Typesetting" panose="03020402040406030203" pitchFamily="66" charset="-78"/>
              </a:rPr>
              <a:t>5. تنمية القدرة على الفهم القرائي في مادة العلوم إحدى التوجهات................... </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1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القديمة</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1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الحديثة</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1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التكنولوجية </a:t>
            </a:r>
            <a:endParaRPr lang="en-US" b="1" dirty="0">
              <a:latin typeface="Arabic Typesetting" panose="03020402040406030203" pitchFamily="66" charset="-78"/>
              <a:ea typeface="Times New Roman"/>
              <a:cs typeface="Arabic Typesetting" panose="03020402040406030203" pitchFamily="66" charset="-78"/>
            </a:endParaRPr>
          </a:p>
          <a:p>
            <a:pPr algn="r" rtl="1">
              <a:spcAft>
                <a:spcPts val="0"/>
              </a:spcAft>
            </a:pPr>
            <a:r>
              <a:rPr lang="ar-EG" b="1" dirty="0">
                <a:solidFill>
                  <a:srgbClr val="000000"/>
                </a:solidFill>
                <a:latin typeface="Arabic Typesetting" panose="03020402040406030203" pitchFamily="66" charset="-78"/>
                <a:cs typeface="Arabic Typesetting" panose="03020402040406030203" pitchFamily="66" charset="-78"/>
              </a:rPr>
              <a:t>6. الألعاب التعليمية الرقمية تعتمد على................... </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1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دمج الألعاب التعليمية بالكمبيوتر </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1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دمج مهارات القراءة في التدريس</a:t>
            </a:r>
            <a:endParaRPr lang="en-US" b="1" dirty="0">
              <a:latin typeface="Arabic Typesetting" panose="03020402040406030203" pitchFamily="66" charset="-78"/>
              <a:ea typeface="Times New Roman"/>
              <a:cs typeface="Arabic Typesetting" panose="03020402040406030203" pitchFamily="66" charset="-78"/>
            </a:endParaRPr>
          </a:p>
          <a:p>
            <a:pPr marL="342900" lvl="0" indent="-342900" algn="r" rtl="1">
              <a:spcAft>
                <a:spcPts val="0"/>
              </a:spcAft>
              <a:buFont typeface="+mj-cs"/>
              <a:buAutoNum type="arabic1Minus"/>
              <a:tabLst>
                <a:tab pos="457200" algn="l"/>
              </a:tabLst>
            </a:pPr>
            <a:r>
              <a:rPr lang="ar-EG" b="1" dirty="0">
                <a:solidFill>
                  <a:srgbClr val="000000"/>
                </a:solidFill>
                <a:latin typeface="Arabic Typesetting" panose="03020402040406030203" pitchFamily="66" charset="-78"/>
                <a:cs typeface="Arabic Typesetting" panose="03020402040406030203" pitchFamily="66" charset="-78"/>
              </a:rPr>
              <a:t>المحتوى الشامل</a:t>
            </a:r>
            <a:endParaRPr lang="en-US" b="1" dirty="0">
              <a:latin typeface="Arabic Typesetting" panose="03020402040406030203" pitchFamily="66" charset="-78"/>
              <a:ea typeface="Times New Roman"/>
              <a:cs typeface="Arabic Typesetting" panose="03020402040406030203" pitchFamily="66" charset="-78"/>
            </a:endParaRPr>
          </a:p>
        </p:txBody>
      </p:sp>
    </p:spTree>
    <p:extLst>
      <p:ext uri="{BB962C8B-B14F-4D97-AF65-F5344CB8AC3E}">
        <p14:creationId xmlns:p14="http://schemas.microsoft.com/office/powerpoint/2010/main" val="3760546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a16="http://schemas.microsoft.com/office/drawing/2014/main" id="{F96EB28B-A1D0-4D88-BE82-5D9BB705CFD8}"/>
              </a:ext>
            </a:extLst>
          </p:cNvPr>
          <p:cNvSpPr>
            <a:spLocks noChangeArrowheads="1"/>
          </p:cNvSpPr>
          <p:nvPr/>
        </p:nvSpPr>
        <p:spPr bwMode="auto">
          <a:xfrm>
            <a:off x="4650856" y="-806161"/>
            <a:ext cx="1012264"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a:ln>
                  <a:noFill/>
                </a:ln>
                <a:solidFill>
                  <a:srgbClr val="000000"/>
                </a:solidFill>
                <a:effectLst/>
                <a:latin typeface="Calibri" panose="020F0502020204030204" pitchFamily="34" charset="0"/>
                <a:ea typeface="Calibri" pitchFamily="34" charset="0"/>
                <a:cs typeface="Calibri" panose="020F0502020204030204" pitchFamily="34" charset="0"/>
              </a:rPr>
              <a:t>  </a:t>
            </a:r>
            <a:endParaRPr kumimoji="0" 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graphicFrame>
        <p:nvGraphicFramePr>
          <p:cNvPr id="9" name="Table 2">
            <a:extLst>
              <a:ext uri="{FF2B5EF4-FFF2-40B4-BE49-F238E27FC236}">
                <a16:creationId xmlns:a16="http://schemas.microsoft.com/office/drawing/2014/main" id="{7FF2144B-0CD8-4ED6-B983-B67AF174F3E8}"/>
              </a:ext>
            </a:extLst>
          </p:cNvPr>
          <p:cNvGraphicFramePr>
            <a:graphicFrameLocks noGrp="1"/>
          </p:cNvGraphicFramePr>
          <p:nvPr>
            <p:extLst>
              <p:ext uri="{D42A27DB-BD31-4B8C-83A1-F6EECF244321}">
                <p14:modId xmlns:p14="http://schemas.microsoft.com/office/powerpoint/2010/main" val="215485603"/>
              </p:ext>
            </p:extLst>
          </p:nvPr>
        </p:nvGraphicFramePr>
        <p:xfrm>
          <a:off x="2858609" y="686479"/>
          <a:ext cx="4447713" cy="6136411"/>
        </p:xfrm>
        <a:graphic>
          <a:graphicData uri="http://schemas.openxmlformats.org/drawingml/2006/table">
            <a:tbl>
              <a:tblPr rtl="1"/>
              <a:tblGrid>
                <a:gridCol w="290005">
                  <a:extLst>
                    <a:ext uri="{9D8B030D-6E8A-4147-A177-3AD203B41FA5}">
                      <a16:colId xmlns:a16="http://schemas.microsoft.com/office/drawing/2014/main" val="20000"/>
                    </a:ext>
                  </a:extLst>
                </a:gridCol>
                <a:gridCol w="1038889">
                  <a:extLst>
                    <a:ext uri="{9D8B030D-6E8A-4147-A177-3AD203B41FA5}">
                      <a16:colId xmlns:a16="http://schemas.microsoft.com/office/drawing/2014/main" val="20001"/>
                    </a:ext>
                  </a:extLst>
                </a:gridCol>
                <a:gridCol w="558456">
                  <a:extLst>
                    <a:ext uri="{9D8B030D-6E8A-4147-A177-3AD203B41FA5}">
                      <a16:colId xmlns:a16="http://schemas.microsoft.com/office/drawing/2014/main" val="20002"/>
                    </a:ext>
                  </a:extLst>
                </a:gridCol>
                <a:gridCol w="594203">
                  <a:extLst>
                    <a:ext uri="{9D8B030D-6E8A-4147-A177-3AD203B41FA5}">
                      <a16:colId xmlns:a16="http://schemas.microsoft.com/office/drawing/2014/main" val="20003"/>
                    </a:ext>
                  </a:extLst>
                </a:gridCol>
                <a:gridCol w="577902">
                  <a:extLst>
                    <a:ext uri="{9D8B030D-6E8A-4147-A177-3AD203B41FA5}">
                      <a16:colId xmlns:a16="http://schemas.microsoft.com/office/drawing/2014/main" val="20004"/>
                    </a:ext>
                  </a:extLst>
                </a:gridCol>
                <a:gridCol w="693644">
                  <a:extLst>
                    <a:ext uri="{9D8B030D-6E8A-4147-A177-3AD203B41FA5}">
                      <a16:colId xmlns:a16="http://schemas.microsoft.com/office/drawing/2014/main" val="20005"/>
                    </a:ext>
                  </a:extLst>
                </a:gridCol>
                <a:gridCol w="694614">
                  <a:extLst>
                    <a:ext uri="{9D8B030D-6E8A-4147-A177-3AD203B41FA5}">
                      <a16:colId xmlns:a16="http://schemas.microsoft.com/office/drawing/2014/main" val="20006"/>
                    </a:ext>
                  </a:extLst>
                </a:gridCol>
              </a:tblGrid>
              <a:tr h="953269">
                <a:tc rowSpan="3">
                  <a:txBody>
                    <a:bodyPr/>
                    <a:lstStyle/>
                    <a:p>
                      <a:pPr algn="just" rtl="1" fontAlgn="base">
                        <a:lnSpc>
                          <a:spcPct val="115000"/>
                        </a:lnSpc>
                        <a:spcAft>
                          <a:spcPts val="0"/>
                        </a:spcAft>
                      </a:pPr>
                      <a:r>
                        <a:rPr lang="ar-SA"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م</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rowSpan="3">
                  <a:txBody>
                    <a:bodyPr/>
                    <a:lstStyle/>
                    <a:p>
                      <a:pPr algn="just" rtl="1" fontAlgn="base">
                        <a:lnSpc>
                          <a:spcPct val="115000"/>
                        </a:lnSpc>
                        <a:spcAft>
                          <a:spcPts val="0"/>
                        </a:spcAft>
                      </a:pPr>
                      <a:r>
                        <a:rPr lang="ar-SA"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أعرف عن هذه الموضوعات</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gridSpan="4">
                  <a:txBody>
                    <a:bodyPr/>
                    <a:lstStyle/>
                    <a:p>
                      <a:pPr algn="just" rtl="1" fontAlgn="base">
                        <a:lnSpc>
                          <a:spcPct val="115000"/>
                        </a:lnSpc>
                        <a:spcAft>
                          <a:spcPts val="0"/>
                        </a:spcAft>
                      </a:pPr>
                      <a:r>
                        <a:rPr lang="ar-SA"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قبل التدريب</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hMerge="1">
                  <a:txBody>
                    <a:bodyPr/>
                    <a:lstStyle/>
                    <a:p>
                      <a:pPr rtl="1"/>
                      <a:endParaRPr lang="ar-EG"/>
                    </a:p>
                  </a:txBody>
                  <a:tcPr/>
                </a:tc>
                <a:tc hMerge="1">
                  <a:txBody>
                    <a:bodyPr/>
                    <a:lstStyle/>
                    <a:p>
                      <a:pPr rtl="1"/>
                      <a:endParaRPr lang="ar-EG"/>
                    </a:p>
                  </a:txBody>
                  <a:tcPr/>
                </a:tc>
                <a:tc hMerge="1">
                  <a:txBody>
                    <a:bodyPr/>
                    <a:lstStyle/>
                    <a:p>
                      <a:pPr rtl="1"/>
                      <a:endParaRPr lang="ar-EG"/>
                    </a:p>
                  </a:txBody>
                  <a:tcPr/>
                </a:tc>
                <a:tc>
                  <a:txBody>
                    <a:bodyPr/>
                    <a:lstStyle/>
                    <a:p>
                      <a:pPr algn="just" rtl="1" fontAlgn="base">
                        <a:lnSpc>
                          <a:spcPct val="115000"/>
                        </a:lnSpc>
                        <a:spcAft>
                          <a:spcPts val="0"/>
                        </a:spcAft>
                      </a:pPr>
                      <a:r>
                        <a:rPr lang="ar-SA" sz="1800" b="1" kern="1200">
                          <a:solidFill>
                            <a:srgbClr val="000000"/>
                          </a:solidFill>
                          <a:effectLst/>
                          <a:latin typeface="Arabic Typesetting" panose="03020402040406030203" pitchFamily="66" charset="-78"/>
                          <a:ea typeface="Times New Roman"/>
                          <a:cs typeface="Arabic Typesetting" panose="03020402040406030203" pitchFamily="66" charset="-78"/>
                        </a:rPr>
                        <a:t>بعد التدريب</a:t>
                      </a:r>
                      <a:endParaRPr lang="en-US" sz="1800">
                        <a:effectLst/>
                        <a:latin typeface="Arabic Typesetting" panose="03020402040406030203" pitchFamily="66" charset="-78"/>
                        <a:cs typeface="Arabic Typesetting" panose="03020402040406030203" pitchFamily="66" charset="-78"/>
                      </a:endParaRPr>
                    </a:p>
                    <a:p>
                      <a:pPr algn="just" rtl="1" fontAlgn="base">
                        <a:lnSpc>
                          <a:spcPct val="115000"/>
                        </a:lnSpc>
                        <a:spcAft>
                          <a:spcPts val="0"/>
                        </a:spcAft>
                      </a:pPr>
                      <a:r>
                        <a:rPr lang="en-US" sz="1800" b="1" kern="1200">
                          <a:solidFill>
                            <a:srgbClr val="000000"/>
                          </a:solidFill>
                          <a:effectLst/>
                          <a:latin typeface="Arabic Typesetting" panose="03020402040406030203" pitchFamily="66" charset="-78"/>
                          <a:ea typeface="Times New Roman"/>
                          <a:cs typeface="Arabic Typesetting" panose="03020402040406030203" pitchFamily="66" charset="-78"/>
                        </a:rPr>
                        <a:t>0</a:t>
                      </a:r>
                      <a:r>
                        <a:rPr lang="ar-SA" sz="1800" b="1" kern="1200">
                          <a:solidFill>
                            <a:srgbClr val="000000"/>
                          </a:solidFill>
                          <a:effectLst/>
                          <a:latin typeface="Arabic Typesetting" panose="03020402040406030203" pitchFamily="66" charset="-78"/>
                          <a:ea typeface="Times New Roman"/>
                          <a:cs typeface="Arabic Typesetting" panose="03020402040406030203" pitchFamily="66" charset="-78"/>
                        </a:rPr>
                        <a:t> -</a:t>
                      </a:r>
                      <a:r>
                        <a:rPr lang="en-US" sz="1800" b="1" kern="1200">
                          <a:solidFill>
                            <a:srgbClr val="000000"/>
                          </a:solidFill>
                          <a:effectLst/>
                          <a:latin typeface="Arabic Typesetting" panose="03020402040406030203" pitchFamily="66" charset="-78"/>
                          <a:ea typeface="Times New Roman"/>
                          <a:cs typeface="Arabic Typesetting" panose="03020402040406030203" pitchFamily="66" charset="-78"/>
                        </a:rPr>
                        <a:t>3 </a:t>
                      </a: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0"/>
                  </a:ext>
                </a:extLst>
              </a:tr>
              <a:tr h="386885">
                <a:tc vMerge="1">
                  <a:txBody>
                    <a:bodyPr/>
                    <a:lstStyle/>
                    <a:p>
                      <a:pPr rtl="1"/>
                      <a:endParaRPr lang="ar-EG"/>
                    </a:p>
                  </a:txBody>
                  <a:tcPr/>
                </a:tc>
                <a:tc vMerge="1">
                  <a:txBody>
                    <a:bodyPr/>
                    <a:lstStyle/>
                    <a:p>
                      <a:pPr rtl="1"/>
                      <a:endParaRPr lang="ar-EG"/>
                    </a:p>
                  </a:txBody>
                  <a:tcPr/>
                </a:tc>
                <a:tc>
                  <a:txBody>
                    <a:bodyPr/>
                    <a:lstStyle/>
                    <a:p>
                      <a:pPr algn="just" rtl="1" fontAlgn="base">
                        <a:lnSpc>
                          <a:spcPct val="115000"/>
                        </a:lnSpc>
                        <a:spcAft>
                          <a:spcPts val="0"/>
                        </a:spcAft>
                      </a:pPr>
                      <a:r>
                        <a:rPr lang="ar-SA" sz="1800" b="1" kern="1200">
                          <a:solidFill>
                            <a:srgbClr val="000000"/>
                          </a:solidFill>
                          <a:effectLst/>
                          <a:latin typeface="Arabic Typesetting" panose="03020402040406030203" pitchFamily="66" charset="-78"/>
                          <a:ea typeface="Times New Roman"/>
                          <a:cs typeface="Arabic Typesetting" panose="03020402040406030203" pitchFamily="66" charset="-78"/>
                        </a:rPr>
                        <a:t>لا أعرف</a:t>
                      </a: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fontAlgn="base">
                        <a:lnSpc>
                          <a:spcPct val="115000"/>
                        </a:lnSpc>
                        <a:spcAft>
                          <a:spcPts val="0"/>
                        </a:spcAft>
                      </a:pPr>
                      <a:r>
                        <a:rPr lang="ar-SA" sz="1800" b="1" kern="1200">
                          <a:solidFill>
                            <a:srgbClr val="000000"/>
                          </a:solidFill>
                          <a:effectLst/>
                          <a:latin typeface="Arabic Typesetting" panose="03020402040406030203" pitchFamily="66" charset="-78"/>
                          <a:ea typeface="Times New Roman"/>
                          <a:cs typeface="Arabic Typesetting" panose="03020402040406030203" pitchFamily="66" charset="-78"/>
                        </a:rPr>
                        <a:t>قليلاً</a:t>
                      </a: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fontAlgn="base">
                        <a:lnSpc>
                          <a:spcPct val="115000"/>
                        </a:lnSpc>
                        <a:spcAft>
                          <a:spcPts val="0"/>
                        </a:spcAft>
                      </a:pPr>
                      <a:r>
                        <a:rPr lang="ar-SA"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متوسط</a:t>
                      </a:r>
                      <a:r>
                        <a:rPr lang="ar-EG"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ًا</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fontAlgn="base">
                        <a:lnSpc>
                          <a:spcPct val="115000"/>
                        </a:lnSpc>
                        <a:spcAft>
                          <a:spcPts val="0"/>
                        </a:spcAft>
                      </a:pPr>
                      <a:r>
                        <a:rPr lang="ar-SA"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كثير</a:t>
                      </a:r>
                      <a:r>
                        <a:rPr lang="ar-EG"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a:t>
                      </a:r>
                      <a:r>
                        <a:rPr lang="ar-SA"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ا</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rowSpan="2">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1"/>
                  </a:ext>
                </a:extLst>
              </a:tr>
              <a:tr h="323671">
                <a:tc vMerge="1">
                  <a:txBody>
                    <a:bodyPr/>
                    <a:lstStyle/>
                    <a:p>
                      <a:pPr rtl="1"/>
                      <a:endParaRPr lang="ar-EG"/>
                    </a:p>
                  </a:txBody>
                  <a:tcPr/>
                </a:tc>
                <a:tc vMerge="1">
                  <a:txBody>
                    <a:bodyPr/>
                    <a:lstStyle/>
                    <a:p>
                      <a:pPr rtl="1"/>
                      <a:endParaRPr lang="ar-EG"/>
                    </a:p>
                  </a:txBody>
                  <a:tcPr/>
                </a:tc>
                <a:tc>
                  <a:txBody>
                    <a:bodyPr/>
                    <a:lstStyle/>
                    <a:p>
                      <a:pPr algn="just" rtl="1" fontAlgn="base">
                        <a:lnSpc>
                          <a:spcPct val="115000"/>
                        </a:lnSpc>
                        <a:spcAft>
                          <a:spcPts val="0"/>
                        </a:spcAft>
                      </a:pPr>
                      <a:r>
                        <a:rPr lang="en-US" sz="1800" b="1" kern="1200">
                          <a:solidFill>
                            <a:srgbClr val="000000"/>
                          </a:solidFill>
                          <a:effectLst/>
                          <a:latin typeface="Arabic Typesetting" panose="03020402040406030203" pitchFamily="66" charset="-78"/>
                          <a:ea typeface="Times New Roman"/>
                          <a:cs typeface="Arabic Typesetting" panose="03020402040406030203" pitchFamily="66" charset="-78"/>
                        </a:rPr>
                        <a:t>0</a:t>
                      </a: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fontAlgn="base">
                        <a:lnSpc>
                          <a:spcPct val="115000"/>
                        </a:lnSpc>
                        <a:spcAft>
                          <a:spcPts val="0"/>
                        </a:spcAft>
                      </a:pPr>
                      <a:r>
                        <a:rPr lang="en-US" sz="1800" b="1" kern="1200">
                          <a:solidFill>
                            <a:srgbClr val="000000"/>
                          </a:solidFill>
                          <a:effectLst/>
                          <a:latin typeface="Arabic Typesetting" panose="03020402040406030203" pitchFamily="66" charset="-78"/>
                          <a:ea typeface="Times New Roman"/>
                          <a:cs typeface="Arabic Typesetting" panose="03020402040406030203" pitchFamily="66" charset="-78"/>
                        </a:rPr>
                        <a:t>1</a:t>
                      </a: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fontAlgn="base">
                        <a:lnSpc>
                          <a:spcPct val="115000"/>
                        </a:lnSpc>
                        <a:spcAft>
                          <a:spcPts val="0"/>
                        </a:spcAft>
                      </a:pPr>
                      <a:r>
                        <a:rPr lang="en-US" sz="1800" b="1" kern="1200">
                          <a:solidFill>
                            <a:srgbClr val="000000"/>
                          </a:solidFill>
                          <a:effectLst/>
                          <a:latin typeface="Arabic Typesetting" panose="03020402040406030203" pitchFamily="66" charset="-78"/>
                          <a:ea typeface="Times New Roman"/>
                          <a:cs typeface="Arabic Typesetting" panose="03020402040406030203" pitchFamily="66" charset="-78"/>
                        </a:rPr>
                        <a:t>2</a:t>
                      </a: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fontAlgn="base">
                        <a:lnSpc>
                          <a:spcPct val="115000"/>
                        </a:lnSpc>
                        <a:spcAft>
                          <a:spcPts val="0"/>
                        </a:spcAft>
                      </a:pPr>
                      <a:r>
                        <a:rPr lang="en-US" sz="1800" b="1" kern="1200">
                          <a:solidFill>
                            <a:srgbClr val="000000"/>
                          </a:solidFill>
                          <a:effectLst/>
                          <a:latin typeface="Arabic Typesetting" panose="03020402040406030203" pitchFamily="66" charset="-78"/>
                          <a:ea typeface="Times New Roman"/>
                          <a:cs typeface="Arabic Typesetting" panose="03020402040406030203" pitchFamily="66" charset="-78"/>
                        </a:rPr>
                        <a:t>3</a:t>
                      </a: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vMerge="1">
                  <a:txBody>
                    <a:bodyPr/>
                    <a:lstStyle/>
                    <a:p>
                      <a:pPr rtl="1"/>
                      <a:endParaRPr lang="ar-EG"/>
                    </a:p>
                  </a:txBody>
                  <a:tcPr/>
                </a:tc>
                <a:extLst>
                  <a:ext uri="{0D108BD9-81ED-4DB2-BD59-A6C34878D82A}">
                    <a16:rowId xmlns:a16="http://schemas.microsoft.com/office/drawing/2014/main" val="10002"/>
                  </a:ext>
                </a:extLst>
              </a:tr>
              <a:tr h="440360">
                <a:tc>
                  <a:txBody>
                    <a:bodyPr/>
                    <a:lstStyle/>
                    <a:p>
                      <a:pPr algn="just" rtl="1" fontAlgn="base">
                        <a:lnSpc>
                          <a:spcPct val="115000"/>
                        </a:lnSpc>
                        <a:spcAft>
                          <a:spcPts val="0"/>
                        </a:spcAft>
                      </a:pPr>
                      <a:r>
                        <a:rPr lang="en-US"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1</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a:lnSpc>
                          <a:spcPct val="115000"/>
                        </a:lnSpc>
                        <a:spcAft>
                          <a:spcPts val="0"/>
                        </a:spcAft>
                      </a:pPr>
                      <a:r>
                        <a:rPr lang="en-US"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 </a:t>
                      </a:r>
                      <a:r>
                        <a:rPr lang="ar-SA"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مفهوم </a:t>
                      </a:r>
                      <a:r>
                        <a:rPr lang="ar-EG"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الفهم </a:t>
                      </a:r>
                      <a:endParaRPr lang="en-US" sz="1800" dirty="0">
                        <a:effectLst/>
                        <a:latin typeface="Arabic Typesetting" panose="03020402040406030203" pitchFamily="66" charset="-78"/>
                        <a:cs typeface="Arabic Typesetting" panose="03020402040406030203" pitchFamily="66" charset="-78"/>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3"/>
                  </a:ext>
                </a:extLst>
              </a:tr>
              <a:tr h="714773">
                <a:tc>
                  <a:txBody>
                    <a:bodyPr/>
                    <a:lstStyle/>
                    <a:p>
                      <a:pPr algn="just" rtl="1" fontAlgn="base">
                        <a:lnSpc>
                          <a:spcPct val="115000"/>
                        </a:lnSpc>
                        <a:spcAft>
                          <a:spcPts val="0"/>
                        </a:spcAft>
                      </a:pPr>
                      <a:r>
                        <a:rPr lang="en-US"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2</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a:lnSpc>
                          <a:spcPct val="115000"/>
                        </a:lnSpc>
                        <a:spcAft>
                          <a:spcPts val="0"/>
                        </a:spcAft>
                      </a:pPr>
                      <a:r>
                        <a:rPr lang="ar-SA"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مهارات </a:t>
                      </a:r>
                      <a:r>
                        <a:rPr lang="ar-EG"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الفهم القرائي</a:t>
                      </a:r>
                      <a:endParaRPr lang="en-US" sz="1800" dirty="0">
                        <a:effectLst/>
                        <a:latin typeface="Arabic Typesetting" panose="03020402040406030203" pitchFamily="66" charset="-78"/>
                        <a:cs typeface="Arabic Typesetting" panose="03020402040406030203" pitchFamily="66" charset="-78"/>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4"/>
                  </a:ext>
                </a:extLst>
              </a:tr>
              <a:tr h="440360">
                <a:tc>
                  <a:txBody>
                    <a:bodyPr/>
                    <a:lstStyle/>
                    <a:p>
                      <a:pPr algn="just" rtl="1" fontAlgn="base">
                        <a:lnSpc>
                          <a:spcPct val="115000"/>
                        </a:lnSpc>
                        <a:spcAft>
                          <a:spcPts val="0"/>
                        </a:spcAft>
                      </a:pPr>
                      <a:r>
                        <a:rPr lang="en-US"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3</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a:lnSpc>
                          <a:spcPct val="115000"/>
                        </a:lnSpc>
                        <a:spcAft>
                          <a:spcPts val="0"/>
                        </a:spcAft>
                      </a:pPr>
                      <a:r>
                        <a:rPr lang="ar-EG"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أهمية الفهم القرائي</a:t>
                      </a:r>
                      <a:endParaRPr lang="en-US" sz="1800" dirty="0">
                        <a:effectLst/>
                        <a:latin typeface="Arabic Typesetting" panose="03020402040406030203" pitchFamily="66" charset="-78"/>
                        <a:cs typeface="Arabic Typesetting" panose="03020402040406030203" pitchFamily="66" charset="-78"/>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5"/>
                  </a:ext>
                </a:extLst>
              </a:tr>
              <a:tr h="714773">
                <a:tc>
                  <a:txBody>
                    <a:bodyPr/>
                    <a:lstStyle/>
                    <a:p>
                      <a:pPr algn="just" rtl="1" fontAlgn="base">
                        <a:lnSpc>
                          <a:spcPct val="115000"/>
                        </a:lnSpc>
                        <a:spcAft>
                          <a:spcPts val="0"/>
                        </a:spcAft>
                      </a:pPr>
                      <a:r>
                        <a:rPr lang="en-US"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4</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a:lnSpc>
                          <a:spcPct val="115000"/>
                        </a:lnSpc>
                        <a:spcAft>
                          <a:spcPts val="0"/>
                        </a:spcAft>
                      </a:pPr>
                      <a:r>
                        <a:rPr lang="ar-EG"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طرق تنمية الفهم</a:t>
                      </a:r>
                      <a:r>
                        <a:rPr lang="ar-EG" sz="1800" b="1" kern="1200" baseline="0" dirty="0">
                          <a:solidFill>
                            <a:srgbClr val="000000"/>
                          </a:solidFill>
                          <a:effectLst/>
                          <a:latin typeface="Arabic Typesetting" panose="03020402040406030203" pitchFamily="66" charset="-78"/>
                          <a:ea typeface="Times New Roman"/>
                          <a:cs typeface="Arabic Typesetting" panose="03020402040406030203" pitchFamily="66" charset="-78"/>
                        </a:rPr>
                        <a:t> القرائي</a:t>
                      </a:r>
                      <a:endParaRPr lang="en-US" sz="1800" dirty="0">
                        <a:effectLst/>
                        <a:latin typeface="Arabic Typesetting" panose="03020402040406030203" pitchFamily="66" charset="-78"/>
                        <a:cs typeface="Arabic Typesetting" panose="03020402040406030203" pitchFamily="66" charset="-78"/>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6"/>
                  </a:ext>
                </a:extLst>
              </a:tr>
              <a:tr h="714773">
                <a:tc>
                  <a:txBody>
                    <a:bodyPr/>
                    <a:lstStyle/>
                    <a:p>
                      <a:pPr algn="just" rtl="1" fontAlgn="base">
                        <a:lnSpc>
                          <a:spcPct val="115000"/>
                        </a:lnSpc>
                        <a:spcAft>
                          <a:spcPts val="0"/>
                        </a:spcAft>
                      </a:pPr>
                      <a:r>
                        <a:rPr lang="en-US"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5</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a:lnSpc>
                          <a:spcPct val="115000"/>
                        </a:lnSpc>
                        <a:spcAft>
                          <a:spcPts val="0"/>
                        </a:spcAft>
                      </a:pPr>
                      <a:r>
                        <a:rPr lang="ar-EG"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استراتيجيات الفهم القرائي</a:t>
                      </a:r>
                      <a:endParaRPr lang="en-US" sz="1800" dirty="0">
                        <a:effectLst/>
                        <a:latin typeface="Arabic Typesetting" panose="03020402040406030203" pitchFamily="66" charset="-78"/>
                        <a:cs typeface="Arabic Typesetting" panose="03020402040406030203" pitchFamily="66" charset="-78"/>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7"/>
                  </a:ext>
                </a:extLst>
              </a:tr>
              <a:tr h="1029572">
                <a:tc>
                  <a:txBody>
                    <a:bodyPr/>
                    <a:lstStyle/>
                    <a:p>
                      <a:pPr algn="just" rtl="1" fontAlgn="base">
                        <a:lnSpc>
                          <a:spcPct val="115000"/>
                        </a:lnSpc>
                        <a:spcAft>
                          <a:spcPts val="0"/>
                        </a:spcAft>
                      </a:pPr>
                      <a:r>
                        <a:rPr lang="en-US"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6</a:t>
                      </a: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a:lnSpc>
                          <a:spcPct val="115000"/>
                        </a:lnSpc>
                        <a:spcAft>
                          <a:spcPts val="0"/>
                        </a:spcAft>
                      </a:pPr>
                      <a:r>
                        <a:rPr lang="ar-EG" sz="1800" b="1" kern="1200" dirty="0">
                          <a:solidFill>
                            <a:srgbClr val="000000"/>
                          </a:solidFill>
                          <a:effectLst/>
                          <a:latin typeface="Arabic Typesetting" panose="03020402040406030203" pitchFamily="66" charset="-78"/>
                          <a:ea typeface="Times New Roman"/>
                          <a:cs typeface="Arabic Typesetting" panose="03020402040406030203" pitchFamily="66" charset="-78"/>
                        </a:rPr>
                        <a:t>تطبيقات الفهم القرائي في منهج العلوم</a:t>
                      </a:r>
                      <a:r>
                        <a:rPr lang="ar-EG" sz="1800" b="1" kern="1200" baseline="0" dirty="0">
                          <a:solidFill>
                            <a:srgbClr val="000000"/>
                          </a:solidFill>
                          <a:effectLst/>
                          <a:latin typeface="Arabic Typesetting" panose="03020402040406030203" pitchFamily="66" charset="-78"/>
                          <a:ea typeface="Times New Roman"/>
                          <a:cs typeface="Arabic Typesetting" panose="03020402040406030203" pitchFamily="66" charset="-78"/>
                        </a:rPr>
                        <a:t> </a:t>
                      </a:r>
                      <a:endParaRPr lang="en-US" sz="1800" dirty="0">
                        <a:effectLst/>
                        <a:latin typeface="Arabic Typesetting" panose="03020402040406030203" pitchFamily="66" charset="-78"/>
                        <a:cs typeface="Arabic Typesetting" panose="03020402040406030203" pitchFamily="66" charset="-78"/>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8"/>
                  </a:ext>
                </a:extLst>
              </a:tr>
              <a:tr h="408516">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just" rtl="1" fontAlgn="base">
                        <a:lnSpc>
                          <a:spcPct val="115000"/>
                        </a:lnSpc>
                        <a:spcAft>
                          <a:spcPts val="0"/>
                        </a:spcAft>
                      </a:pPr>
                      <a:r>
                        <a:rPr lang="ar-SA" sz="1800" b="1" kern="1200">
                          <a:solidFill>
                            <a:srgbClr val="000000"/>
                          </a:solidFill>
                          <a:effectLst/>
                          <a:latin typeface="Arabic Typesetting" panose="03020402040406030203" pitchFamily="66" charset="-78"/>
                          <a:ea typeface="Times New Roman"/>
                          <a:cs typeface="Arabic Typesetting" panose="03020402040406030203" pitchFamily="66" charset="-78"/>
                        </a:rPr>
                        <a:t>المجمـــــــــــــوع</a:t>
                      </a: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rtl="1">
                        <a:lnSpc>
                          <a:spcPct val="115000"/>
                        </a:lnSpc>
                      </a:pPr>
                      <a:endParaRPr lang="en-US" sz="1800" dirty="0">
                        <a:effectLst/>
                        <a:latin typeface="Arabic Typesetting" panose="03020402040406030203" pitchFamily="66" charset="-78"/>
                        <a:cs typeface="Arabic Typesetting" panose="03020402040406030203" pitchFamily="66" charset="-78"/>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9"/>
                  </a:ext>
                </a:extLst>
              </a:tr>
            </a:tbl>
          </a:graphicData>
        </a:graphic>
      </p:graphicFrame>
      <p:sp>
        <p:nvSpPr>
          <p:cNvPr id="10" name="Rectangle 1">
            <a:extLst>
              <a:ext uri="{FF2B5EF4-FFF2-40B4-BE49-F238E27FC236}">
                <a16:creationId xmlns:a16="http://schemas.microsoft.com/office/drawing/2014/main" id="{851132F7-FB6B-4EC1-B7F7-F3E121E4FAE8}"/>
              </a:ext>
            </a:extLst>
          </p:cNvPr>
          <p:cNvSpPr>
            <a:spLocks noChangeArrowheads="1"/>
          </p:cNvSpPr>
          <p:nvPr/>
        </p:nvSpPr>
        <p:spPr bwMode="auto">
          <a:xfrm>
            <a:off x="2610035" y="44809"/>
            <a:ext cx="5495278"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a:ln>
                  <a:noFill/>
                </a:ln>
                <a:solidFill>
                  <a:srgbClr val="000000"/>
                </a:solidFill>
                <a:effectLst/>
                <a:latin typeface="Calibri" panose="020F0502020204030204" pitchFamily="34" charset="0"/>
                <a:ea typeface="Calibri" pitchFamily="34" charset="0"/>
                <a:cs typeface="Calibri" panose="020F0502020204030204" pitchFamily="34" charset="0"/>
              </a:rPr>
              <a:t> </a:t>
            </a:r>
            <a:r>
              <a:rPr kumimoji="0" lang="ar-SA" sz="2800" b="1" i="0" u="none" strike="noStrike" cap="none" normalizeH="0" baseline="0" dirty="0">
                <a:ln>
                  <a:noFill/>
                </a:ln>
                <a:solidFill>
                  <a:schemeClr val="accent2">
                    <a:lumMod val="75000"/>
                  </a:schemeClr>
                </a:solidFill>
                <a:effectLst/>
                <a:latin typeface="Calibri" panose="020F0502020204030204" pitchFamily="34" charset="0"/>
                <a:ea typeface="Calibri" pitchFamily="34" charset="0"/>
                <a:cs typeface="Calibri" panose="020F0502020204030204" pitchFamily="34" charset="0"/>
              </a:rPr>
              <a:t>التقييم </a:t>
            </a:r>
            <a:endParaRPr kumimoji="0" lang="en-US" sz="1200" b="0" i="0" u="none" strike="noStrike" cap="none" normalizeH="0" baseline="0" dirty="0">
              <a:ln>
                <a:noFill/>
              </a:ln>
              <a:solidFill>
                <a:schemeClr val="accent2">
                  <a:lumMod val="75000"/>
                </a:schemeClr>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074969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صورة 79">
            <a:extLst>
              <a:ext uri="{FF2B5EF4-FFF2-40B4-BE49-F238E27FC236}">
                <a16:creationId xmlns:a16="http://schemas.microsoft.com/office/drawing/2014/main" id="{51B0FA55-D5CA-4282-8FEC-5C400AA8A262}"/>
              </a:ext>
            </a:extLst>
          </p:cNvPr>
          <p:cNvPicPr>
            <a:picLocks noChangeAspect="1"/>
          </p:cNvPicPr>
          <p:nvPr/>
        </p:nvPicPr>
        <p:blipFill>
          <a:blip r:embed="rId2"/>
          <a:stretch>
            <a:fillRect/>
          </a:stretch>
        </p:blipFill>
        <p:spPr>
          <a:xfrm>
            <a:off x="2983741" y="362722"/>
            <a:ext cx="5010967" cy="6132556"/>
          </a:xfrm>
          <a:prstGeom prst="rect">
            <a:avLst/>
          </a:prstGeom>
        </p:spPr>
      </p:pic>
    </p:spTree>
    <p:extLst>
      <p:ext uri="{BB962C8B-B14F-4D97-AF65-F5344CB8AC3E}">
        <p14:creationId xmlns:p14="http://schemas.microsoft.com/office/powerpoint/2010/main" val="106874374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4">
            <a:extLst>
              <a:ext uri="{FF2B5EF4-FFF2-40B4-BE49-F238E27FC236}">
                <a16:creationId xmlns:a16="http://schemas.microsoft.com/office/drawing/2014/main" id="{52FFB9A6-E9E4-4E8E-A304-7EFEA84A9709}"/>
              </a:ext>
            </a:extLst>
          </p:cNvPr>
          <p:cNvSpPr/>
          <p:nvPr/>
        </p:nvSpPr>
        <p:spPr>
          <a:xfrm>
            <a:off x="5941060" y="633266"/>
            <a:ext cx="1901241" cy="1199476"/>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العبارة</a:t>
            </a:r>
          </a:p>
        </p:txBody>
      </p:sp>
      <p:sp>
        <p:nvSpPr>
          <p:cNvPr id="3" name="Rounded Rectangle 5">
            <a:extLst>
              <a:ext uri="{FF2B5EF4-FFF2-40B4-BE49-F238E27FC236}">
                <a16:creationId xmlns:a16="http://schemas.microsoft.com/office/drawing/2014/main" id="{A4FBCA93-57A6-4710-B227-A0431A7FFADF}"/>
              </a:ext>
            </a:extLst>
          </p:cNvPr>
          <p:cNvSpPr/>
          <p:nvPr/>
        </p:nvSpPr>
        <p:spPr>
          <a:xfrm>
            <a:off x="4947266" y="612945"/>
            <a:ext cx="861951" cy="1199476"/>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مناسب</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4" name="Rounded Rectangle 6">
            <a:extLst>
              <a:ext uri="{FF2B5EF4-FFF2-40B4-BE49-F238E27FC236}">
                <a16:creationId xmlns:a16="http://schemas.microsoft.com/office/drawing/2014/main" id="{B4FDBEF3-6B09-44D6-A10A-344A9D233203}"/>
              </a:ext>
            </a:extLst>
          </p:cNvPr>
          <p:cNvSpPr/>
          <p:nvPr/>
        </p:nvSpPr>
        <p:spPr>
          <a:xfrm>
            <a:off x="1982453" y="556677"/>
            <a:ext cx="908008" cy="1199476"/>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سبب اختيارك: غير مناسب</a:t>
            </a:r>
            <a:endParaRPr lang="ar-EG" sz="2000" dirty="0">
              <a:latin typeface="Arabic Typesetting" panose="03020402040406030203" pitchFamily="66" charset="-78"/>
              <a:cs typeface="Arabic Typesetting" panose="03020402040406030203" pitchFamily="66" charset="-78"/>
            </a:endParaRPr>
          </a:p>
        </p:txBody>
      </p:sp>
      <p:sp>
        <p:nvSpPr>
          <p:cNvPr id="5" name="Rounded Rectangle 7">
            <a:extLst>
              <a:ext uri="{FF2B5EF4-FFF2-40B4-BE49-F238E27FC236}">
                <a16:creationId xmlns:a16="http://schemas.microsoft.com/office/drawing/2014/main" id="{7EA165F7-12BF-45B6-9065-3651DE556B76}"/>
              </a:ext>
            </a:extLst>
          </p:cNvPr>
          <p:cNvSpPr/>
          <p:nvPr/>
        </p:nvSpPr>
        <p:spPr>
          <a:xfrm>
            <a:off x="7973335" y="2047701"/>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1</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6" name="Rounded Rectangle 8">
            <a:extLst>
              <a:ext uri="{FF2B5EF4-FFF2-40B4-BE49-F238E27FC236}">
                <a16:creationId xmlns:a16="http://schemas.microsoft.com/office/drawing/2014/main" id="{B0CD192B-7B2D-49C4-84CE-F2D51C530F30}"/>
              </a:ext>
            </a:extLst>
          </p:cNvPr>
          <p:cNvSpPr/>
          <p:nvPr/>
        </p:nvSpPr>
        <p:spPr>
          <a:xfrm>
            <a:off x="5961381" y="2047701"/>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ea typeface="Calibri" panose="020F0502020204030204" pitchFamily="34" charset="0"/>
                <a:cs typeface="Arabic Typesetting" panose="03020402040406030203" pitchFamily="66" charset="-78"/>
              </a:rPr>
              <a:t>إدارة وعرض الجلسة</a:t>
            </a:r>
            <a:endParaRPr lang="en-US" sz="2000" b="1" dirty="0">
              <a:solidFill>
                <a:schemeClr val="tx1">
                  <a:lumMod val="95000"/>
                  <a:lumOff val="5000"/>
                </a:schemeClr>
              </a:solidFill>
              <a:latin typeface="Arabic Typesetting" panose="03020402040406030203" pitchFamily="66" charset="-78"/>
              <a:ea typeface="Calibri" panose="020F0502020204030204" pitchFamily="34" charset="0"/>
              <a:cs typeface="Arabic Typesetting" panose="03020402040406030203" pitchFamily="66" charset="-78"/>
            </a:endParaRPr>
          </a:p>
        </p:txBody>
      </p:sp>
      <p:sp>
        <p:nvSpPr>
          <p:cNvPr id="7" name="Rounded Rectangle 9">
            <a:extLst>
              <a:ext uri="{FF2B5EF4-FFF2-40B4-BE49-F238E27FC236}">
                <a16:creationId xmlns:a16="http://schemas.microsoft.com/office/drawing/2014/main" id="{2269E069-2384-4DC1-AD6A-C14B84B35F16}"/>
              </a:ext>
            </a:extLst>
          </p:cNvPr>
          <p:cNvSpPr/>
          <p:nvPr/>
        </p:nvSpPr>
        <p:spPr>
          <a:xfrm>
            <a:off x="5961381" y="2725532"/>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التعامل مع المتدربين</a:t>
            </a:r>
          </a:p>
        </p:txBody>
      </p:sp>
      <p:sp>
        <p:nvSpPr>
          <p:cNvPr id="8" name="Rounded Rectangle 10">
            <a:extLst>
              <a:ext uri="{FF2B5EF4-FFF2-40B4-BE49-F238E27FC236}">
                <a16:creationId xmlns:a16="http://schemas.microsoft.com/office/drawing/2014/main" id="{7CE90A18-FB67-48BF-9790-10DB432DB82A}"/>
              </a:ext>
            </a:extLst>
          </p:cNvPr>
          <p:cNvSpPr/>
          <p:nvPr/>
        </p:nvSpPr>
        <p:spPr>
          <a:xfrm>
            <a:off x="3951824" y="612945"/>
            <a:ext cx="863599" cy="1165440"/>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مناسب لحد ما</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9" name="Rounded Rectangle 11">
            <a:extLst>
              <a:ext uri="{FF2B5EF4-FFF2-40B4-BE49-F238E27FC236}">
                <a16:creationId xmlns:a16="http://schemas.microsoft.com/office/drawing/2014/main" id="{42E0C8BE-6E47-4520-9388-41A0476241D6}"/>
              </a:ext>
            </a:extLst>
          </p:cNvPr>
          <p:cNvSpPr/>
          <p:nvPr/>
        </p:nvSpPr>
        <p:spPr>
          <a:xfrm>
            <a:off x="2956382" y="582485"/>
            <a:ext cx="863599" cy="1165440"/>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غير مناسب</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10" name="Rounded Rectangle 12">
            <a:extLst>
              <a:ext uri="{FF2B5EF4-FFF2-40B4-BE49-F238E27FC236}">
                <a16:creationId xmlns:a16="http://schemas.microsoft.com/office/drawing/2014/main" id="{ADDEED79-A7D8-4331-8F39-899BC6C67E3E}"/>
              </a:ext>
            </a:extLst>
          </p:cNvPr>
          <p:cNvSpPr/>
          <p:nvPr/>
        </p:nvSpPr>
        <p:spPr>
          <a:xfrm>
            <a:off x="7978716" y="3403363"/>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3</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11" name="Rounded Rectangle 13">
            <a:extLst>
              <a:ext uri="{FF2B5EF4-FFF2-40B4-BE49-F238E27FC236}">
                <a16:creationId xmlns:a16="http://schemas.microsoft.com/office/drawing/2014/main" id="{42C9683E-25D9-4C24-954B-EDC135636CE4}"/>
              </a:ext>
            </a:extLst>
          </p:cNvPr>
          <p:cNvSpPr/>
          <p:nvPr/>
        </p:nvSpPr>
        <p:spPr>
          <a:xfrm>
            <a:off x="5966762" y="3403363"/>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القدرة العلمية</a:t>
            </a:r>
          </a:p>
        </p:txBody>
      </p:sp>
      <p:sp>
        <p:nvSpPr>
          <p:cNvPr id="12" name="Rounded Rectangle 14">
            <a:extLst>
              <a:ext uri="{FF2B5EF4-FFF2-40B4-BE49-F238E27FC236}">
                <a16:creationId xmlns:a16="http://schemas.microsoft.com/office/drawing/2014/main" id="{76953CCE-F344-4860-90B5-B344DA0AE5BE}"/>
              </a:ext>
            </a:extLst>
          </p:cNvPr>
          <p:cNvSpPr/>
          <p:nvPr/>
        </p:nvSpPr>
        <p:spPr>
          <a:xfrm>
            <a:off x="7987625" y="2686935"/>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2</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13" name="Rounded Rectangle 15">
            <a:extLst>
              <a:ext uri="{FF2B5EF4-FFF2-40B4-BE49-F238E27FC236}">
                <a16:creationId xmlns:a16="http://schemas.microsoft.com/office/drawing/2014/main" id="{FB059622-DBAC-4AC3-888A-101B6B038C42}"/>
              </a:ext>
            </a:extLst>
          </p:cNvPr>
          <p:cNvSpPr/>
          <p:nvPr/>
        </p:nvSpPr>
        <p:spPr>
          <a:xfrm>
            <a:off x="5941061" y="4062103"/>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النقاش والحوار</a:t>
            </a:r>
          </a:p>
        </p:txBody>
      </p:sp>
      <p:sp>
        <p:nvSpPr>
          <p:cNvPr id="14" name="Rounded Rectangle 16">
            <a:extLst>
              <a:ext uri="{FF2B5EF4-FFF2-40B4-BE49-F238E27FC236}">
                <a16:creationId xmlns:a16="http://schemas.microsoft.com/office/drawing/2014/main" id="{BD8B61FE-082D-4A5D-9812-4A8899C02114}"/>
              </a:ext>
            </a:extLst>
          </p:cNvPr>
          <p:cNvSpPr/>
          <p:nvPr/>
        </p:nvSpPr>
        <p:spPr>
          <a:xfrm>
            <a:off x="7978716" y="4786234"/>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5</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15" name="Rounded Rectangle 17">
            <a:extLst>
              <a:ext uri="{FF2B5EF4-FFF2-40B4-BE49-F238E27FC236}">
                <a16:creationId xmlns:a16="http://schemas.microsoft.com/office/drawing/2014/main" id="{7D85EC5F-0F87-44CC-8532-78CF43D18F6B}"/>
              </a:ext>
            </a:extLst>
          </p:cNvPr>
          <p:cNvSpPr/>
          <p:nvPr/>
        </p:nvSpPr>
        <p:spPr>
          <a:xfrm>
            <a:off x="5966762" y="4739934"/>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تحقيق الأهداف</a:t>
            </a:r>
          </a:p>
        </p:txBody>
      </p:sp>
      <p:sp>
        <p:nvSpPr>
          <p:cNvPr id="16" name="Rounded Rectangle 18">
            <a:extLst>
              <a:ext uri="{FF2B5EF4-FFF2-40B4-BE49-F238E27FC236}">
                <a16:creationId xmlns:a16="http://schemas.microsoft.com/office/drawing/2014/main" id="{C34E5951-022F-408F-B115-A67396D41293}"/>
              </a:ext>
            </a:extLst>
          </p:cNvPr>
          <p:cNvSpPr/>
          <p:nvPr/>
        </p:nvSpPr>
        <p:spPr>
          <a:xfrm>
            <a:off x="7987625" y="4069806"/>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4</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17" name="Rounded Rectangle 19">
            <a:extLst>
              <a:ext uri="{FF2B5EF4-FFF2-40B4-BE49-F238E27FC236}">
                <a16:creationId xmlns:a16="http://schemas.microsoft.com/office/drawing/2014/main" id="{CF9EA4E3-3958-45E6-A91D-1291AD58B37D}"/>
              </a:ext>
            </a:extLst>
          </p:cNvPr>
          <p:cNvSpPr/>
          <p:nvPr/>
        </p:nvSpPr>
        <p:spPr>
          <a:xfrm>
            <a:off x="7973335" y="5456205"/>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6</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18" name="Rounded Rectangle 20">
            <a:extLst>
              <a:ext uri="{FF2B5EF4-FFF2-40B4-BE49-F238E27FC236}">
                <a16:creationId xmlns:a16="http://schemas.microsoft.com/office/drawing/2014/main" id="{2201BE1A-48FE-4E11-A9D2-9BC6116E9C67}"/>
              </a:ext>
            </a:extLst>
          </p:cNvPr>
          <p:cNvSpPr/>
          <p:nvPr/>
        </p:nvSpPr>
        <p:spPr>
          <a:xfrm>
            <a:off x="5961381" y="5409905"/>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الاهتمام بالجوانب التطبيقية</a:t>
            </a:r>
          </a:p>
        </p:txBody>
      </p:sp>
      <p:sp>
        <p:nvSpPr>
          <p:cNvPr id="19" name="Rounded Rectangle 21">
            <a:extLst>
              <a:ext uri="{FF2B5EF4-FFF2-40B4-BE49-F238E27FC236}">
                <a16:creationId xmlns:a16="http://schemas.microsoft.com/office/drawing/2014/main" id="{7C138731-A106-47AC-83DF-FA676D8DDD12}"/>
              </a:ext>
            </a:extLst>
          </p:cNvPr>
          <p:cNvSpPr/>
          <p:nvPr/>
        </p:nvSpPr>
        <p:spPr>
          <a:xfrm>
            <a:off x="4947265" y="2051013"/>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0" name="Rounded Rectangle 22">
            <a:extLst>
              <a:ext uri="{FF2B5EF4-FFF2-40B4-BE49-F238E27FC236}">
                <a16:creationId xmlns:a16="http://schemas.microsoft.com/office/drawing/2014/main" id="{2BD369A8-0383-4055-B685-6D42A4FFE108}"/>
              </a:ext>
            </a:extLst>
          </p:cNvPr>
          <p:cNvSpPr/>
          <p:nvPr/>
        </p:nvSpPr>
        <p:spPr>
          <a:xfrm>
            <a:off x="4954106" y="2695162"/>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1" name="Rounded Rectangle 23">
            <a:extLst>
              <a:ext uri="{FF2B5EF4-FFF2-40B4-BE49-F238E27FC236}">
                <a16:creationId xmlns:a16="http://schemas.microsoft.com/office/drawing/2014/main" id="{6A2547B6-7E3C-4D5B-B430-A38F4DFA82A3}"/>
              </a:ext>
            </a:extLst>
          </p:cNvPr>
          <p:cNvSpPr/>
          <p:nvPr/>
        </p:nvSpPr>
        <p:spPr>
          <a:xfrm>
            <a:off x="4960947" y="3374040"/>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2" name="Rounded Rectangle 24">
            <a:extLst>
              <a:ext uri="{FF2B5EF4-FFF2-40B4-BE49-F238E27FC236}">
                <a16:creationId xmlns:a16="http://schemas.microsoft.com/office/drawing/2014/main" id="{76E4CE65-87ED-4304-BC23-4B489F158521}"/>
              </a:ext>
            </a:extLst>
          </p:cNvPr>
          <p:cNvSpPr/>
          <p:nvPr/>
        </p:nvSpPr>
        <p:spPr>
          <a:xfrm>
            <a:off x="4967788" y="4076061"/>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3" name="Rounded Rectangle 25">
            <a:extLst>
              <a:ext uri="{FF2B5EF4-FFF2-40B4-BE49-F238E27FC236}">
                <a16:creationId xmlns:a16="http://schemas.microsoft.com/office/drawing/2014/main" id="{6EB2159B-32FE-44E4-8EE4-7A21E2A86BA9}"/>
              </a:ext>
            </a:extLst>
          </p:cNvPr>
          <p:cNvSpPr/>
          <p:nvPr/>
        </p:nvSpPr>
        <p:spPr>
          <a:xfrm>
            <a:off x="4974629" y="4731786"/>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4" name="Rounded Rectangle 26">
            <a:extLst>
              <a:ext uri="{FF2B5EF4-FFF2-40B4-BE49-F238E27FC236}">
                <a16:creationId xmlns:a16="http://schemas.microsoft.com/office/drawing/2014/main" id="{B17060A5-137C-4D13-A3AD-9B92EB296B1A}"/>
              </a:ext>
            </a:extLst>
          </p:cNvPr>
          <p:cNvSpPr/>
          <p:nvPr/>
        </p:nvSpPr>
        <p:spPr>
          <a:xfrm>
            <a:off x="4981470" y="5410665"/>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5" name="Rounded Rectangle 27">
            <a:extLst>
              <a:ext uri="{FF2B5EF4-FFF2-40B4-BE49-F238E27FC236}">
                <a16:creationId xmlns:a16="http://schemas.microsoft.com/office/drawing/2014/main" id="{7DCA7DDD-C653-4C6B-872B-F5B6304AB201}"/>
              </a:ext>
            </a:extLst>
          </p:cNvPr>
          <p:cNvSpPr/>
          <p:nvPr/>
        </p:nvSpPr>
        <p:spPr>
          <a:xfrm>
            <a:off x="3951823" y="2047701"/>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6" name="Rounded Rectangle 28">
            <a:extLst>
              <a:ext uri="{FF2B5EF4-FFF2-40B4-BE49-F238E27FC236}">
                <a16:creationId xmlns:a16="http://schemas.microsoft.com/office/drawing/2014/main" id="{E1FFB3BD-6F49-4236-8783-20DF98DECEE9}"/>
              </a:ext>
            </a:extLst>
          </p:cNvPr>
          <p:cNvSpPr/>
          <p:nvPr/>
        </p:nvSpPr>
        <p:spPr>
          <a:xfrm>
            <a:off x="3945183" y="2686935"/>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7" name="Rounded Rectangle 29">
            <a:extLst>
              <a:ext uri="{FF2B5EF4-FFF2-40B4-BE49-F238E27FC236}">
                <a16:creationId xmlns:a16="http://schemas.microsoft.com/office/drawing/2014/main" id="{6DF9B0F6-5723-4DFD-979E-85447965382F}"/>
              </a:ext>
            </a:extLst>
          </p:cNvPr>
          <p:cNvSpPr/>
          <p:nvPr/>
        </p:nvSpPr>
        <p:spPr>
          <a:xfrm>
            <a:off x="3938543" y="3326169"/>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8" name="Rounded Rectangle 30">
            <a:extLst>
              <a:ext uri="{FF2B5EF4-FFF2-40B4-BE49-F238E27FC236}">
                <a16:creationId xmlns:a16="http://schemas.microsoft.com/office/drawing/2014/main" id="{6896075D-E50A-4563-AF84-76ADCD928E12}"/>
              </a:ext>
            </a:extLst>
          </p:cNvPr>
          <p:cNvSpPr/>
          <p:nvPr/>
        </p:nvSpPr>
        <p:spPr>
          <a:xfrm>
            <a:off x="3931901" y="4046850"/>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29" name="Rounded Rectangle 31">
            <a:extLst>
              <a:ext uri="{FF2B5EF4-FFF2-40B4-BE49-F238E27FC236}">
                <a16:creationId xmlns:a16="http://schemas.microsoft.com/office/drawing/2014/main" id="{F1A7D56A-73DA-4087-B2A6-BF368FF8290F}"/>
              </a:ext>
            </a:extLst>
          </p:cNvPr>
          <p:cNvSpPr/>
          <p:nvPr/>
        </p:nvSpPr>
        <p:spPr>
          <a:xfrm>
            <a:off x="3931902" y="4698715"/>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30" name="Rounded Rectangle 32">
            <a:extLst>
              <a:ext uri="{FF2B5EF4-FFF2-40B4-BE49-F238E27FC236}">
                <a16:creationId xmlns:a16="http://schemas.microsoft.com/office/drawing/2014/main" id="{3CE2C1A9-D38C-4098-93BC-93D2C361DE43}"/>
              </a:ext>
            </a:extLst>
          </p:cNvPr>
          <p:cNvSpPr/>
          <p:nvPr/>
        </p:nvSpPr>
        <p:spPr>
          <a:xfrm>
            <a:off x="3938543" y="5379111"/>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31" name="Rounded Rectangle 33">
            <a:extLst>
              <a:ext uri="{FF2B5EF4-FFF2-40B4-BE49-F238E27FC236}">
                <a16:creationId xmlns:a16="http://schemas.microsoft.com/office/drawing/2014/main" id="{CB64D843-599F-4C38-ADB3-509A6321EA7A}"/>
              </a:ext>
            </a:extLst>
          </p:cNvPr>
          <p:cNvSpPr/>
          <p:nvPr/>
        </p:nvSpPr>
        <p:spPr>
          <a:xfrm>
            <a:off x="2960915" y="2045734"/>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32" name="Rounded Rectangle 34">
            <a:extLst>
              <a:ext uri="{FF2B5EF4-FFF2-40B4-BE49-F238E27FC236}">
                <a16:creationId xmlns:a16="http://schemas.microsoft.com/office/drawing/2014/main" id="{46908122-C83B-4A07-B282-3C17D3218E06}"/>
              </a:ext>
            </a:extLst>
          </p:cNvPr>
          <p:cNvSpPr/>
          <p:nvPr/>
        </p:nvSpPr>
        <p:spPr>
          <a:xfrm>
            <a:off x="2954275" y="2684968"/>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33" name="Rounded Rectangle 35">
            <a:extLst>
              <a:ext uri="{FF2B5EF4-FFF2-40B4-BE49-F238E27FC236}">
                <a16:creationId xmlns:a16="http://schemas.microsoft.com/office/drawing/2014/main" id="{82D1A3AF-5413-44DB-809C-441B7BB66751}"/>
              </a:ext>
            </a:extLst>
          </p:cNvPr>
          <p:cNvSpPr/>
          <p:nvPr/>
        </p:nvSpPr>
        <p:spPr>
          <a:xfrm>
            <a:off x="2947635" y="3324202"/>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34" name="Rounded Rectangle 36">
            <a:extLst>
              <a:ext uri="{FF2B5EF4-FFF2-40B4-BE49-F238E27FC236}">
                <a16:creationId xmlns:a16="http://schemas.microsoft.com/office/drawing/2014/main" id="{EE61483F-650E-45DE-A792-7B3CA89C678D}"/>
              </a:ext>
            </a:extLst>
          </p:cNvPr>
          <p:cNvSpPr/>
          <p:nvPr/>
        </p:nvSpPr>
        <p:spPr>
          <a:xfrm>
            <a:off x="2940993" y="4044883"/>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35" name="Rounded Rectangle 37">
            <a:extLst>
              <a:ext uri="{FF2B5EF4-FFF2-40B4-BE49-F238E27FC236}">
                <a16:creationId xmlns:a16="http://schemas.microsoft.com/office/drawing/2014/main" id="{668A4CD0-B40E-4481-A994-1F8B266700ED}"/>
              </a:ext>
            </a:extLst>
          </p:cNvPr>
          <p:cNvSpPr/>
          <p:nvPr/>
        </p:nvSpPr>
        <p:spPr>
          <a:xfrm>
            <a:off x="2940994" y="4696748"/>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36" name="Rounded Rectangle 38">
            <a:extLst>
              <a:ext uri="{FF2B5EF4-FFF2-40B4-BE49-F238E27FC236}">
                <a16:creationId xmlns:a16="http://schemas.microsoft.com/office/drawing/2014/main" id="{6AF3A7A8-D5CF-44F9-86E6-168EAC2E90A1}"/>
              </a:ext>
            </a:extLst>
          </p:cNvPr>
          <p:cNvSpPr/>
          <p:nvPr/>
        </p:nvSpPr>
        <p:spPr>
          <a:xfrm>
            <a:off x="2947635" y="5377144"/>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37" name="Rounded Rectangle 39">
            <a:extLst>
              <a:ext uri="{FF2B5EF4-FFF2-40B4-BE49-F238E27FC236}">
                <a16:creationId xmlns:a16="http://schemas.microsoft.com/office/drawing/2014/main" id="{25F49DAD-0E66-469C-806D-81611B78D065}"/>
              </a:ext>
            </a:extLst>
          </p:cNvPr>
          <p:cNvSpPr/>
          <p:nvPr/>
        </p:nvSpPr>
        <p:spPr>
          <a:xfrm>
            <a:off x="1941344" y="2045734"/>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2000" dirty="0">
              <a:latin typeface="Arabic Typesetting" panose="03020402040406030203" pitchFamily="66" charset="-78"/>
              <a:cs typeface="Arabic Typesetting" panose="03020402040406030203" pitchFamily="66" charset="-78"/>
            </a:endParaRPr>
          </a:p>
        </p:txBody>
      </p:sp>
      <p:sp>
        <p:nvSpPr>
          <p:cNvPr id="38" name="Rounded Rectangle 40">
            <a:extLst>
              <a:ext uri="{FF2B5EF4-FFF2-40B4-BE49-F238E27FC236}">
                <a16:creationId xmlns:a16="http://schemas.microsoft.com/office/drawing/2014/main" id="{626644F2-B969-4B9A-8BB4-FC6898615D6E}"/>
              </a:ext>
            </a:extLst>
          </p:cNvPr>
          <p:cNvSpPr/>
          <p:nvPr/>
        </p:nvSpPr>
        <p:spPr>
          <a:xfrm>
            <a:off x="1942108" y="2692197"/>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2000" dirty="0">
              <a:latin typeface="Arabic Typesetting" panose="03020402040406030203" pitchFamily="66" charset="-78"/>
              <a:cs typeface="Arabic Typesetting" panose="03020402040406030203" pitchFamily="66" charset="-78"/>
            </a:endParaRPr>
          </a:p>
        </p:txBody>
      </p:sp>
      <p:sp>
        <p:nvSpPr>
          <p:cNvPr id="39" name="Rounded Rectangle 41">
            <a:extLst>
              <a:ext uri="{FF2B5EF4-FFF2-40B4-BE49-F238E27FC236}">
                <a16:creationId xmlns:a16="http://schemas.microsoft.com/office/drawing/2014/main" id="{D940B8F2-E208-403E-B031-B4F284CD673A}"/>
              </a:ext>
            </a:extLst>
          </p:cNvPr>
          <p:cNvSpPr/>
          <p:nvPr/>
        </p:nvSpPr>
        <p:spPr>
          <a:xfrm>
            <a:off x="1919722" y="3338660"/>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2000" dirty="0">
              <a:latin typeface="Arabic Typesetting" panose="03020402040406030203" pitchFamily="66" charset="-78"/>
              <a:cs typeface="Arabic Typesetting" panose="03020402040406030203" pitchFamily="66" charset="-78"/>
            </a:endParaRPr>
          </a:p>
        </p:txBody>
      </p:sp>
      <p:sp>
        <p:nvSpPr>
          <p:cNvPr id="40" name="Rounded Rectangle 42">
            <a:extLst>
              <a:ext uri="{FF2B5EF4-FFF2-40B4-BE49-F238E27FC236}">
                <a16:creationId xmlns:a16="http://schemas.microsoft.com/office/drawing/2014/main" id="{FF530990-AE8C-45EA-8ABD-6D25735A69B7}"/>
              </a:ext>
            </a:extLst>
          </p:cNvPr>
          <p:cNvSpPr/>
          <p:nvPr/>
        </p:nvSpPr>
        <p:spPr>
          <a:xfrm>
            <a:off x="1928826" y="3987659"/>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2000" dirty="0">
              <a:latin typeface="Arabic Typesetting" panose="03020402040406030203" pitchFamily="66" charset="-78"/>
              <a:cs typeface="Arabic Typesetting" panose="03020402040406030203" pitchFamily="66" charset="-78"/>
            </a:endParaRPr>
          </a:p>
        </p:txBody>
      </p:sp>
      <p:sp>
        <p:nvSpPr>
          <p:cNvPr id="41" name="Rounded Rectangle 43">
            <a:extLst>
              <a:ext uri="{FF2B5EF4-FFF2-40B4-BE49-F238E27FC236}">
                <a16:creationId xmlns:a16="http://schemas.microsoft.com/office/drawing/2014/main" id="{F246A5EF-03CC-451C-87FF-129546776F64}"/>
              </a:ext>
            </a:extLst>
          </p:cNvPr>
          <p:cNvSpPr/>
          <p:nvPr/>
        </p:nvSpPr>
        <p:spPr>
          <a:xfrm>
            <a:off x="1934703" y="4630420"/>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2000" dirty="0">
              <a:latin typeface="Arabic Typesetting" panose="03020402040406030203" pitchFamily="66" charset="-78"/>
              <a:cs typeface="Arabic Typesetting" panose="03020402040406030203" pitchFamily="66" charset="-78"/>
            </a:endParaRPr>
          </a:p>
        </p:txBody>
      </p:sp>
      <p:sp>
        <p:nvSpPr>
          <p:cNvPr id="42" name="Rounded Rectangle 44">
            <a:extLst>
              <a:ext uri="{FF2B5EF4-FFF2-40B4-BE49-F238E27FC236}">
                <a16:creationId xmlns:a16="http://schemas.microsoft.com/office/drawing/2014/main" id="{34B2B37B-D379-4046-BAB2-386013778EDD}"/>
              </a:ext>
            </a:extLst>
          </p:cNvPr>
          <p:cNvSpPr/>
          <p:nvPr/>
        </p:nvSpPr>
        <p:spPr>
          <a:xfrm>
            <a:off x="1941344" y="5335054"/>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2000" dirty="0">
              <a:latin typeface="Arabic Typesetting" panose="03020402040406030203" pitchFamily="66" charset="-78"/>
              <a:cs typeface="Arabic Typesetting" panose="03020402040406030203" pitchFamily="66" charset="-78"/>
            </a:endParaRPr>
          </a:p>
        </p:txBody>
      </p:sp>
      <p:sp>
        <p:nvSpPr>
          <p:cNvPr id="43" name="Rounded Rectangle 45">
            <a:extLst>
              <a:ext uri="{FF2B5EF4-FFF2-40B4-BE49-F238E27FC236}">
                <a16:creationId xmlns:a16="http://schemas.microsoft.com/office/drawing/2014/main" id="{A43A3B6B-82C5-42AE-A8D1-82BEBEB6D7D1}"/>
              </a:ext>
            </a:extLst>
          </p:cNvPr>
          <p:cNvSpPr/>
          <p:nvPr/>
        </p:nvSpPr>
        <p:spPr>
          <a:xfrm>
            <a:off x="7987625" y="648486"/>
            <a:ext cx="617837" cy="1163935"/>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solidFill>
                  <a:schemeClr val="tx1">
                    <a:lumMod val="95000"/>
                    <a:lumOff val="5000"/>
                  </a:schemeClr>
                </a:solidFill>
                <a:latin typeface="Arabic Typesetting" panose="03020402040406030203" pitchFamily="66" charset="-78"/>
                <a:cs typeface="Arabic Typesetting" panose="03020402040406030203" pitchFamily="66" charset="-78"/>
              </a:rPr>
              <a:t>م</a:t>
            </a:r>
            <a:endParaRPr lang="en-US" sz="20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34001946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46">
            <a:extLst>
              <a:ext uri="{FF2B5EF4-FFF2-40B4-BE49-F238E27FC236}">
                <a16:creationId xmlns:a16="http://schemas.microsoft.com/office/drawing/2014/main" id="{ED4A532C-27F5-43D9-B3B0-C5DD080A50F5}"/>
              </a:ext>
            </a:extLst>
          </p:cNvPr>
          <p:cNvSpPr/>
          <p:nvPr/>
        </p:nvSpPr>
        <p:spPr>
          <a:xfrm>
            <a:off x="5505601" y="1333936"/>
            <a:ext cx="2629791" cy="1199476"/>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ثالثًا:بيئة التدريب:</a:t>
            </a:r>
          </a:p>
        </p:txBody>
      </p:sp>
      <p:sp>
        <p:nvSpPr>
          <p:cNvPr id="4" name="Rounded Rectangle 47">
            <a:extLst>
              <a:ext uri="{FF2B5EF4-FFF2-40B4-BE49-F238E27FC236}">
                <a16:creationId xmlns:a16="http://schemas.microsoft.com/office/drawing/2014/main" id="{7D6F2BD2-F0F9-47ED-958E-7E62D720A07B}"/>
              </a:ext>
            </a:extLst>
          </p:cNvPr>
          <p:cNvSpPr/>
          <p:nvPr/>
        </p:nvSpPr>
        <p:spPr>
          <a:xfrm>
            <a:off x="4511807" y="1313615"/>
            <a:ext cx="861951" cy="1199476"/>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r>
              <a:rPr lang="ar-EG" sz="1600" b="1" dirty="0">
                <a:solidFill>
                  <a:schemeClr val="tx1">
                    <a:lumMod val="95000"/>
                    <a:lumOff val="5000"/>
                  </a:schemeClr>
                </a:solidFill>
                <a:latin typeface="Calibri" panose="020F0502020204030204" pitchFamily="34" charset="0"/>
                <a:cs typeface="Calibri" panose="020F0502020204030204" pitchFamily="34" charset="0"/>
              </a:rPr>
              <a:t>مناسبة</a:t>
            </a: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5" name="Rounded Rectangle 48">
            <a:extLst>
              <a:ext uri="{FF2B5EF4-FFF2-40B4-BE49-F238E27FC236}">
                <a16:creationId xmlns:a16="http://schemas.microsoft.com/office/drawing/2014/main" id="{24BB85EC-D1BF-485F-AD06-AF069839B054}"/>
              </a:ext>
            </a:extLst>
          </p:cNvPr>
          <p:cNvSpPr/>
          <p:nvPr/>
        </p:nvSpPr>
        <p:spPr>
          <a:xfrm>
            <a:off x="1546994" y="1257347"/>
            <a:ext cx="908008" cy="1199476"/>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سبب اختيارك: غير مناسبة</a:t>
            </a:r>
            <a:endParaRPr lang="ar-EG" sz="1600" dirty="0">
              <a:latin typeface="Calibri" panose="020F0502020204030204" pitchFamily="34" charset="0"/>
              <a:cs typeface="Calibri" panose="020F0502020204030204" pitchFamily="34" charset="0"/>
            </a:endParaRPr>
          </a:p>
        </p:txBody>
      </p:sp>
      <p:sp>
        <p:nvSpPr>
          <p:cNvPr id="6" name="Rounded Rectangle 49">
            <a:extLst>
              <a:ext uri="{FF2B5EF4-FFF2-40B4-BE49-F238E27FC236}">
                <a16:creationId xmlns:a16="http://schemas.microsoft.com/office/drawing/2014/main" id="{1B7A50A2-0C52-4ED4-BD33-A661514BFEE9}"/>
              </a:ext>
            </a:extLst>
          </p:cNvPr>
          <p:cNvSpPr/>
          <p:nvPr/>
        </p:nvSpPr>
        <p:spPr>
          <a:xfrm>
            <a:off x="7537876" y="2748371"/>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1</a:t>
            </a: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7" name="Rounded Rectangle 50">
            <a:extLst>
              <a:ext uri="{FF2B5EF4-FFF2-40B4-BE49-F238E27FC236}">
                <a16:creationId xmlns:a16="http://schemas.microsoft.com/office/drawing/2014/main" id="{DC200FF1-BF9B-4379-931C-8297A87284F3}"/>
              </a:ext>
            </a:extLst>
          </p:cNvPr>
          <p:cNvSpPr/>
          <p:nvPr/>
        </p:nvSpPr>
        <p:spPr>
          <a:xfrm>
            <a:off x="5525922" y="2748371"/>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إجراءات القبول والتسجيل</a:t>
            </a:r>
            <a:endParaRPr lang="en-US" sz="1600" b="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ounded Rectangle 51">
            <a:extLst>
              <a:ext uri="{FF2B5EF4-FFF2-40B4-BE49-F238E27FC236}">
                <a16:creationId xmlns:a16="http://schemas.microsoft.com/office/drawing/2014/main" id="{6BE34366-C975-412A-A028-537D617CB64F}"/>
              </a:ext>
            </a:extLst>
          </p:cNvPr>
          <p:cNvSpPr/>
          <p:nvPr/>
        </p:nvSpPr>
        <p:spPr>
          <a:xfrm>
            <a:off x="5525922" y="3426202"/>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قاعة التدريب</a:t>
            </a:r>
          </a:p>
        </p:txBody>
      </p:sp>
      <p:sp>
        <p:nvSpPr>
          <p:cNvPr id="9" name="Rounded Rectangle 52">
            <a:extLst>
              <a:ext uri="{FF2B5EF4-FFF2-40B4-BE49-F238E27FC236}">
                <a16:creationId xmlns:a16="http://schemas.microsoft.com/office/drawing/2014/main" id="{F1F5EFC5-794E-4B5D-AB71-C750D5ED1209}"/>
              </a:ext>
            </a:extLst>
          </p:cNvPr>
          <p:cNvSpPr/>
          <p:nvPr/>
        </p:nvSpPr>
        <p:spPr>
          <a:xfrm>
            <a:off x="3516365" y="1313615"/>
            <a:ext cx="863599" cy="1165440"/>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مناسبة لحد ما</a:t>
            </a: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0" name="Rounded Rectangle 53">
            <a:extLst>
              <a:ext uri="{FF2B5EF4-FFF2-40B4-BE49-F238E27FC236}">
                <a16:creationId xmlns:a16="http://schemas.microsoft.com/office/drawing/2014/main" id="{D4E30B08-4271-4A32-AC61-69DBDAD13684}"/>
              </a:ext>
            </a:extLst>
          </p:cNvPr>
          <p:cNvSpPr/>
          <p:nvPr/>
        </p:nvSpPr>
        <p:spPr>
          <a:xfrm>
            <a:off x="2520923" y="1283155"/>
            <a:ext cx="863599" cy="1165440"/>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غير مناسبة</a:t>
            </a: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1" name="Rounded Rectangle 54">
            <a:extLst>
              <a:ext uri="{FF2B5EF4-FFF2-40B4-BE49-F238E27FC236}">
                <a16:creationId xmlns:a16="http://schemas.microsoft.com/office/drawing/2014/main" id="{E9C9D3FB-459F-4435-831F-6516EC391D9F}"/>
              </a:ext>
            </a:extLst>
          </p:cNvPr>
          <p:cNvSpPr/>
          <p:nvPr/>
        </p:nvSpPr>
        <p:spPr>
          <a:xfrm>
            <a:off x="7543257" y="4104033"/>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3</a:t>
            </a: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2" name="Rounded Rectangle 55">
            <a:extLst>
              <a:ext uri="{FF2B5EF4-FFF2-40B4-BE49-F238E27FC236}">
                <a16:creationId xmlns:a16="http://schemas.microsoft.com/office/drawing/2014/main" id="{76B54653-12D9-4393-8361-500A03554DB8}"/>
              </a:ext>
            </a:extLst>
          </p:cNvPr>
          <p:cNvSpPr/>
          <p:nvPr/>
        </p:nvSpPr>
        <p:spPr>
          <a:xfrm>
            <a:off x="5531303" y="4104033"/>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a:solidFill>
                  <a:schemeClr val="tx1">
                    <a:lumMod val="95000"/>
                    <a:lumOff val="5000"/>
                  </a:schemeClr>
                </a:solidFill>
                <a:latin typeface="Calibri" panose="020F0502020204030204" pitchFamily="34" charset="0"/>
                <a:cs typeface="Calibri" panose="020F0502020204030204" pitchFamily="34" charset="0"/>
              </a:rPr>
              <a:t>المرافق والخدمات</a:t>
            </a:r>
            <a:endParaRPr lang="ar-EG"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3" name="Rounded Rectangle 56">
            <a:extLst>
              <a:ext uri="{FF2B5EF4-FFF2-40B4-BE49-F238E27FC236}">
                <a16:creationId xmlns:a16="http://schemas.microsoft.com/office/drawing/2014/main" id="{B8172003-3013-4024-9CBD-E836D048F430}"/>
              </a:ext>
            </a:extLst>
          </p:cNvPr>
          <p:cNvSpPr/>
          <p:nvPr/>
        </p:nvSpPr>
        <p:spPr>
          <a:xfrm>
            <a:off x="7552166" y="3387605"/>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2</a:t>
            </a: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4" name="Rounded Rectangle 57">
            <a:extLst>
              <a:ext uri="{FF2B5EF4-FFF2-40B4-BE49-F238E27FC236}">
                <a16:creationId xmlns:a16="http://schemas.microsoft.com/office/drawing/2014/main" id="{B7DEC904-BD3A-40C7-A679-8A867827A654}"/>
              </a:ext>
            </a:extLst>
          </p:cNvPr>
          <p:cNvSpPr/>
          <p:nvPr/>
        </p:nvSpPr>
        <p:spPr>
          <a:xfrm>
            <a:off x="5505602" y="4762773"/>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الوسائل والتقنيات التدريبية</a:t>
            </a:r>
          </a:p>
        </p:txBody>
      </p:sp>
      <p:sp>
        <p:nvSpPr>
          <p:cNvPr id="15" name="Rounded Rectangle 58">
            <a:extLst>
              <a:ext uri="{FF2B5EF4-FFF2-40B4-BE49-F238E27FC236}">
                <a16:creationId xmlns:a16="http://schemas.microsoft.com/office/drawing/2014/main" id="{0ED0A02C-1FAE-4BA4-A6F8-72E32830FBBA}"/>
              </a:ext>
            </a:extLst>
          </p:cNvPr>
          <p:cNvSpPr/>
          <p:nvPr/>
        </p:nvSpPr>
        <p:spPr>
          <a:xfrm>
            <a:off x="7552166" y="4770476"/>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600" b="1" dirty="0">
                <a:solidFill>
                  <a:schemeClr val="tx1">
                    <a:lumMod val="95000"/>
                    <a:lumOff val="5000"/>
                  </a:schemeClr>
                </a:solidFill>
                <a:latin typeface="Calibri" panose="020F0502020204030204" pitchFamily="34" charset="0"/>
                <a:cs typeface="Calibri" panose="020F0502020204030204" pitchFamily="34" charset="0"/>
              </a:rPr>
              <a:t>4</a:t>
            </a: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6" name="Rounded Rectangle 59">
            <a:extLst>
              <a:ext uri="{FF2B5EF4-FFF2-40B4-BE49-F238E27FC236}">
                <a16:creationId xmlns:a16="http://schemas.microsoft.com/office/drawing/2014/main" id="{E5A2B3B9-6DE9-4F51-B3C7-B1DCBE884D77}"/>
              </a:ext>
            </a:extLst>
          </p:cNvPr>
          <p:cNvSpPr/>
          <p:nvPr/>
        </p:nvSpPr>
        <p:spPr>
          <a:xfrm>
            <a:off x="4511806" y="2751683"/>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7" name="Rounded Rectangle 60">
            <a:extLst>
              <a:ext uri="{FF2B5EF4-FFF2-40B4-BE49-F238E27FC236}">
                <a16:creationId xmlns:a16="http://schemas.microsoft.com/office/drawing/2014/main" id="{7B6CAC36-76BF-48F3-9074-D2F566CF6DE4}"/>
              </a:ext>
            </a:extLst>
          </p:cNvPr>
          <p:cNvSpPr/>
          <p:nvPr/>
        </p:nvSpPr>
        <p:spPr>
          <a:xfrm>
            <a:off x="4518647" y="3395832"/>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8" name="Rounded Rectangle 61">
            <a:extLst>
              <a:ext uri="{FF2B5EF4-FFF2-40B4-BE49-F238E27FC236}">
                <a16:creationId xmlns:a16="http://schemas.microsoft.com/office/drawing/2014/main" id="{AD2C719E-9C7B-4FBB-954E-4CEF64AD1030}"/>
              </a:ext>
            </a:extLst>
          </p:cNvPr>
          <p:cNvSpPr/>
          <p:nvPr/>
        </p:nvSpPr>
        <p:spPr>
          <a:xfrm>
            <a:off x="4515328" y="4074710"/>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9" name="Rounded Rectangle 62">
            <a:extLst>
              <a:ext uri="{FF2B5EF4-FFF2-40B4-BE49-F238E27FC236}">
                <a16:creationId xmlns:a16="http://schemas.microsoft.com/office/drawing/2014/main" id="{671C4C57-DC15-468B-BB2F-1E44B2F8473B}"/>
              </a:ext>
            </a:extLst>
          </p:cNvPr>
          <p:cNvSpPr/>
          <p:nvPr/>
        </p:nvSpPr>
        <p:spPr>
          <a:xfrm>
            <a:off x="4512009" y="4776731"/>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0" name="Rounded Rectangle 63">
            <a:extLst>
              <a:ext uri="{FF2B5EF4-FFF2-40B4-BE49-F238E27FC236}">
                <a16:creationId xmlns:a16="http://schemas.microsoft.com/office/drawing/2014/main" id="{6ADFFC18-705D-4A7E-A92E-2AD62FB91232}"/>
              </a:ext>
            </a:extLst>
          </p:cNvPr>
          <p:cNvSpPr/>
          <p:nvPr/>
        </p:nvSpPr>
        <p:spPr>
          <a:xfrm>
            <a:off x="3516364" y="2748371"/>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1" name="Rounded Rectangle 64">
            <a:extLst>
              <a:ext uri="{FF2B5EF4-FFF2-40B4-BE49-F238E27FC236}">
                <a16:creationId xmlns:a16="http://schemas.microsoft.com/office/drawing/2014/main" id="{D5AFB956-B6EF-4D08-BE91-4EDEBCD80EFD}"/>
              </a:ext>
            </a:extLst>
          </p:cNvPr>
          <p:cNvSpPr/>
          <p:nvPr/>
        </p:nvSpPr>
        <p:spPr>
          <a:xfrm>
            <a:off x="3509724" y="3387605"/>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2" name="Rounded Rectangle 65">
            <a:extLst>
              <a:ext uri="{FF2B5EF4-FFF2-40B4-BE49-F238E27FC236}">
                <a16:creationId xmlns:a16="http://schemas.microsoft.com/office/drawing/2014/main" id="{416A2DED-4E2A-42B5-AA1B-63A0E4323D32}"/>
              </a:ext>
            </a:extLst>
          </p:cNvPr>
          <p:cNvSpPr/>
          <p:nvPr/>
        </p:nvSpPr>
        <p:spPr>
          <a:xfrm>
            <a:off x="3503084" y="4026839"/>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3" name="Rounded Rectangle 66">
            <a:extLst>
              <a:ext uri="{FF2B5EF4-FFF2-40B4-BE49-F238E27FC236}">
                <a16:creationId xmlns:a16="http://schemas.microsoft.com/office/drawing/2014/main" id="{E303679F-C251-4AD2-B51F-AF7F02D3D21E}"/>
              </a:ext>
            </a:extLst>
          </p:cNvPr>
          <p:cNvSpPr/>
          <p:nvPr/>
        </p:nvSpPr>
        <p:spPr>
          <a:xfrm>
            <a:off x="3496442" y="4747520"/>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4" name="Rounded Rectangle 67">
            <a:extLst>
              <a:ext uri="{FF2B5EF4-FFF2-40B4-BE49-F238E27FC236}">
                <a16:creationId xmlns:a16="http://schemas.microsoft.com/office/drawing/2014/main" id="{958086BF-D53D-4A5C-B6CC-2A0E8EB1CD5A}"/>
              </a:ext>
            </a:extLst>
          </p:cNvPr>
          <p:cNvSpPr/>
          <p:nvPr/>
        </p:nvSpPr>
        <p:spPr>
          <a:xfrm>
            <a:off x="2525456" y="2746404"/>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5" name="Rounded Rectangle 68">
            <a:extLst>
              <a:ext uri="{FF2B5EF4-FFF2-40B4-BE49-F238E27FC236}">
                <a16:creationId xmlns:a16="http://schemas.microsoft.com/office/drawing/2014/main" id="{7BBF03D5-01DC-41B9-88A5-B4BC51EEEC85}"/>
              </a:ext>
            </a:extLst>
          </p:cNvPr>
          <p:cNvSpPr/>
          <p:nvPr/>
        </p:nvSpPr>
        <p:spPr>
          <a:xfrm>
            <a:off x="2518816" y="3385638"/>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6" name="Rounded Rectangle 69">
            <a:extLst>
              <a:ext uri="{FF2B5EF4-FFF2-40B4-BE49-F238E27FC236}">
                <a16:creationId xmlns:a16="http://schemas.microsoft.com/office/drawing/2014/main" id="{CE357708-94A1-4F10-BDCD-24C58EFE4EEC}"/>
              </a:ext>
            </a:extLst>
          </p:cNvPr>
          <p:cNvSpPr/>
          <p:nvPr/>
        </p:nvSpPr>
        <p:spPr>
          <a:xfrm>
            <a:off x="2512176" y="4024872"/>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7" name="Rounded Rectangle 70">
            <a:extLst>
              <a:ext uri="{FF2B5EF4-FFF2-40B4-BE49-F238E27FC236}">
                <a16:creationId xmlns:a16="http://schemas.microsoft.com/office/drawing/2014/main" id="{D1F10C07-6AA9-4B72-A012-3FB6DB0DDB51}"/>
              </a:ext>
            </a:extLst>
          </p:cNvPr>
          <p:cNvSpPr/>
          <p:nvPr/>
        </p:nvSpPr>
        <p:spPr>
          <a:xfrm>
            <a:off x="2505534" y="4745553"/>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8" name="Rounded Rectangle 71">
            <a:extLst>
              <a:ext uri="{FF2B5EF4-FFF2-40B4-BE49-F238E27FC236}">
                <a16:creationId xmlns:a16="http://schemas.microsoft.com/office/drawing/2014/main" id="{6AE232D6-5AF2-4E0A-AA75-D51559AF0433}"/>
              </a:ext>
            </a:extLst>
          </p:cNvPr>
          <p:cNvSpPr/>
          <p:nvPr/>
        </p:nvSpPr>
        <p:spPr>
          <a:xfrm>
            <a:off x="1505885" y="2746404"/>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600" dirty="0">
              <a:latin typeface="Calibri" panose="020F0502020204030204" pitchFamily="34" charset="0"/>
              <a:cs typeface="Calibri" panose="020F0502020204030204" pitchFamily="34" charset="0"/>
            </a:endParaRPr>
          </a:p>
        </p:txBody>
      </p:sp>
      <p:sp>
        <p:nvSpPr>
          <p:cNvPr id="29" name="Rounded Rectangle 72">
            <a:extLst>
              <a:ext uri="{FF2B5EF4-FFF2-40B4-BE49-F238E27FC236}">
                <a16:creationId xmlns:a16="http://schemas.microsoft.com/office/drawing/2014/main" id="{2E6A33D5-339C-4A7A-BC7C-23ED9408B480}"/>
              </a:ext>
            </a:extLst>
          </p:cNvPr>
          <p:cNvSpPr/>
          <p:nvPr/>
        </p:nvSpPr>
        <p:spPr>
          <a:xfrm>
            <a:off x="1506649" y="3392867"/>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600" dirty="0">
              <a:latin typeface="Calibri" panose="020F0502020204030204" pitchFamily="34" charset="0"/>
              <a:cs typeface="Calibri" panose="020F0502020204030204" pitchFamily="34" charset="0"/>
            </a:endParaRPr>
          </a:p>
        </p:txBody>
      </p:sp>
      <p:sp>
        <p:nvSpPr>
          <p:cNvPr id="30" name="Rounded Rectangle 73">
            <a:extLst>
              <a:ext uri="{FF2B5EF4-FFF2-40B4-BE49-F238E27FC236}">
                <a16:creationId xmlns:a16="http://schemas.microsoft.com/office/drawing/2014/main" id="{5785890B-371A-4EFF-AE4C-EF6129C81B07}"/>
              </a:ext>
            </a:extLst>
          </p:cNvPr>
          <p:cNvSpPr/>
          <p:nvPr/>
        </p:nvSpPr>
        <p:spPr>
          <a:xfrm>
            <a:off x="1484263" y="4039330"/>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600" dirty="0">
              <a:latin typeface="Calibri" panose="020F0502020204030204" pitchFamily="34" charset="0"/>
              <a:cs typeface="Calibri" panose="020F0502020204030204" pitchFamily="34" charset="0"/>
            </a:endParaRPr>
          </a:p>
        </p:txBody>
      </p:sp>
      <p:sp>
        <p:nvSpPr>
          <p:cNvPr id="31" name="Rounded Rectangle 74">
            <a:extLst>
              <a:ext uri="{FF2B5EF4-FFF2-40B4-BE49-F238E27FC236}">
                <a16:creationId xmlns:a16="http://schemas.microsoft.com/office/drawing/2014/main" id="{4D39077F-DF4B-42B7-9065-D31F882DA08C}"/>
              </a:ext>
            </a:extLst>
          </p:cNvPr>
          <p:cNvSpPr/>
          <p:nvPr/>
        </p:nvSpPr>
        <p:spPr>
          <a:xfrm>
            <a:off x="1493367" y="4734049"/>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445388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2">
            <a:extLst>
              <a:ext uri="{FF2B5EF4-FFF2-40B4-BE49-F238E27FC236}">
                <a16:creationId xmlns:a16="http://schemas.microsoft.com/office/drawing/2014/main" id="{31E251F5-2F91-4AE2-B18B-CC9919EFDEA4}"/>
              </a:ext>
            </a:extLst>
          </p:cNvPr>
          <p:cNvGraphicFramePr>
            <a:graphicFrameLocks noGrp="1"/>
          </p:cNvGraphicFramePr>
          <p:nvPr>
            <p:extLst>
              <p:ext uri="{D42A27DB-BD31-4B8C-83A1-F6EECF244321}">
                <p14:modId xmlns:p14="http://schemas.microsoft.com/office/powerpoint/2010/main" val="2045713430"/>
              </p:ext>
            </p:extLst>
          </p:nvPr>
        </p:nvGraphicFramePr>
        <p:xfrm>
          <a:off x="2284502" y="1727423"/>
          <a:ext cx="5915025" cy="857481"/>
        </p:xfrm>
        <a:graphic>
          <a:graphicData uri="http://schemas.openxmlformats.org/drawingml/2006/table">
            <a:tbl>
              <a:tblPr rtl="1">
                <a:tableStyleId>{5C22544A-7EE6-4342-B048-85BDC9FD1C3A}</a:tableStyleId>
              </a:tblPr>
              <a:tblGrid>
                <a:gridCol w="245205">
                  <a:extLst>
                    <a:ext uri="{9D8B030D-6E8A-4147-A177-3AD203B41FA5}">
                      <a16:colId xmlns:a16="http://schemas.microsoft.com/office/drawing/2014/main" val="3142517592"/>
                    </a:ext>
                  </a:extLst>
                </a:gridCol>
                <a:gridCol w="5669820">
                  <a:extLst>
                    <a:ext uri="{9D8B030D-6E8A-4147-A177-3AD203B41FA5}">
                      <a16:colId xmlns:a16="http://schemas.microsoft.com/office/drawing/2014/main" val="2889155433"/>
                    </a:ext>
                  </a:extLst>
                </a:gridCol>
              </a:tblGrid>
              <a:tr h="285827">
                <a:tc>
                  <a:txBody>
                    <a:bodyPr/>
                    <a:lstStyle/>
                    <a:p>
                      <a:pPr marL="0" marR="0" algn="r" rtl="1">
                        <a:lnSpc>
                          <a:spcPct val="115000"/>
                        </a:lnSpc>
                        <a:spcBef>
                          <a:spcPts val="1000"/>
                        </a:spcBef>
                        <a:spcAft>
                          <a:spcPts val="0"/>
                        </a:spcAft>
                      </a:pPr>
                      <a:r>
                        <a:rPr lang="ar-SA" sz="1300" dirty="0">
                          <a:effectLst/>
                        </a:rPr>
                        <a:t>1</a:t>
                      </a:r>
                      <a:endParaRPr lang="en-US" sz="1000" dirty="0">
                        <a:effectLst/>
                        <a:latin typeface="Calibri" panose="020F0502020204030204" pitchFamily="34" charset="0"/>
                        <a:ea typeface="Calibri" panose="020F0502020204030204" pitchFamily="34" charset="0"/>
                        <a:cs typeface="Simplified Arabic" panose="02020603050405020304" pitchFamily="18" charset="-78"/>
                      </a:endParaRPr>
                    </a:p>
                  </a:txBody>
                  <a:tcPr marL="64691" marR="64691" marT="0" marB="0" anchor="ctr">
                    <a:solidFill>
                      <a:schemeClr val="accent6">
                        <a:lumMod val="60000"/>
                        <a:lumOff val="40000"/>
                      </a:schemeClr>
                    </a:solidFill>
                  </a:tcPr>
                </a:tc>
                <a:tc>
                  <a:txBody>
                    <a:bodyPr/>
                    <a:lstStyle/>
                    <a:p>
                      <a:pPr marL="0" marR="0" algn="r" rtl="1">
                        <a:lnSpc>
                          <a:spcPct val="115000"/>
                        </a:lnSpc>
                        <a:spcBef>
                          <a:spcPts val="0"/>
                        </a:spcBef>
                        <a:spcAft>
                          <a:spcPts val="1000"/>
                        </a:spcAft>
                      </a:pPr>
                      <a:r>
                        <a:rPr lang="ar-SA" sz="1300" dirty="0">
                          <a:effectLst/>
                        </a:rPr>
                        <a:t> </a:t>
                      </a:r>
                      <a:endParaRPr lang="en-US" sz="1000" dirty="0">
                        <a:effectLst/>
                        <a:latin typeface="Calibri" panose="020F0502020204030204" pitchFamily="34" charset="0"/>
                        <a:ea typeface="Calibri" panose="020F0502020204030204" pitchFamily="34" charset="0"/>
                        <a:cs typeface="Simplified Arabic" panose="02020603050405020304" pitchFamily="18" charset="-78"/>
                      </a:endParaRPr>
                    </a:p>
                  </a:txBody>
                  <a:tcPr marL="64691" marR="64691" marT="0" marB="0">
                    <a:solidFill>
                      <a:schemeClr val="accent6">
                        <a:lumMod val="60000"/>
                        <a:lumOff val="40000"/>
                      </a:schemeClr>
                    </a:solidFill>
                  </a:tcPr>
                </a:tc>
                <a:extLst>
                  <a:ext uri="{0D108BD9-81ED-4DB2-BD59-A6C34878D82A}">
                    <a16:rowId xmlns:a16="http://schemas.microsoft.com/office/drawing/2014/main" val="4206708038"/>
                  </a:ext>
                </a:extLst>
              </a:tr>
              <a:tr h="285827">
                <a:tc>
                  <a:txBody>
                    <a:bodyPr/>
                    <a:lstStyle/>
                    <a:p>
                      <a:pPr marL="0" marR="0" algn="ctr" rtl="1">
                        <a:lnSpc>
                          <a:spcPct val="115000"/>
                        </a:lnSpc>
                        <a:spcBef>
                          <a:spcPts val="0"/>
                        </a:spcBef>
                        <a:spcAft>
                          <a:spcPts val="1000"/>
                        </a:spcAft>
                      </a:pPr>
                      <a:r>
                        <a:rPr lang="ar-SA" sz="1300">
                          <a:effectLst/>
                        </a:rPr>
                        <a:t>2</a:t>
                      </a:r>
                      <a:endParaRPr lang="en-US" sz="1000">
                        <a:effectLst/>
                        <a:latin typeface="Calibri" panose="020F0502020204030204" pitchFamily="34" charset="0"/>
                        <a:ea typeface="Calibri" panose="020F0502020204030204" pitchFamily="34" charset="0"/>
                        <a:cs typeface="Simplified Arabic" panose="02020603050405020304" pitchFamily="18" charset="-78"/>
                      </a:endParaRPr>
                    </a:p>
                  </a:txBody>
                  <a:tcPr marL="64691" marR="64691" marT="0" marB="0" anchor="ctr">
                    <a:solidFill>
                      <a:schemeClr val="accent6">
                        <a:lumMod val="60000"/>
                        <a:lumOff val="40000"/>
                      </a:schemeClr>
                    </a:solidFill>
                  </a:tcPr>
                </a:tc>
                <a:tc>
                  <a:txBody>
                    <a:bodyPr/>
                    <a:lstStyle/>
                    <a:p>
                      <a:pPr marL="0" marR="0" algn="r" rtl="1">
                        <a:lnSpc>
                          <a:spcPct val="115000"/>
                        </a:lnSpc>
                        <a:spcBef>
                          <a:spcPts val="0"/>
                        </a:spcBef>
                        <a:spcAft>
                          <a:spcPts val="1000"/>
                        </a:spcAft>
                      </a:pPr>
                      <a:r>
                        <a:rPr lang="ar-SA" sz="1300" dirty="0">
                          <a:effectLst/>
                        </a:rPr>
                        <a:t> </a:t>
                      </a:r>
                      <a:endParaRPr lang="en-US" sz="1000" dirty="0">
                        <a:effectLst/>
                        <a:latin typeface="Calibri" panose="020F0502020204030204" pitchFamily="34" charset="0"/>
                        <a:ea typeface="Calibri" panose="020F0502020204030204" pitchFamily="34" charset="0"/>
                        <a:cs typeface="Simplified Arabic" panose="02020603050405020304" pitchFamily="18" charset="-78"/>
                      </a:endParaRPr>
                    </a:p>
                  </a:txBody>
                  <a:tcPr marL="64691" marR="64691" marT="0" marB="0">
                    <a:solidFill>
                      <a:schemeClr val="accent6">
                        <a:lumMod val="60000"/>
                        <a:lumOff val="40000"/>
                      </a:schemeClr>
                    </a:solidFill>
                  </a:tcPr>
                </a:tc>
                <a:extLst>
                  <a:ext uri="{0D108BD9-81ED-4DB2-BD59-A6C34878D82A}">
                    <a16:rowId xmlns:a16="http://schemas.microsoft.com/office/drawing/2014/main" val="3350464388"/>
                  </a:ext>
                </a:extLst>
              </a:tr>
              <a:tr h="285827">
                <a:tc>
                  <a:txBody>
                    <a:bodyPr/>
                    <a:lstStyle/>
                    <a:p>
                      <a:pPr marL="0" marR="0" algn="ctr" rtl="1">
                        <a:lnSpc>
                          <a:spcPct val="115000"/>
                        </a:lnSpc>
                        <a:spcBef>
                          <a:spcPts val="0"/>
                        </a:spcBef>
                        <a:spcAft>
                          <a:spcPts val="1000"/>
                        </a:spcAft>
                      </a:pPr>
                      <a:r>
                        <a:rPr lang="ar-SA" sz="1300">
                          <a:effectLst/>
                        </a:rPr>
                        <a:t>3</a:t>
                      </a:r>
                      <a:endParaRPr lang="en-US" sz="1000">
                        <a:effectLst/>
                        <a:latin typeface="Calibri" panose="020F0502020204030204" pitchFamily="34" charset="0"/>
                        <a:ea typeface="Calibri" panose="020F0502020204030204" pitchFamily="34" charset="0"/>
                        <a:cs typeface="Simplified Arabic" panose="02020603050405020304" pitchFamily="18" charset="-78"/>
                      </a:endParaRPr>
                    </a:p>
                  </a:txBody>
                  <a:tcPr marL="64691" marR="64691" marT="0" marB="0" anchor="ctr">
                    <a:solidFill>
                      <a:schemeClr val="accent6">
                        <a:lumMod val="60000"/>
                        <a:lumOff val="40000"/>
                      </a:schemeClr>
                    </a:solidFill>
                  </a:tcPr>
                </a:tc>
                <a:tc>
                  <a:txBody>
                    <a:bodyPr/>
                    <a:lstStyle/>
                    <a:p>
                      <a:pPr marL="0" marR="0" algn="r" rtl="1">
                        <a:lnSpc>
                          <a:spcPct val="115000"/>
                        </a:lnSpc>
                        <a:spcBef>
                          <a:spcPts val="0"/>
                        </a:spcBef>
                        <a:spcAft>
                          <a:spcPts val="1000"/>
                        </a:spcAft>
                      </a:pPr>
                      <a:r>
                        <a:rPr lang="ar-SA" sz="1300" dirty="0">
                          <a:effectLst/>
                        </a:rPr>
                        <a:t> </a:t>
                      </a:r>
                      <a:endParaRPr lang="en-US" sz="1000" dirty="0">
                        <a:effectLst/>
                        <a:latin typeface="Calibri" panose="020F0502020204030204" pitchFamily="34" charset="0"/>
                        <a:ea typeface="Calibri" panose="020F0502020204030204" pitchFamily="34" charset="0"/>
                        <a:cs typeface="Simplified Arabic" panose="02020603050405020304" pitchFamily="18" charset="-78"/>
                      </a:endParaRPr>
                    </a:p>
                  </a:txBody>
                  <a:tcPr marL="64691" marR="64691" marT="0" marB="0">
                    <a:solidFill>
                      <a:schemeClr val="accent6">
                        <a:lumMod val="60000"/>
                        <a:lumOff val="40000"/>
                      </a:schemeClr>
                    </a:solidFill>
                  </a:tcPr>
                </a:tc>
                <a:extLst>
                  <a:ext uri="{0D108BD9-81ED-4DB2-BD59-A6C34878D82A}">
                    <a16:rowId xmlns:a16="http://schemas.microsoft.com/office/drawing/2014/main" val="4268587638"/>
                  </a:ext>
                </a:extLst>
              </a:tr>
            </a:tbl>
          </a:graphicData>
        </a:graphic>
      </p:graphicFrame>
      <p:sp>
        <p:nvSpPr>
          <p:cNvPr id="5" name="Rounded Rectangle 5">
            <a:extLst>
              <a:ext uri="{FF2B5EF4-FFF2-40B4-BE49-F238E27FC236}">
                <a16:creationId xmlns:a16="http://schemas.microsoft.com/office/drawing/2014/main" id="{E69793DC-9723-4C09-B9A6-D9DE5A1B3619}"/>
              </a:ext>
            </a:extLst>
          </p:cNvPr>
          <p:cNvSpPr/>
          <p:nvPr/>
        </p:nvSpPr>
        <p:spPr>
          <a:xfrm>
            <a:off x="3524736" y="3515494"/>
            <a:ext cx="2690160" cy="869919"/>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Arabic Typesetting" panose="03020402040406030203" pitchFamily="66" charset="-78"/>
              <a:cs typeface="Arabic Typesetting" panose="03020402040406030203" pitchFamily="66" charset="-78"/>
            </a:endParaRPr>
          </a:p>
        </p:txBody>
      </p:sp>
      <p:sp>
        <p:nvSpPr>
          <p:cNvPr id="6" name="Rectangle 6">
            <a:extLst>
              <a:ext uri="{FF2B5EF4-FFF2-40B4-BE49-F238E27FC236}">
                <a16:creationId xmlns:a16="http://schemas.microsoft.com/office/drawing/2014/main" id="{331067F1-084C-4B28-B4A1-D99599FE156F}"/>
              </a:ext>
            </a:extLst>
          </p:cNvPr>
          <p:cNvSpPr/>
          <p:nvPr/>
        </p:nvSpPr>
        <p:spPr>
          <a:xfrm>
            <a:off x="3896935" y="3750399"/>
            <a:ext cx="1762021" cy="400110"/>
          </a:xfrm>
          <a:prstGeom prst="rect">
            <a:avLst/>
          </a:prstGeom>
        </p:spPr>
        <p:txBody>
          <a:bodyPr wrap="none">
            <a:spAutoFit/>
          </a:bodyPr>
          <a:lstStyle/>
          <a:p>
            <a:r>
              <a:rPr lang="ar-EG" sz="2000" b="1" dirty="0">
                <a:solidFill>
                  <a:schemeClr val="bg1"/>
                </a:solidFill>
                <a:latin typeface="Arabic Typesetting" panose="03020402040406030203" pitchFamily="66" charset="-78"/>
                <a:cs typeface="Arabic Typesetting" panose="03020402040406030203" pitchFamily="66" charset="-78"/>
              </a:rPr>
              <a:t>بطاقة تطوير الحقيبة التدريبية </a:t>
            </a:r>
            <a:endParaRPr lang="en-US" sz="2000" b="1" dirty="0">
              <a:solidFill>
                <a:schemeClr val="bg1"/>
              </a:solidFill>
              <a:latin typeface="Arabic Typesetting" panose="03020402040406030203" pitchFamily="66" charset="-78"/>
              <a:cs typeface="Arabic Typesetting" panose="03020402040406030203" pitchFamily="66" charset="-78"/>
            </a:endParaRPr>
          </a:p>
        </p:txBody>
      </p:sp>
      <p:sp>
        <p:nvSpPr>
          <p:cNvPr id="8" name="Rounded Rectangle 1">
            <a:extLst>
              <a:ext uri="{FF2B5EF4-FFF2-40B4-BE49-F238E27FC236}">
                <a16:creationId xmlns:a16="http://schemas.microsoft.com/office/drawing/2014/main" id="{D8039C63-72E0-4E52-BCFD-A62EDDC038E3}"/>
              </a:ext>
            </a:extLst>
          </p:cNvPr>
          <p:cNvSpPr/>
          <p:nvPr/>
        </p:nvSpPr>
        <p:spPr>
          <a:xfrm>
            <a:off x="3812797" y="839755"/>
            <a:ext cx="3561128" cy="755734"/>
          </a:xfrm>
          <a:prstGeom prst="roundRect">
            <a:avLst>
              <a:gd name="adj" fmla="val 50000"/>
            </a:avLst>
          </a:prstGeom>
          <a:solidFill>
            <a:schemeClr val="accent1">
              <a:lumMod val="40000"/>
              <a:lumOff val="60000"/>
            </a:schemeClr>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800" b="1" dirty="0">
                <a:solidFill>
                  <a:schemeClr val="accent5">
                    <a:lumMod val="75000"/>
                  </a:schemeClr>
                </a:solidFill>
                <a:latin typeface="Arabic Typesetting" panose="03020402040406030203" pitchFamily="66" charset="-78"/>
                <a:cs typeface="Arabic Typesetting" panose="03020402040406030203" pitchFamily="66" charset="-78"/>
              </a:rPr>
              <a:t>رابعا</a:t>
            </a:r>
            <a:r>
              <a:rPr lang="ar-EG" sz="3200" b="1" dirty="0">
                <a:solidFill>
                  <a:schemeClr val="accent5">
                    <a:lumMod val="75000"/>
                  </a:schemeClr>
                </a:solidFill>
                <a:latin typeface="Arabic Typesetting" panose="03020402040406030203" pitchFamily="66" charset="-78"/>
                <a:cs typeface="Arabic Typesetting" panose="03020402040406030203" pitchFamily="66" charset="-78"/>
              </a:rPr>
              <a:t>: أراء ومقترحات </a:t>
            </a:r>
            <a:endParaRPr lang="en-US" sz="3200" b="1" dirty="0">
              <a:solidFill>
                <a:schemeClr val="accent5">
                  <a:lumMod val="75000"/>
                </a:schemeClr>
              </a:solidFill>
              <a:latin typeface="Arabic Typesetting" panose="03020402040406030203" pitchFamily="66" charset="-78"/>
              <a:cs typeface="Arabic Typesetting" panose="03020402040406030203" pitchFamily="66" charset="-78"/>
            </a:endParaRPr>
          </a:p>
        </p:txBody>
      </p:sp>
      <p:sp>
        <p:nvSpPr>
          <p:cNvPr id="9" name="Rounded Rectangle 1">
            <a:extLst>
              <a:ext uri="{FF2B5EF4-FFF2-40B4-BE49-F238E27FC236}">
                <a16:creationId xmlns:a16="http://schemas.microsoft.com/office/drawing/2014/main" id="{75072326-27E7-4B57-8064-125B2823BA35}"/>
              </a:ext>
            </a:extLst>
          </p:cNvPr>
          <p:cNvSpPr/>
          <p:nvPr/>
        </p:nvSpPr>
        <p:spPr>
          <a:xfrm>
            <a:off x="2573908" y="4477705"/>
            <a:ext cx="4878192" cy="1224791"/>
          </a:xfrm>
          <a:prstGeom prst="roundRect">
            <a:avLst>
              <a:gd name="adj" fmla="val 50000"/>
            </a:avLst>
          </a:prstGeom>
          <a:solidFill>
            <a:schemeClr val="accent1">
              <a:lumMod val="40000"/>
              <a:lumOff val="60000"/>
            </a:schemeClr>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endPar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endParaRPr>
          </a:p>
          <a:p>
            <a:pPr algn="r"/>
            <a:r>
              <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rPr>
              <a:t>	عزيزتي الطالبة: نأمل مشاركتك في نجاح هذا البرنامج بتعبئة النموذج التالي..... وشكرً</a:t>
            </a:r>
            <a:r>
              <a:rPr lang="ar-SA" sz="2000" b="1" dirty="0">
                <a:solidFill>
                  <a:schemeClr val="tx1">
                    <a:lumMod val="85000"/>
                    <a:lumOff val="15000"/>
                  </a:schemeClr>
                </a:solidFill>
                <a:latin typeface="Arabic Typesetting" panose="03020402040406030203" pitchFamily="66" charset="-78"/>
                <a:cs typeface="Arabic Typesetting" panose="03020402040406030203" pitchFamily="66" charset="-78"/>
              </a:rPr>
              <a:t>ا</a:t>
            </a:r>
            <a:endPar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endParaRPr>
          </a:p>
          <a:p>
            <a:pPr algn="r"/>
            <a:r>
              <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rPr>
              <a:t>ضع الدرجة المناسبة: أوافق= 3،   أوافق إلى حد ما = </a:t>
            </a:r>
            <a:r>
              <a:rPr lang="ar-SA" sz="2000" b="1" dirty="0">
                <a:solidFill>
                  <a:schemeClr val="tx1">
                    <a:lumMod val="85000"/>
                    <a:lumOff val="15000"/>
                  </a:schemeClr>
                </a:solidFill>
                <a:latin typeface="Arabic Typesetting" panose="03020402040406030203" pitchFamily="66" charset="-78"/>
                <a:cs typeface="Arabic Typesetting" panose="03020402040406030203" pitchFamily="66" charset="-78"/>
              </a:rPr>
              <a:t>2</a:t>
            </a:r>
            <a:r>
              <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rPr>
              <a:t>،   لا أوافق=1</a:t>
            </a:r>
          </a:p>
        </p:txBody>
      </p:sp>
    </p:spTree>
    <p:extLst>
      <p:ext uri="{BB962C8B-B14F-4D97-AF65-F5344CB8AC3E}">
        <p14:creationId xmlns:p14="http://schemas.microsoft.com/office/powerpoint/2010/main" val="108832072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10">
            <a:extLst>
              <a:ext uri="{FF2B5EF4-FFF2-40B4-BE49-F238E27FC236}">
                <a16:creationId xmlns:a16="http://schemas.microsoft.com/office/drawing/2014/main" id="{5F04E232-5F36-4849-B6C0-75B7E01E6DF9}"/>
              </a:ext>
            </a:extLst>
          </p:cNvPr>
          <p:cNvSpPr/>
          <p:nvPr/>
        </p:nvSpPr>
        <p:spPr>
          <a:xfrm>
            <a:off x="4957766" y="818605"/>
            <a:ext cx="3627464" cy="2428316"/>
          </a:xfrm>
          <a:prstGeom prst="roundRect">
            <a:avLst/>
          </a:prstGeom>
          <a:blipFill dpi="0" rotWithShape="1">
            <a:blip r:embed="rId2">
              <a:alphaModFix amt="21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موضوعات تقترح إضافتها:</a:t>
            </a:r>
          </a:p>
          <a:p>
            <a:pPr algn="r" rtl="1"/>
            <a:endPar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endParaRPr>
          </a:p>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1-</a:t>
            </a:r>
          </a:p>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2-</a:t>
            </a:r>
          </a:p>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3-</a:t>
            </a:r>
          </a:p>
          <a:p>
            <a:pPr algn="ctr"/>
            <a:endPar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4" name="Rounded Rectangle 16">
            <a:extLst>
              <a:ext uri="{FF2B5EF4-FFF2-40B4-BE49-F238E27FC236}">
                <a16:creationId xmlns:a16="http://schemas.microsoft.com/office/drawing/2014/main" id="{87D6BD53-6920-4F80-89E1-0BA334AC677A}"/>
              </a:ext>
            </a:extLst>
          </p:cNvPr>
          <p:cNvSpPr/>
          <p:nvPr/>
        </p:nvSpPr>
        <p:spPr>
          <a:xfrm>
            <a:off x="1980545" y="887510"/>
            <a:ext cx="2700575" cy="2359411"/>
          </a:xfrm>
          <a:prstGeom prst="roundRect">
            <a:avLst/>
          </a:prstGeom>
          <a:blipFill dpi="0" rotWithShape="1">
            <a:blip r:embed="rId3">
              <a:alphaModFix amt="3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موضوعات تقترح حذفها:</a:t>
            </a:r>
          </a:p>
          <a:p>
            <a:pPr algn="r" rtl="1"/>
            <a:endPar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endParaRPr>
          </a:p>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1-</a:t>
            </a:r>
          </a:p>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2-</a:t>
            </a:r>
          </a:p>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3-</a:t>
            </a:r>
          </a:p>
          <a:p>
            <a:pPr algn="r" rtl="1"/>
            <a:endParaRPr lang="en-US" sz="24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
        <p:nvSpPr>
          <p:cNvPr id="5" name="Rectangle 60">
            <a:extLst>
              <a:ext uri="{FF2B5EF4-FFF2-40B4-BE49-F238E27FC236}">
                <a16:creationId xmlns:a16="http://schemas.microsoft.com/office/drawing/2014/main" id="{CE9F20AC-E6E7-41A1-98CE-664B7794990C}"/>
              </a:ext>
            </a:extLst>
          </p:cNvPr>
          <p:cNvSpPr/>
          <p:nvPr/>
        </p:nvSpPr>
        <p:spPr>
          <a:xfrm>
            <a:off x="2986884" y="8870789"/>
            <a:ext cx="1066318" cy="461665"/>
          </a:xfrm>
          <a:prstGeom prst="rect">
            <a:avLst/>
          </a:prstGeom>
        </p:spPr>
        <p:txBody>
          <a:bodyPr wrap="none">
            <a:spAutoFit/>
          </a:bodyPr>
          <a:lstStyle/>
          <a:p>
            <a:r>
              <a:rPr lang="ar-EG" sz="2400" b="1" dirty="0">
                <a:latin typeface="Arabic Typesetting" panose="03020402040406030203" pitchFamily="66" charset="-78"/>
                <a:cs typeface="Arabic Typesetting" panose="03020402040406030203" pitchFamily="66" charset="-78"/>
              </a:rPr>
              <a:t>تمت بحمد الله</a:t>
            </a:r>
            <a:endParaRPr lang="en-US" sz="2400" b="1" dirty="0">
              <a:latin typeface="Arabic Typesetting" panose="03020402040406030203" pitchFamily="66" charset="-78"/>
              <a:cs typeface="Arabic Typesetting" panose="03020402040406030203" pitchFamily="66" charset="-78"/>
            </a:endParaRPr>
          </a:p>
        </p:txBody>
      </p:sp>
      <p:sp>
        <p:nvSpPr>
          <p:cNvPr id="6" name="Rounded Rectangle 61">
            <a:extLst>
              <a:ext uri="{FF2B5EF4-FFF2-40B4-BE49-F238E27FC236}">
                <a16:creationId xmlns:a16="http://schemas.microsoft.com/office/drawing/2014/main" id="{7D1A7AFD-F1C8-4BF8-B34D-F4CAEF293153}"/>
              </a:ext>
            </a:extLst>
          </p:cNvPr>
          <p:cNvSpPr/>
          <p:nvPr/>
        </p:nvSpPr>
        <p:spPr>
          <a:xfrm>
            <a:off x="1748242" y="3645533"/>
            <a:ext cx="6583608" cy="2428316"/>
          </a:xfrm>
          <a:prstGeom prst="roundRect">
            <a:avLst/>
          </a:prstGeom>
          <a:solidFill>
            <a:schemeClr val="accent6">
              <a:lumMod val="40000"/>
              <a:lumOff val="60000"/>
            </a:schemeClr>
          </a:solid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مقترحات عامة لتطوير الحقيبة:</a:t>
            </a:r>
          </a:p>
          <a:p>
            <a:pPr algn="r" rtl="1"/>
            <a:endPar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endParaRPr>
          </a:p>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1-</a:t>
            </a:r>
          </a:p>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2-</a:t>
            </a:r>
          </a:p>
          <a:p>
            <a:pPr algn="r" rtl="1"/>
            <a:r>
              <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rPr>
              <a:t>3-</a:t>
            </a:r>
          </a:p>
          <a:p>
            <a:pPr algn="ctr"/>
            <a:endParaRPr lang="ar-EG" sz="2400" b="1" dirty="0">
              <a:solidFill>
                <a:schemeClr val="tx1">
                  <a:lumMod val="95000"/>
                  <a:lumOff val="5000"/>
                </a:schemeClr>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14112117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Top Corners Rounded 5">
            <a:extLst>
              <a:ext uri="{FF2B5EF4-FFF2-40B4-BE49-F238E27FC236}">
                <a16:creationId xmlns:a16="http://schemas.microsoft.com/office/drawing/2014/main" id="{9334DF4D-6111-4498-A8CC-A82551BBCAC6}"/>
              </a:ext>
            </a:extLst>
          </p:cNvPr>
          <p:cNvSpPr/>
          <p:nvPr/>
        </p:nvSpPr>
        <p:spPr>
          <a:xfrm rot="16200000">
            <a:off x="5592570" y="2703142"/>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49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ectangle: Top Corners Rounded 4">
            <a:extLst>
              <a:ext uri="{FF2B5EF4-FFF2-40B4-BE49-F238E27FC236}">
                <a16:creationId xmlns:a16="http://schemas.microsoft.com/office/drawing/2014/main" id="{81879A68-F795-45BB-AA72-4DD41E36CEAD}"/>
              </a:ext>
            </a:extLst>
          </p:cNvPr>
          <p:cNvSpPr/>
          <p:nvPr/>
        </p:nvSpPr>
        <p:spPr>
          <a:xfrm>
            <a:off x="2307365" y="416607"/>
            <a:ext cx="4994887" cy="6024786"/>
          </a:xfrm>
          <a:prstGeom prst="round2SameRect">
            <a:avLst>
              <a:gd name="adj1" fmla="val 16667"/>
              <a:gd name="adj2" fmla="val 0"/>
            </a:avLst>
          </a:prstGeom>
          <a:solidFill>
            <a:srgbClr val="FFFA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rPr>
              <a:t>سعد على زاير وعهود سامي هاشم (2016). كيف نصل إلى الفهم القرائي، القراءة المطالعة الفهم القرائي نماذج الفهم القرائي، عمان، دار الرضوان للنشر والتوزيع، ط1</a:t>
            </a:r>
          </a:p>
          <a:p>
            <a:pPr marL="342900" lvl="0" indent="-342900" algn="just" rtl="1">
              <a:spcAft>
                <a:spcPts val="0"/>
              </a:spcAft>
              <a:buFont typeface="Arial"/>
              <a:buChar char="•"/>
              <a:tabLst>
                <a:tab pos="457200" algn="l"/>
              </a:tabLst>
            </a:pPr>
            <a:r>
              <a:rPr lang="en-US" sz="2000" b="1" dirty="0">
                <a:solidFill>
                  <a:schemeClr val="tx1">
                    <a:lumMod val="85000"/>
                    <a:lumOff val="15000"/>
                  </a:schemeClr>
                </a:solidFill>
                <a:latin typeface="Arabic Typesetting" panose="03020402040406030203" pitchFamily="66" charset="-78"/>
                <a:cs typeface="Arabic Typesetting" panose="03020402040406030203" pitchFamily="66" charset="-78"/>
              </a:rPr>
              <a:t> </a:t>
            </a:r>
            <a:r>
              <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rPr>
              <a:t>نائف بن مستور الثبيتي (2013). تقديم دور المشرف التربوي في تنمية ممارسات التعلم </a:t>
            </a:r>
            <a:r>
              <a:rPr lang="ar-EG" sz="2000" b="1" dirty="0" err="1">
                <a:solidFill>
                  <a:schemeClr val="tx1">
                    <a:lumMod val="85000"/>
                    <a:lumOff val="15000"/>
                  </a:schemeClr>
                </a:solidFill>
                <a:latin typeface="Arabic Typesetting" panose="03020402040406030203" pitchFamily="66" charset="-78"/>
                <a:cs typeface="Arabic Typesetting" panose="03020402040406030203" pitchFamily="66" charset="-78"/>
              </a:rPr>
              <a:t>البناني</a:t>
            </a:r>
            <a:r>
              <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rPr>
              <a:t> لدي معلمي العلوم في المرحلة المتوسطة بمدينة الطائف، رسالة ماجستير، كلية التربية جامعة أم القري.</a:t>
            </a:r>
          </a:p>
          <a:p>
            <a:pPr marL="342900" lvl="0" indent="-342900" algn="just" rtl="1">
              <a:spcAft>
                <a:spcPts val="0"/>
              </a:spcAft>
              <a:buFont typeface="Arial"/>
              <a:buChar char="•"/>
              <a:tabLst>
                <a:tab pos="457200" algn="l"/>
              </a:tabLst>
            </a:pPr>
            <a:r>
              <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rPr>
              <a:t>حسن، حسن عمر (٢٠١٤). فاعلية برنامج قائم على استخدام الألعاب العلمية التعليمية في ضوء المعايير القومية في اكتساب المفاهيم العلمية وتنمية بعض مهارات عمليات العلم الأساسية والتفكير الابتكاري لدى أطفال الروضة رسالة دكتوراه (غير منشورة) قسم مناهج وطرق تدريس كلية التربية جامعة المنيا.</a:t>
            </a:r>
          </a:p>
          <a:p>
            <a:pPr marL="342900" lvl="0" indent="-342900" algn="just" rtl="1">
              <a:spcAft>
                <a:spcPts val="0"/>
              </a:spcAft>
              <a:buFont typeface="Arial"/>
              <a:buChar char="•"/>
              <a:tabLst>
                <a:tab pos="457200" algn="l"/>
              </a:tabLst>
            </a:pPr>
            <a:r>
              <a:rPr lang="ar-EG" sz="2000" b="1" dirty="0">
                <a:solidFill>
                  <a:schemeClr val="tx1">
                    <a:lumMod val="85000"/>
                    <a:lumOff val="15000"/>
                  </a:schemeClr>
                </a:solidFill>
                <a:latin typeface="Arabic Typesetting" panose="03020402040406030203" pitchFamily="66" charset="-78"/>
                <a:cs typeface="Arabic Typesetting" panose="03020402040406030203" pitchFamily="66" charset="-78"/>
              </a:rPr>
              <a:t>- غازي مفلح (2005)، فاعلية التعلم التعاوني في تنمية بعض مهارات الفهم القرائي لدى طلبة الصف الأول الثانوي"، مجلة جامعة دمشق للعلوم التربوية، المجلد 21، العدد الثاني، سوريا.</a:t>
            </a:r>
            <a:endParaRPr lang="en-US" sz="2000" b="1" dirty="0">
              <a:solidFill>
                <a:schemeClr val="tx1">
                  <a:lumMod val="85000"/>
                  <a:lumOff val="15000"/>
                </a:schemeClr>
              </a:solidFill>
              <a:latin typeface="Arabic Typesetting" panose="03020402040406030203" pitchFamily="66" charset="-78"/>
              <a:cs typeface="Arabic Typesetting" panose="03020402040406030203" pitchFamily="66" charset="-78"/>
            </a:endParaRPr>
          </a:p>
          <a:p>
            <a:pPr algn="ctr" rtl="1">
              <a:lnSpc>
                <a:spcPct val="115000"/>
              </a:lnSpc>
              <a:spcAft>
                <a:spcPts val="1000"/>
              </a:spcAft>
            </a:pPr>
            <a:r>
              <a:rPr lang="ar-SA" b="1" dirty="0">
                <a:latin typeface="Arabic Typesetting" panose="03020402040406030203" pitchFamily="66" charset="-78"/>
                <a:ea typeface="Calibri"/>
                <a:cs typeface="Arabic Typesetting" panose="03020402040406030203" pitchFamily="66" charset="-78"/>
              </a:rPr>
              <a:t>،   أوافق إلى حد ما = 2،   لا أوافق</a:t>
            </a:r>
            <a:r>
              <a:rPr lang="ar-SA" b="1" dirty="0">
                <a:latin typeface="Calibri" panose="020F0502020204030204" pitchFamily="34" charset="0"/>
                <a:ea typeface="Calibri"/>
                <a:cs typeface="Calibri" panose="020F0502020204030204" pitchFamily="34" charset="0"/>
              </a:rPr>
              <a:t>=1</a:t>
            </a:r>
            <a:endParaRPr lang="en-US" sz="1400" dirty="0">
              <a:latin typeface="Calibri" panose="020F0502020204030204" pitchFamily="34" charset="0"/>
              <a:ea typeface="Calibri"/>
              <a:cs typeface="Calibri" panose="020F0502020204030204" pitchFamily="34" charset="0"/>
            </a:endParaRPr>
          </a:p>
        </p:txBody>
      </p:sp>
      <p:sp>
        <p:nvSpPr>
          <p:cNvPr id="4" name="Rectangle: Top Corners Rounded 5">
            <a:extLst>
              <a:ext uri="{FF2B5EF4-FFF2-40B4-BE49-F238E27FC236}">
                <a16:creationId xmlns:a16="http://schemas.microsoft.com/office/drawing/2014/main" id="{F2D08B72-3410-4846-8BE5-5C9197F70591}"/>
              </a:ext>
            </a:extLst>
          </p:cNvPr>
          <p:cNvSpPr/>
          <p:nvPr/>
        </p:nvSpPr>
        <p:spPr>
          <a:xfrm rot="16200000">
            <a:off x="5592571" y="2688334"/>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3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Rectangle: Top Corners Rounded 5">
            <a:extLst>
              <a:ext uri="{FF2B5EF4-FFF2-40B4-BE49-F238E27FC236}">
                <a16:creationId xmlns:a16="http://schemas.microsoft.com/office/drawing/2014/main" id="{AC969021-8B9F-4BB8-B189-45C676FD6A8E}"/>
              </a:ext>
            </a:extLst>
          </p:cNvPr>
          <p:cNvSpPr/>
          <p:nvPr/>
        </p:nvSpPr>
        <p:spPr>
          <a:xfrm rot="16200000">
            <a:off x="5183679" y="2970143"/>
            <a:ext cx="4502791" cy="917712"/>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gradFill>
            <a:gsLst>
              <a:gs pos="0">
                <a:srgbClr val="F1DCB9"/>
              </a:gs>
              <a:gs pos="35000">
                <a:srgbClr val="FFFAE4"/>
              </a:gs>
              <a:gs pos="57000">
                <a:schemeClr val="bg1"/>
              </a:gs>
              <a:gs pos="100000">
                <a:srgbClr val="F1DCB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Freeform: Shape 30">
            <a:extLst>
              <a:ext uri="{FF2B5EF4-FFF2-40B4-BE49-F238E27FC236}">
                <a16:creationId xmlns:a16="http://schemas.microsoft.com/office/drawing/2014/main" id="{07ADD098-DFAC-4C08-B236-8D88AC945BEE}"/>
              </a:ext>
            </a:extLst>
          </p:cNvPr>
          <p:cNvSpPr/>
          <p:nvPr/>
        </p:nvSpPr>
        <p:spPr>
          <a:xfrm rot="16200000">
            <a:off x="7761396" y="4034752"/>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3765689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a:extLst>
              <a:ext uri="{FF2B5EF4-FFF2-40B4-BE49-F238E27FC236}">
                <a16:creationId xmlns:a16="http://schemas.microsoft.com/office/drawing/2014/main" id="{EE37F6D2-FA2F-4EEA-A801-5DB5DCB6146E}"/>
              </a:ext>
            </a:extLst>
          </p:cNvPr>
          <p:cNvGrpSpPr/>
          <p:nvPr/>
        </p:nvGrpSpPr>
        <p:grpSpPr>
          <a:xfrm>
            <a:off x="106547" y="79393"/>
            <a:ext cx="3346865" cy="1036307"/>
            <a:chOff x="2140318" y="795384"/>
            <a:chExt cx="4486150" cy="1036307"/>
          </a:xfrm>
        </p:grpSpPr>
        <p:sp>
          <p:nvSpPr>
            <p:cNvPr id="3" name="Rectangle 41">
              <a:extLst>
                <a:ext uri="{FF2B5EF4-FFF2-40B4-BE49-F238E27FC236}">
                  <a16:creationId xmlns:a16="http://schemas.microsoft.com/office/drawing/2014/main" id="{DD19CCCF-37DB-448F-A42B-76F697C6AC89}"/>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Freeform: Shape 24">
              <a:extLst>
                <a:ext uri="{FF2B5EF4-FFF2-40B4-BE49-F238E27FC236}">
                  <a16:creationId xmlns:a16="http://schemas.microsoft.com/office/drawing/2014/main" id="{96CACD5F-4D3B-4355-8F90-5FDBFFBA0BD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Rectangle 43">
              <a:extLst>
                <a:ext uri="{FF2B5EF4-FFF2-40B4-BE49-F238E27FC236}">
                  <a16:creationId xmlns:a16="http://schemas.microsoft.com/office/drawing/2014/main" id="{7B652555-EAAE-476B-86BB-FED749E31543}"/>
                </a:ext>
              </a:extLst>
            </p:cNvPr>
            <p:cNvSpPr/>
            <p:nvPr/>
          </p:nvSpPr>
          <p:spPr>
            <a:xfrm>
              <a:off x="2140318" y="1113182"/>
              <a:ext cx="3639650"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2400" b="1" dirty="0">
                  <a:latin typeface="Arabic Typesetting" panose="03020402040406030203" pitchFamily="66" charset="-78"/>
                  <a:cs typeface="Arabic Typesetting" panose="03020402040406030203" pitchFamily="66" charset="-78"/>
                </a:rPr>
                <a:t>نشاط رقم(2)</a:t>
              </a:r>
              <a:endParaRPr lang="en-US" sz="2400" b="1" dirty="0">
                <a:latin typeface="Arabic Typesetting" panose="03020402040406030203" pitchFamily="66" charset="-78"/>
                <a:cs typeface="Arabic Typesetting" panose="03020402040406030203" pitchFamily="66" charset="-78"/>
              </a:endParaRPr>
            </a:p>
          </p:txBody>
        </p:sp>
        <p:grpSp>
          <p:nvGrpSpPr>
            <p:cNvPr id="6" name="Group 44">
              <a:extLst>
                <a:ext uri="{FF2B5EF4-FFF2-40B4-BE49-F238E27FC236}">
                  <a16:creationId xmlns:a16="http://schemas.microsoft.com/office/drawing/2014/main" id="{91B3DC02-F101-4F2A-8CE7-6C3355A1EA33}"/>
                </a:ext>
              </a:extLst>
            </p:cNvPr>
            <p:cNvGrpSpPr/>
            <p:nvPr/>
          </p:nvGrpSpPr>
          <p:grpSpPr>
            <a:xfrm>
              <a:off x="5588896" y="1531471"/>
              <a:ext cx="390125" cy="205592"/>
              <a:chOff x="5588896" y="1531471"/>
              <a:chExt cx="390125" cy="205592"/>
            </a:xfrm>
          </p:grpSpPr>
          <p:sp>
            <p:nvSpPr>
              <p:cNvPr id="9" name="Oval 47">
                <a:extLst>
                  <a:ext uri="{FF2B5EF4-FFF2-40B4-BE49-F238E27FC236}">
                    <a16:creationId xmlns:a16="http://schemas.microsoft.com/office/drawing/2014/main" id="{8FA17803-4949-4190-8B9E-CF7F2829F241}"/>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Freeform: Shape 30">
                <a:extLst>
                  <a:ext uri="{FF2B5EF4-FFF2-40B4-BE49-F238E27FC236}">
                    <a16:creationId xmlns:a16="http://schemas.microsoft.com/office/drawing/2014/main" id="{050FB559-BA78-4C94-8855-BD2E11693E28}"/>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7" name="Freeform: Shape 27">
              <a:extLst>
                <a:ext uri="{FF2B5EF4-FFF2-40B4-BE49-F238E27FC236}">
                  <a16:creationId xmlns:a16="http://schemas.microsoft.com/office/drawing/2014/main" id="{BC0BC542-2453-4CA6-B8D9-5409FBF63308}"/>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8" name="Freeform: Shape 28">
              <a:extLst>
                <a:ext uri="{FF2B5EF4-FFF2-40B4-BE49-F238E27FC236}">
                  <a16:creationId xmlns:a16="http://schemas.microsoft.com/office/drawing/2014/main" id="{DC122BB3-2550-4FDF-A9DC-4C4ED29C1674}"/>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sp>
        <p:nvSpPr>
          <p:cNvPr id="15" name="Chevron 1">
            <a:extLst>
              <a:ext uri="{FF2B5EF4-FFF2-40B4-BE49-F238E27FC236}">
                <a16:creationId xmlns:a16="http://schemas.microsoft.com/office/drawing/2014/main" id="{92A5C51E-93A1-4515-A009-267F7922FEA4}"/>
              </a:ext>
            </a:extLst>
          </p:cNvPr>
          <p:cNvSpPr/>
          <p:nvPr/>
        </p:nvSpPr>
        <p:spPr>
          <a:xfrm>
            <a:off x="8105314" y="2619313"/>
            <a:ext cx="1092072" cy="1272136"/>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16" name="Pentagon 2">
            <a:extLst>
              <a:ext uri="{FF2B5EF4-FFF2-40B4-BE49-F238E27FC236}">
                <a16:creationId xmlns:a16="http://schemas.microsoft.com/office/drawing/2014/main" id="{226148D3-7E5E-487B-9876-EE0BE390F856}"/>
              </a:ext>
            </a:extLst>
          </p:cNvPr>
          <p:cNvSpPr/>
          <p:nvPr/>
        </p:nvSpPr>
        <p:spPr>
          <a:xfrm>
            <a:off x="4750877" y="2619313"/>
            <a:ext cx="3824952" cy="1272138"/>
          </a:xfrm>
          <a:prstGeom prst="homePlate">
            <a:avLst>
              <a:gd name="adj" fmla="val 4712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6000" dirty="0">
                <a:solidFill>
                  <a:schemeClr val="accent2">
                    <a:lumMod val="75000"/>
                  </a:schemeClr>
                </a:solidFill>
                <a:latin typeface="Arabic Typesetting" panose="03020402040406030203" pitchFamily="66" charset="-78"/>
                <a:cs typeface="Arabic Typesetting" panose="03020402040406030203" pitchFamily="66" charset="-78"/>
              </a:rPr>
              <a:t>وضح المقصود بالفهم </a:t>
            </a:r>
            <a:endParaRPr lang="en-US" sz="6000" dirty="0">
              <a:solidFill>
                <a:schemeClr val="accent2">
                  <a:lumMod val="75000"/>
                </a:schemeClr>
              </a:solidFill>
              <a:latin typeface="Arabic Typesetting" panose="03020402040406030203" pitchFamily="66" charset="-78"/>
              <a:cs typeface="Arabic Typesetting" panose="03020402040406030203" pitchFamily="66" charset="-78"/>
            </a:endParaRPr>
          </a:p>
        </p:txBody>
      </p:sp>
      <p:sp>
        <p:nvSpPr>
          <p:cNvPr id="17" name="Pentagon 4">
            <a:extLst>
              <a:ext uri="{FF2B5EF4-FFF2-40B4-BE49-F238E27FC236}">
                <a16:creationId xmlns:a16="http://schemas.microsoft.com/office/drawing/2014/main" id="{B5C23054-0C57-40C3-9FAB-74E4622B3F3E}"/>
              </a:ext>
            </a:extLst>
          </p:cNvPr>
          <p:cNvSpPr/>
          <p:nvPr/>
        </p:nvSpPr>
        <p:spPr>
          <a:xfrm rot="10800000">
            <a:off x="965345" y="2619314"/>
            <a:ext cx="3785532" cy="1272135"/>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827976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Top Corners Rounded 7">
            <a:extLst>
              <a:ext uri="{FF2B5EF4-FFF2-40B4-BE49-F238E27FC236}">
                <a16:creationId xmlns:a16="http://schemas.microsoft.com/office/drawing/2014/main" id="{ED3BD690-0D5F-47E1-8207-481215C52AF2}"/>
              </a:ext>
            </a:extLst>
          </p:cNvPr>
          <p:cNvSpPr/>
          <p:nvPr/>
        </p:nvSpPr>
        <p:spPr>
          <a:xfrm>
            <a:off x="3108825" y="476604"/>
            <a:ext cx="4540767" cy="5271213"/>
          </a:xfrm>
          <a:prstGeom prst="round2SameRect">
            <a:avLst/>
          </a:prstGeom>
          <a:solidFill>
            <a:schemeClr val="accent6">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rtl="1">
              <a:spcAft>
                <a:spcPts val="0"/>
              </a:spcAft>
              <a:tabLst>
                <a:tab pos="457200" algn="l"/>
              </a:tabLst>
            </a:pPr>
            <a:r>
              <a:rPr lang="ar-EG" sz="3200" b="1" dirty="0">
                <a:solidFill>
                  <a:srgbClr val="000000"/>
                </a:solidFill>
                <a:latin typeface="Arabic Typesetting" panose="03020402040406030203" pitchFamily="66" charset="-78"/>
                <a:cs typeface="Arabic Typesetting" panose="03020402040406030203" pitchFamily="66" charset="-78"/>
              </a:rPr>
              <a:t>هو القدرة على فهم النص والتأمل فيه والتعلم منه؛ وهذا هو الهدف من القراءة، فإذا تمكن القارئ من تحديد الكلمات وتمييزها وقراءتها، لكنه لا يفهم ما يقرأ؛ فإنه لن يحقق الهدف المنشود من قراءته، وعندما يفهم القارئ؛ فإنه يقوم بتوصيل ودمج وتفسير واستنتاج وتحليل وتقييم الأفكار الواردة في النص. </a:t>
            </a:r>
          </a:p>
        </p:txBody>
      </p:sp>
      <p:sp>
        <p:nvSpPr>
          <p:cNvPr id="4" name="Round Diagonal Corner Rectangle 7">
            <a:extLst>
              <a:ext uri="{FF2B5EF4-FFF2-40B4-BE49-F238E27FC236}">
                <a16:creationId xmlns:a16="http://schemas.microsoft.com/office/drawing/2014/main" id="{4D58C11E-6A9A-40FD-A22F-2CF64A770B60}"/>
              </a:ext>
            </a:extLst>
          </p:cNvPr>
          <p:cNvSpPr/>
          <p:nvPr/>
        </p:nvSpPr>
        <p:spPr>
          <a:xfrm>
            <a:off x="6254248" y="319596"/>
            <a:ext cx="1928003" cy="575457"/>
          </a:xfrm>
          <a:prstGeom prst="round2DiagRect">
            <a:avLst>
              <a:gd name="adj1" fmla="val 41305"/>
              <a:gd name="adj2" fmla="val 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EG" sz="4000" b="1" dirty="0">
                <a:solidFill>
                  <a:schemeClr val="tx1">
                    <a:lumMod val="95000"/>
                    <a:lumOff val="5000"/>
                  </a:schemeClr>
                </a:solidFill>
                <a:latin typeface="Arabic Typesetting" panose="03020402040406030203" pitchFamily="66" charset="-78"/>
                <a:cs typeface="Arabic Typesetting" panose="03020402040406030203" pitchFamily="66" charset="-78"/>
              </a:rPr>
              <a:t>الفهم</a:t>
            </a:r>
            <a:r>
              <a:rPr lang="ar-EG" sz="4000" b="1" dirty="0">
                <a:solidFill>
                  <a:srgbClr val="000000"/>
                </a:solidFill>
                <a:latin typeface="Calibri" panose="020F0502020204030204" pitchFamily="34" charset="0"/>
                <a:cs typeface="Calibri" panose="020F0502020204030204" pitchFamily="34" charset="0"/>
              </a:rPr>
              <a:t> </a:t>
            </a:r>
          </a:p>
          <a:p>
            <a:pPr algn="ctr"/>
            <a:endParaRPr lang="en-US" dirty="0"/>
          </a:p>
        </p:txBody>
      </p:sp>
    </p:spTree>
    <p:extLst>
      <p:ext uri="{BB962C8B-B14F-4D97-AF65-F5344CB8AC3E}">
        <p14:creationId xmlns:p14="http://schemas.microsoft.com/office/powerpoint/2010/main" val="379878644"/>
      </p:ext>
    </p:extLst>
  </p:cSld>
  <p:clrMapOvr>
    <a:masterClrMapping/>
  </p:clrMapOvr>
</p:sld>
</file>

<file path=ppt/theme/theme1.xml><?xml version="1.0" encoding="utf-8"?>
<a:theme xmlns:a="http://schemas.openxmlformats.org/drawingml/2006/main" name="واجهة">
  <a:themeElements>
    <a:clrScheme name="واجهة">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واجهة">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جهة">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560</TotalTime>
  <Words>4392</Words>
  <Application>Microsoft Office PowerPoint</Application>
  <PresentationFormat>شاشة عريضة</PresentationFormat>
  <Paragraphs>453</Paragraphs>
  <Slides>75</Slides>
  <Notes>1</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75</vt:i4>
      </vt:variant>
    </vt:vector>
  </HeadingPairs>
  <TitlesOfParts>
    <vt:vector size="81" baseType="lpstr">
      <vt:lpstr>Arabic Typesetting</vt:lpstr>
      <vt:lpstr>Arial</vt:lpstr>
      <vt:lpstr>Calibri</vt:lpstr>
      <vt:lpstr>Trebuchet MS</vt:lpstr>
      <vt:lpstr>Wingdings 3</vt:lpstr>
      <vt:lpstr>واجهة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DREAMS</dc:creator>
  <cp:lastModifiedBy>DREAMS</cp:lastModifiedBy>
  <cp:revision>8</cp:revision>
  <dcterms:created xsi:type="dcterms:W3CDTF">2023-10-21T07:51:25Z</dcterms:created>
  <dcterms:modified xsi:type="dcterms:W3CDTF">2023-10-22T09:43:54Z</dcterms:modified>
</cp:coreProperties>
</file>