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41"/>
  </p:notesMasterIdLst>
  <p:sldIdLst>
    <p:sldId id="256" r:id="rId2"/>
    <p:sldId id="419" r:id="rId3"/>
    <p:sldId id="420" r:id="rId4"/>
    <p:sldId id="421" r:id="rId5"/>
    <p:sldId id="422" r:id="rId6"/>
    <p:sldId id="423" r:id="rId7"/>
    <p:sldId id="424" r:id="rId8"/>
    <p:sldId id="425" r:id="rId9"/>
    <p:sldId id="291" r:id="rId10"/>
    <p:sldId id="292" r:id="rId11"/>
    <p:sldId id="279" r:id="rId12"/>
    <p:sldId id="257" r:id="rId13"/>
    <p:sldId id="258" r:id="rId14"/>
    <p:sldId id="260" r:id="rId15"/>
    <p:sldId id="261" r:id="rId16"/>
    <p:sldId id="262" r:id="rId17"/>
    <p:sldId id="263" r:id="rId18"/>
    <p:sldId id="264" r:id="rId19"/>
    <p:sldId id="265" r:id="rId20"/>
    <p:sldId id="268" r:id="rId21"/>
    <p:sldId id="275" r:id="rId22"/>
    <p:sldId id="276" r:id="rId23"/>
    <p:sldId id="277" r:id="rId24"/>
    <p:sldId id="273" r:id="rId25"/>
    <p:sldId id="274" r:id="rId26"/>
    <p:sldId id="271" r:id="rId27"/>
    <p:sldId id="272" r:id="rId28"/>
    <p:sldId id="269" r:id="rId29"/>
    <p:sldId id="280" r:id="rId30"/>
    <p:sldId id="281" r:id="rId31"/>
    <p:sldId id="282" r:id="rId32"/>
    <p:sldId id="283" r:id="rId33"/>
    <p:sldId id="284" r:id="rId34"/>
    <p:sldId id="285" r:id="rId35"/>
    <p:sldId id="286" r:id="rId36"/>
    <p:sldId id="287" r:id="rId37"/>
    <p:sldId id="288" r:id="rId38"/>
    <p:sldId id="289" r:id="rId39"/>
    <p:sldId id="290" r:id="rId4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snapToGrid="0">
      <p:cViewPr varScale="1">
        <p:scale>
          <a:sx n="68" d="100"/>
          <a:sy n="68" d="100"/>
        </p:scale>
        <p:origin x="792"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l">
              <a:defRPr sz="1200"/>
            </a:lvl1pPr>
          </a:lstStyle>
          <a:p>
            <a:endParaRPr lang="en-US"/>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r">
              <a:defRPr sz="1200"/>
            </a:lvl1pPr>
          </a:lstStyle>
          <a:p>
            <a:fld id="{5C9C72AD-37E0-46FB-A992-251F35D2AE2C}" type="datetimeFigureOut">
              <a:rPr lang="en-US" smtClean="0"/>
              <a:t>10/26/2023</a:t>
            </a:fld>
            <a:endParaRPr lang="en-US"/>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en-US"/>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r">
              <a:defRPr sz="1200"/>
            </a:lvl1pPr>
          </a:lstStyle>
          <a:p>
            <a:fld id="{1054C61A-E28D-4889-97E5-327151F37D60}" type="slidenum">
              <a:rPr lang="en-US" smtClean="0"/>
              <a:t>‹#›</a:t>
            </a:fld>
            <a:endParaRPr lang="en-US"/>
          </a:p>
        </p:txBody>
      </p:sp>
    </p:spTree>
    <p:extLst>
      <p:ext uri="{BB962C8B-B14F-4D97-AF65-F5344CB8AC3E}">
        <p14:creationId xmlns:p14="http://schemas.microsoft.com/office/powerpoint/2010/main" val="137132733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ar-SA"/>
              <a:t>انقر لتحرير نمط عنوان الشكل الرئيسي</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الفرعي للشكل الرئيسي</a:t>
            </a:r>
            <a:endParaRPr lang="en-US" dirty="0"/>
          </a:p>
        </p:txBody>
      </p:sp>
      <p:sp>
        <p:nvSpPr>
          <p:cNvPr id="4" name="Date Placeholder 3"/>
          <p:cNvSpPr>
            <a:spLocks noGrp="1"/>
          </p:cNvSpPr>
          <p:nvPr>
            <p:ph type="dt" sz="half" idx="10"/>
          </p:nvPr>
        </p:nvSpPr>
        <p:spPr/>
        <p:txBody>
          <a:bodyPr/>
          <a:lstStyle/>
          <a:p>
            <a:fld id="{AE7DD099-C580-4980-8C22-73471DA53250}" type="datetimeFigureOut">
              <a:rPr lang="en-US" smtClean="0"/>
              <a:t>10/26/2023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83102F-29F4-4C3A-A38C-C8EE9546F112}" type="slidenum">
              <a:rPr lang="en-US" smtClean="0"/>
              <a:t>‹#›</a:t>
            </a:fld>
            <a:endParaRPr lang="en-US"/>
          </a:p>
        </p:txBody>
      </p:sp>
    </p:spTree>
    <p:extLst>
      <p:ext uri="{BB962C8B-B14F-4D97-AF65-F5344CB8AC3E}">
        <p14:creationId xmlns:p14="http://schemas.microsoft.com/office/powerpoint/2010/main" val="34838586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AE7DD099-C580-4980-8C22-73471DA53250}" type="datetimeFigureOut">
              <a:rPr lang="en-US" smtClean="0"/>
              <a:t>10/26/2023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83102F-29F4-4C3A-A38C-C8EE9546F112}" type="slidenum">
              <a:rPr lang="en-US" smtClean="0"/>
              <a:t>‹#›</a:t>
            </a:fld>
            <a:endParaRPr lang="en-US"/>
          </a:p>
        </p:txBody>
      </p:sp>
    </p:spTree>
    <p:extLst>
      <p:ext uri="{BB962C8B-B14F-4D97-AF65-F5344CB8AC3E}">
        <p14:creationId xmlns:p14="http://schemas.microsoft.com/office/powerpoint/2010/main" val="34044377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ar-SA"/>
              <a:t>انقر لتحرير نمط عنوان الشكل الرئيسي</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انقر لتحرير أنماط نص الشكل الرئيسي</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AE7DD099-C580-4980-8C22-73471DA53250}" type="datetimeFigureOut">
              <a:rPr lang="en-US" smtClean="0"/>
              <a:t>10/26/2023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83102F-29F4-4C3A-A38C-C8EE9546F112}"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1729322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AE7DD099-C580-4980-8C22-73471DA53250}" type="datetimeFigureOut">
              <a:rPr lang="en-US" smtClean="0"/>
              <a:t>10/26/2023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83102F-29F4-4C3A-A38C-C8EE9546F112}" type="slidenum">
              <a:rPr lang="en-US" smtClean="0"/>
              <a:t>‹#›</a:t>
            </a:fld>
            <a:endParaRPr lang="en-US"/>
          </a:p>
        </p:txBody>
      </p:sp>
    </p:spTree>
    <p:extLst>
      <p:ext uri="{BB962C8B-B14F-4D97-AF65-F5344CB8AC3E}">
        <p14:creationId xmlns:p14="http://schemas.microsoft.com/office/powerpoint/2010/main" val="13396261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ar-SA"/>
              <a:t>انقر لتحرير نمط عنوان الشكل الرئيسي</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انقر لتحرير أنماط نص الشكل الرئيسي</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AE7DD099-C580-4980-8C22-73471DA53250}" type="datetimeFigureOut">
              <a:rPr lang="en-US" smtClean="0"/>
              <a:t>10/26/2023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83102F-29F4-4C3A-A38C-C8EE9546F112}"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6341061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ar-SA"/>
              <a:t>انقر لتحرير نمط عنوان الشكل الرئيسي</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انقر لتحرير أنماط نص الشكل الرئيسي</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AE7DD099-C580-4980-8C22-73471DA53250}" type="datetimeFigureOut">
              <a:rPr lang="en-US" smtClean="0"/>
              <a:t>10/26/2023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83102F-29F4-4C3A-A38C-C8EE9546F112}" type="slidenum">
              <a:rPr lang="en-US" smtClean="0"/>
              <a:t>‹#›</a:t>
            </a:fld>
            <a:endParaRPr lang="en-US"/>
          </a:p>
        </p:txBody>
      </p:sp>
    </p:spTree>
    <p:extLst>
      <p:ext uri="{BB962C8B-B14F-4D97-AF65-F5344CB8AC3E}">
        <p14:creationId xmlns:p14="http://schemas.microsoft.com/office/powerpoint/2010/main" val="7264675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AE7DD099-C580-4980-8C22-73471DA53250}" type="datetimeFigureOut">
              <a:rPr lang="en-US" smtClean="0"/>
              <a:t>10/26/2023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83102F-29F4-4C3A-A38C-C8EE9546F112}" type="slidenum">
              <a:rPr lang="en-US" smtClean="0"/>
              <a:t>‹#›</a:t>
            </a:fld>
            <a:endParaRPr lang="en-US"/>
          </a:p>
        </p:txBody>
      </p:sp>
    </p:spTree>
    <p:extLst>
      <p:ext uri="{BB962C8B-B14F-4D97-AF65-F5344CB8AC3E}">
        <p14:creationId xmlns:p14="http://schemas.microsoft.com/office/powerpoint/2010/main" val="40855161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AE7DD099-C580-4980-8C22-73471DA53250}" type="datetimeFigureOut">
              <a:rPr lang="en-US" smtClean="0"/>
              <a:t>10/26/2023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83102F-29F4-4C3A-A38C-C8EE9546F112}" type="slidenum">
              <a:rPr lang="en-US" smtClean="0"/>
              <a:t>‹#›</a:t>
            </a:fld>
            <a:endParaRPr lang="en-US"/>
          </a:p>
        </p:txBody>
      </p:sp>
    </p:spTree>
    <p:extLst>
      <p:ext uri="{BB962C8B-B14F-4D97-AF65-F5344CB8AC3E}">
        <p14:creationId xmlns:p14="http://schemas.microsoft.com/office/powerpoint/2010/main" val="27420412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ar-SA"/>
              <a:t>انقر لتحرير نمط عنوان الشكل الرئيسي</a:t>
            </a:r>
            <a:endParaRPr lang="en-US" dirty="0"/>
          </a:p>
        </p:txBody>
      </p:sp>
      <p:sp>
        <p:nvSpPr>
          <p:cNvPr id="3" name="Content Placeholder 2"/>
          <p:cNvSpPr>
            <a:spLocks noGrp="1"/>
          </p:cNvSpPr>
          <p:nvPr>
            <p:ph idx="1"/>
          </p:nvPr>
        </p:nvSpPr>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AE7DD099-C580-4980-8C22-73471DA53250}" type="datetimeFigureOut">
              <a:rPr lang="en-US" smtClean="0"/>
              <a:t>10/26/2023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83102F-29F4-4C3A-A38C-C8EE9546F112}" type="slidenum">
              <a:rPr lang="en-US" smtClean="0"/>
              <a:t>‹#›</a:t>
            </a:fld>
            <a:endParaRPr lang="en-US"/>
          </a:p>
        </p:txBody>
      </p:sp>
    </p:spTree>
    <p:extLst>
      <p:ext uri="{BB962C8B-B14F-4D97-AF65-F5344CB8AC3E}">
        <p14:creationId xmlns:p14="http://schemas.microsoft.com/office/powerpoint/2010/main" val="30105153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AE7DD099-C580-4980-8C22-73471DA53250}" type="datetimeFigureOut">
              <a:rPr lang="en-US" smtClean="0"/>
              <a:t>10/26/2023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83102F-29F4-4C3A-A38C-C8EE9546F112}" type="slidenum">
              <a:rPr lang="en-US" smtClean="0"/>
              <a:t>‹#›</a:t>
            </a:fld>
            <a:endParaRPr lang="en-US"/>
          </a:p>
        </p:txBody>
      </p:sp>
    </p:spTree>
    <p:extLst>
      <p:ext uri="{BB962C8B-B14F-4D97-AF65-F5344CB8AC3E}">
        <p14:creationId xmlns:p14="http://schemas.microsoft.com/office/powerpoint/2010/main" val="13559272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AE7DD099-C580-4980-8C22-73471DA53250}" type="datetimeFigureOut">
              <a:rPr lang="en-US" smtClean="0"/>
              <a:t>10/26/2023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383102F-29F4-4C3A-A38C-C8EE9546F112}" type="slidenum">
              <a:rPr lang="en-US" smtClean="0"/>
              <a:t>‹#›</a:t>
            </a:fld>
            <a:endParaRPr lang="en-US"/>
          </a:p>
        </p:txBody>
      </p:sp>
    </p:spTree>
    <p:extLst>
      <p:ext uri="{BB962C8B-B14F-4D97-AF65-F5344CB8AC3E}">
        <p14:creationId xmlns:p14="http://schemas.microsoft.com/office/powerpoint/2010/main" val="19596980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AE7DD099-C580-4980-8C22-73471DA53250}" type="datetimeFigureOut">
              <a:rPr lang="en-US" smtClean="0"/>
              <a:t>10/26/2023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383102F-29F4-4C3A-A38C-C8EE9546F112}" type="slidenum">
              <a:rPr lang="en-US" smtClean="0"/>
              <a:t>‹#›</a:t>
            </a:fld>
            <a:endParaRPr lang="en-US"/>
          </a:p>
        </p:txBody>
      </p:sp>
    </p:spTree>
    <p:extLst>
      <p:ext uri="{BB962C8B-B14F-4D97-AF65-F5344CB8AC3E}">
        <p14:creationId xmlns:p14="http://schemas.microsoft.com/office/powerpoint/2010/main" val="17857914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ar-SA"/>
              <a:t>انقر لتحرير نمط عنوان الشكل الرئيسي</a:t>
            </a:r>
            <a:endParaRPr lang="en-US" dirty="0"/>
          </a:p>
        </p:txBody>
      </p:sp>
      <p:sp>
        <p:nvSpPr>
          <p:cNvPr id="3" name="Date Placeholder 2"/>
          <p:cNvSpPr>
            <a:spLocks noGrp="1"/>
          </p:cNvSpPr>
          <p:nvPr>
            <p:ph type="dt" sz="half" idx="10"/>
          </p:nvPr>
        </p:nvSpPr>
        <p:spPr/>
        <p:txBody>
          <a:bodyPr/>
          <a:lstStyle/>
          <a:p>
            <a:fld id="{AE7DD099-C580-4980-8C22-73471DA53250}" type="datetimeFigureOut">
              <a:rPr lang="en-US" smtClean="0"/>
              <a:t>10/26/2023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383102F-29F4-4C3A-A38C-C8EE9546F112}" type="slidenum">
              <a:rPr lang="en-US" smtClean="0"/>
              <a:t>‹#›</a:t>
            </a:fld>
            <a:endParaRPr lang="en-US"/>
          </a:p>
        </p:txBody>
      </p:sp>
    </p:spTree>
    <p:extLst>
      <p:ext uri="{BB962C8B-B14F-4D97-AF65-F5344CB8AC3E}">
        <p14:creationId xmlns:p14="http://schemas.microsoft.com/office/powerpoint/2010/main" val="42473453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7DD099-C580-4980-8C22-73471DA53250}" type="datetimeFigureOut">
              <a:rPr lang="en-US" smtClean="0"/>
              <a:t>10/26/2023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383102F-29F4-4C3A-A38C-C8EE9546F112}" type="slidenum">
              <a:rPr lang="en-US" smtClean="0"/>
              <a:t>‹#›</a:t>
            </a:fld>
            <a:endParaRPr lang="en-US"/>
          </a:p>
        </p:txBody>
      </p:sp>
    </p:spTree>
    <p:extLst>
      <p:ext uri="{BB962C8B-B14F-4D97-AF65-F5344CB8AC3E}">
        <p14:creationId xmlns:p14="http://schemas.microsoft.com/office/powerpoint/2010/main" val="3209273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ar-SA"/>
              <a:t>انقر لتحرير نمط عنوان الشكل الرئيسي</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AE7DD099-C580-4980-8C22-73471DA53250}" type="datetimeFigureOut">
              <a:rPr lang="en-US" smtClean="0"/>
              <a:t>10/26/2023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383102F-29F4-4C3A-A38C-C8EE9546F112}" type="slidenum">
              <a:rPr lang="en-US" smtClean="0"/>
              <a:t>‹#›</a:t>
            </a:fld>
            <a:endParaRPr lang="en-US"/>
          </a:p>
        </p:txBody>
      </p:sp>
    </p:spTree>
    <p:extLst>
      <p:ext uri="{BB962C8B-B14F-4D97-AF65-F5344CB8AC3E}">
        <p14:creationId xmlns:p14="http://schemas.microsoft.com/office/powerpoint/2010/main" val="6940777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ar-SA"/>
              <a:t>انقر لتحرير نمط عنوان الشكل الرئيسي</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AE7DD099-C580-4980-8C22-73471DA53250}" type="datetimeFigureOut">
              <a:rPr lang="en-US" smtClean="0"/>
              <a:t>10/26/2023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383102F-29F4-4C3A-A38C-C8EE9546F112}" type="slidenum">
              <a:rPr lang="en-US" smtClean="0"/>
              <a:t>‹#›</a:t>
            </a:fld>
            <a:endParaRPr lang="en-US"/>
          </a:p>
        </p:txBody>
      </p:sp>
    </p:spTree>
    <p:extLst>
      <p:ext uri="{BB962C8B-B14F-4D97-AF65-F5344CB8AC3E}">
        <p14:creationId xmlns:p14="http://schemas.microsoft.com/office/powerpoint/2010/main" val="13065815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E7DD099-C580-4980-8C22-73471DA53250}" type="datetimeFigureOut">
              <a:rPr lang="en-US" smtClean="0"/>
              <a:t>10/26/2023</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1383102F-29F4-4C3A-A38C-C8EE9546F112}" type="slidenum">
              <a:rPr lang="en-US" smtClean="0"/>
              <a:t>‹#›</a:t>
            </a:fld>
            <a:endParaRPr lang="en-US"/>
          </a:p>
        </p:txBody>
      </p:sp>
    </p:spTree>
    <p:extLst>
      <p:ext uri="{BB962C8B-B14F-4D97-AF65-F5344CB8AC3E}">
        <p14:creationId xmlns:p14="http://schemas.microsoft.com/office/powerpoint/2010/main" val="109370885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3.jpg"/><Relationship Id="rId1" Type="http://schemas.openxmlformats.org/officeDocument/2006/relationships/slideLayout" Target="../slideLayouts/slideLayout7.xml"/><Relationship Id="rId6" Type="http://schemas.openxmlformats.org/officeDocument/2006/relationships/image" Target="../media/image12.jpeg"/><Relationship Id="rId5" Type="http://schemas.openxmlformats.org/officeDocument/2006/relationships/image" Target="../media/image10.jpeg"/><Relationship Id="rId4" Type="http://schemas.openxmlformats.org/officeDocument/2006/relationships/image" Target="../media/image9.jpeg"/></Relationships>
</file>

<file path=ppt/slides/_rels/slide1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jp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3.jpg"/><Relationship Id="rId1" Type="http://schemas.openxmlformats.org/officeDocument/2006/relationships/slideLayout" Target="../slideLayouts/slideLayout7.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E4781EBD-60D3-5F8E-610A-56D384B90B0D}"/>
              </a:ext>
            </a:extLst>
          </p:cNvPr>
          <p:cNvSpPr>
            <a:spLocks noGrp="1"/>
          </p:cNvSpPr>
          <p:nvPr>
            <p:ph type="ctrTitle"/>
          </p:nvPr>
        </p:nvSpPr>
        <p:spPr/>
        <p:txBody>
          <a:bodyPr/>
          <a:lstStyle/>
          <a:p>
            <a:endParaRPr lang="en-US"/>
          </a:p>
        </p:txBody>
      </p:sp>
      <p:sp>
        <p:nvSpPr>
          <p:cNvPr id="3" name="عنوان فرعي 2">
            <a:extLst>
              <a:ext uri="{FF2B5EF4-FFF2-40B4-BE49-F238E27FC236}">
                <a16:creationId xmlns:a16="http://schemas.microsoft.com/office/drawing/2014/main" id="{B0AB8166-AFB6-88F7-885A-A3EDABACDAB1}"/>
              </a:ext>
            </a:extLst>
          </p:cNvPr>
          <p:cNvSpPr>
            <a:spLocks noGrp="1"/>
          </p:cNvSpPr>
          <p:nvPr>
            <p:ph type="subTitle" idx="1"/>
          </p:nvPr>
        </p:nvSpPr>
        <p:spPr/>
        <p:txBody>
          <a:bodyPr/>
          <a:lstStyle/>
          <a:p>
            <a:endParaRPr lang="en-US"/>
          </a:p>
        </p:txBody>
      </p:sp>
      <p:pic>
        <p:nvPicPr>
          <p:cNvPr id="4" name="Picture 1">
            <a:extLst>
              <a:ext uri="{FF2B5EF4-FFF2-40B4-BE49-F238E27FC236}">
                <a16:creationId xmlns:a16="http://schemas.microsoft.com/office/drawing/2014/main" id="{163A3D6B-EDB7-FCE2-68A6-247990CDF82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3"/>
            <a:ext cx="12192000" cy="6862306"/>
          </a:xfrm>
          <a:prstGeom prst="rect">
            <a:avLst/>
          </a:prstGeom>
        </p:spPr>
      </p:pic>
      <p:pic>
        <p:nvPicPr>
          <p:cNvPr id="5" name="Picture 1">
            <a:extLst>
              <a:ext uri="{FF2B5EF4-FFF2-40B4-BE49-F238E27FC236}">
                <a16:creationId xmlns:a16="http://schemas.microsoft.com/office/drawing/2014/main" id="{6629477D-5B1E-D208-0F1D-89B63EA81BF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3351"/>
          <a:stretch/>
        </p:blipFill>
        <p:spPr>
          <a:xfrm>
            <a:off x="0" y="85418"/>
            <a:ext cx="12192000" cy="6849090"/>
          </a:xfrm>
          <a:prstGeom prst="rect">
            <a:avLst/>
          </a:prstGeom>
        </p:spPr>
      </p:pic>
      <p:sp>
        <p:nvSpPr>
          <p:cNvPr id="6" name="مربع نص 5">
            <a:extLst>
              <a:ext uri="{FF2B5EF4-FFF2-40B4-BE49-F238E27FC236}">
                <a16:creationId xmlns:a16="http://schemas.microsoft.com/office/drawing/2014/main" id="{FBBE6C85-81A3-E0C4-7684-3A7DBE144A9F}"/>
              </a:ext>
            </a:extLst>
          </p:cNvPr>
          <p:cNvSpPr txBox="1"/>
          <p:nvPr/>
        </p:nvSpPr>
        <p:spPr>
          <a:xfrm>
            <a:off x="5459240" y="805758"/>
            <a:ext cx="6590922" cy="3422210"/>
          </a:xfrm>
          <a:prstGeom prst="rect">
            <a:avLst/>
          </a:prstGeom>
          <a:solidFill>
            <a:schemeClr val="bg1"/>
          </a:solidFill>
        </p:spPr>
        <p:txBody>
          <a:bodyPr wrap="square" rtlCol="0">
            <a:spAutoFit/>
          </a:bodyPr>
          <a:lstStyle/>
          <a:p>
            <a:endParaRPr lang="en-US" dirty="0"/>
          </a:p>
        </p:txBody>
      </p:sp>
      <p:sp>
        <p:nvSpPr>
          <p:cNvPr id="7" name="مربع نص 6">
            <a:extLst>
              <a:ext uri="{FF2B5EF4-FFF2-40B4-BE49-F238E27FC236}">
                <a16:creationId xmlns:a16="http://schemas.microsoft.com/office/drawing/2014/main" id="{4862F9B6-D57D-12B9-9C7E-AE8827DA123B}"/>
              </a:ext>
            </a:extLst>
          </p:cNvPr>
          <p:cNvSpPr txBox="1"/>
          <p:nvPr/>
        </p:nvSpPr>
        <p:spPr>
          <a:xfrm>
            <a:off x="6735778" y="4155541"/>
            <a:ext cx="4762123" cy="389032"/>
          </a:xfrm>
          <a:prstGeom prst="rect">
            <a:avLst/>
          </a:prstGeom>
          <a:solidFill>
            <a:schemeClr val="bg1"/>
          </a:solidFill>
        </p:spPr>
        <p:txBody>
          <a:bodyPr wrap="square" rtlCol="0">
            <a:spAutoFit/>
          </a:bodyPr>
          <a:lstStyle/>
          <a:p>
            <a:endParaRPr lang="en-US" dirty="0"/>
          </a:p>
        </p:txBody>
      </p:sp>
      <p:sp>
        <p:nvSpPr>
          <p:cNvPr id="8" name="مستطيل: زوايا مستديرة 7">
            <a:extLst>
              <a:ext uri="{FF2B5EF4-FFF2-40B4-BE49-F238E27FC236}">
                <a16:creationId xmlns:a16="http://schemas.microsoft.com/office/drawing/2014/main" id="{F1C7DD03-1743-4BFE-5CC8-524B9661FD5E}"/>
              </a:ext>
            </a:extLst>
          </p:cNvPr>
          <p:cNvSpPr/>
          <p:nvPr/>
        </p:nvSpPr>
        <p:spPr>
          <a:xfrm>
            <a:off x="6059786" y="1122363"/>
            <a:ext cx="5269117" cy="1907233"/>
          </a:xfrm>
          <a:prstGeom prst="roundRect">
            <a:avLst/>
          </a:prstGeom>
          <a:solidFill>
            <a:schemeClr val="accent1">
              <a:lumMod val="40000"/>
              <a:lumOff val="60000"/>
            </a:schemeClr>
          </a:solidFill>
        </p:spPr>
        <p:style>
          <a:lnRef idx="1">
            <a:schemeClr val="accent6"/>
          </a:lnRef>
          <a:fillRef idx="2">
            <a:schemeClr val="accent6"/>
          </a:fillRef>
          <a:effectRef idx="1">
            <a:schemeClr val="accent6"/>
          </a:effectRef>
          <a:fontRef idx="minor">
            <a:schemeClr val="dk1"/>
          </a:fontRef>
        </p:style>
        <p:txBody>
          <a:bodyPr rtlCol="0" anchor="ctr"/>
          <a:lstStyle/>
          <a:p>
            <a:pPr algn="ctr"/>
            <a:r>
              <a:rPr lang="ar-EG" sz="8000" dirty="0">
                <a:latin typeface="Arabic Typesetting" panose="03020402040406030203" pitchFamily="66" charset="-78"/>
                <a:cs typeface="Arabic Typesetting" panose="03020402040406030203" pitchFamily="66" charset="-78"/>
              </a:rPr>
              <a:t>استراتيجية كيلر</a:t>
            </a:r>
            <a:endParaRPr lang="en-US" sz="8000" dirty="0">
              <a:latin typeface="Arabic Typesetting" panose="03020402040406030203" pitchFamily="66" charset="-78"/>
              <a:cs typeface="Arabic Typesetting" panose="03020402040406030203" pitchFamily="66" charset="-78"/>
            </a:endParaRPr>
          </a:p>
        </p:txBody>
      </p:sp>
      <p:sp>
        <p:nvSpPr>
          <p:cNvPr id="9" name="مستطيل: زوايا مستديرة 8">
            <a:extLst>
              <a:ext uri="{FF2B5EF4-FFF2-40B4-BE49-F238E27FC236}">
                <a16:creationId xmlns:a16="http://schemas.microsoft.com/office/drawing/2014/main" id="{53C94B44-C400-FA73-51A7-F01C740C7CAD}"/>
              </a:ext>
            </a:extLst>
          </p:cNvPr>
          <p:cNvSpPr/>
          <p:nvPr/>
        </p:nvSpPr>
        <p:spPr>
          <a:xfrm>
            <a:off x="5810814" y="3436692"/>
            <a:ext cx="3422211" cy="1816972"/>
          </a:xfrm>
          <a:prstGeom prst="roundRect">
            <a:avLst/>
          </a:prstGeom>
          <a:solidFill>
            <a:schemeClr val="accent1">
              <a:lumMod val="40000"/>
              <a:lumOff val="60000"/>
            </a:schemeClr>
          </a:solidFill>
        </p:spPr>
        <p:style>
          <a:lnRef idx="1">
            <a:schemeClr val="accent6"/>
          </a:lnRef>
          <a:fillRef idx="2">
            <a:schemeClr val="accent6"/>
          </a:fillRef>
          <a:effectRef idx="1">
            <a:schemeClr val="accent6"/>
          </a:effectRef>
          <a:fontRef idx="minor">
            <a:schemeClr val="dk1"/>
          </a:fontRef>
        </p:style>
        <p:txBody>
          <a:bodyPr rtlCol="0" anchor="ctr"/>
          <a:lstStyle/>
          <a:p>
            <a:pPr algn="ctr" fontAlgn="auto">
              <a:spcBef>
                <a:spcPts val="0"/>
              </a:spcBef>
              <a:spcAft>
                <a:spcPts val="0"/>
              </a:spcAft>
              <a:defRPr/>
            </a:pPr>
            <a:r>
              <a:rPr lang="ar-EG" sz="2400" b="1" dirty="0">
                <a:solidFill>
                  <a:schemeClr val="accent6">
                    <a:lumMod val="50000"/>
                  </a:schemeClr>
                </a:solidFill>
                <a:latin typeface="Arabic Typesetting" panose="03020402040406030203" pitchFamily="66" charset="-78"/>
                <a:cs typeface="Arabic Typesetting" panose="03020402040406030203" pitchFamily="66" charset="-78"/>
              </a:rPr>
              <a:t>إعداد </a:t>
            </a:r>
          </a:p>
          <a:p>
            <a:pPr algn="ctr" fontAlgn="auto">
              <a:spcBef>
                <a:spcPts val="0"/>
              </a:spcBef>
              <a:spcAft>
                <a:spcPts val="0"/>
              </a:spcAft>
              <a:defRPr/>
            </a:pPr>
            <a:r>
              <a:rPr lang="ar-EG" sz="2400" b="1" dirty="0">
                <a:solidFill>
                  <a:schemeClr val="accent6">
                    <a:lumMod val="50000"/>
                  </a:schemeClr>
                </a:solidFill>
                <a:latin typeface="Arabic Typesetting" panose="03020402040406030203" pitchFamily="66" charset="-78"/>
                <a:cs typeface="Arabic Typesetting" panose="03020402040406030203" pitchFamily="66" charset="-78"/>
              </a:rPr>
              <a:t>المشرفة التربوية/مهره عبدالله أل طلحان</a:t>
            </a:r>
          </a:p>
          <a:p>
            <a:pPr algn="ctr" fontAlgn="auto">
              <a:spcBef>
                <a:spcPts val="0"/>
              </a:spcBef>
              <a:spcAft>
                <a:spcPts val="0"/>
              </a:spcAft>
              <a:defRPr/>
            </a:pPr>
            <a:r>
              <a:rPr lang="ar-EG" sz="2400" b="1" dirty="0">
                <a:solidFill>
                  <a:schemeClr val="accent6">
                    <a:lumMod val="50000"/>
                  </a:schemeClr>
                </a:solidFill>
                <a:latin typeface="Arabic Typesetting" panose="03020402040406030203" pitchFamily="66" charset="-78"/>
                <a:cs typeface="Arabic Typesetting" panose="03020402040406030203" pitchFamily="66" charset="-78"/>
              </a:rPr>
              <a:t>شعبة العلوم الطبيعية كمياء </a:t>
            </a:r>
            <a:endParaRPr lang="en-US" sz="2400" b="1" dirty="0">
              <a:solidFill>
                <a:schemeClr val="accent6">
                  <a:lumMod val="50000"/>
                </a:schemeClr>
              </a:solidFill>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21001369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127E348-D64F-BF2B-A240-AF5870B4C56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3" name="Picture 1">
            <a:extLst>
              <a:ext uri="{FF2B5EF4-FFF2-40B4-BE49-F238E27FC236}">
                <a16:creationId xmlns:a16="http://schemas.microsoft.com/office/drawing/2014/main" id="{7F5E594D-E2E2-8106-EB89-1BB980C174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8673" y="0"/>
            <a:ext cx="12188175" cy="6860153"/>
          </a:xfrm>
          <a:prstGeom prst="rect">
            <a:avLst/>
          </a:prstGeom>
        </p:spPr>
      </p:pic>
      <p:sp>
        <p:nvSpPr>
          <p:cNvPr id="8" name="Freeform: Shape 28">
            <a:extLst>
              <a:ext uri="{FF2B5EF4-FFF2-40B4-BE49-F238E27FC236}">
                <a16:creationId xmlns:a16="http://schemas.microsoft.com/office/drawing/2014/main" id="{6FBB67B9-ACA3-8649-6B8E-C9896E5A44A2}"/>
              </a:ext>
            </a:extLst>
          </p:cNvPr>
          <p:cNvSpPr/>
          <p:nvPr/>
        </p:nvSpPr>
        <p:spPr>
          <a:xfrm rot="16200000">
            <a:off x="6116198" y="4811881"/>
            <a:ext cx="134137" cy="783002"/>
          </a:xfrm>
          <a:custGeom>
            <a:avLst/>
            <a:gdLst>
              <a:gd name="connsiteX0" fmla="*/ 134137 w 134137"/>
              <a:gd name="connsiteY0" fmla="*/ 0 h 783002"/>
              <a:gd name="connsiteX1" fmla="*/ 101977 w 134137"/>
              <a:gd name="connsiteY1" fmla="*/ 80875 h 783002"/>
              <a:gd name="connsiteX2" fmla="*/ 65918 w 134137"/>
              <a:gd name="connsiteY2" fmla="*/ 324666 h 783002"/>
              <a:gd name="connsiteX3" fmla="*/ 65918 w 134137"/>
              <a:gd name="connsiteY3" fmla="*/ 783002 h 783002"/>
              <a:gd name="connsiteX4" fmla="*/ 0 w 134137"/>
              <a:gd name="connsiteY4" fmla="*/ 783002 h 783002"/>
              <a:gd name="connsiteX5" fmla="*/ 0 w 134137"/>
              <a:gd name="connsiteY5" fmla="*/ 324146 h 783002"/>
              <a:gd name="connsiteX6" fmla="*/ 78366 w 134137"/>
              <a:gd name="connsiteY6" fmla="*/ 67596 h 783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4137" h="783002">
                <a:moveTo>
                  <a:pt x="134137" y="0"/>
                </a:moveTo>
                <a:lnTo>
                  <a:pt x="101977" y="80875"/>
                </a:lnTo>
                <a:cubicBezTo>
                  <a:pt x="78758" y="155806"/>
                  <a:pt x="65918" y="238190"/>
                  <a:pt x="65918" y="324666"/>
                </a:cubicBezTo>
                <a:lnTo>
                  <a:pt x="65918" y="783002"/>
                </a:lnTo>
                <a:lnTo>
                  <a:pt x="0" y="783002"/>
                </a:lnTo>
                <a:lnTo>
                  <a:pt x="0" y="324146"/>
                </a:lnTo>
                <a:cubicBezTo>
                  <a:pt x="0" y="229114"/>
                  <a:pt x="28890" y="140830"/>
                  <a:pt x="78366" y="67596"/>
                </a:cubicBezTo>
                <a:close/>
              </a:path>
            </a:pathLst>
          </a:cu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29">
            <a:extLst>
              <a:ext uri="{FF2B5EF4-FFF2-40B4-BE49-F238E27FC236}">
                <a16:creationId xmlns:a16="http://schemas.microsoft.com/office/drawing/2014/main" id="{F6859482-65B9-9733-96DF-0BDF1EFFC609}"/>
              </a:ext>
            </a:extLst>
          </p:cNvPr>
          <p:cNvSpPr/>
          <p:nvPr/>
        </p:nvSpPr>
        <p:spPr>
          <a:xfrm rot="16200000">
            <a:off x="9591424" y="4828955"/>
            <a:ext cx="134137" cy="783002"/>
          </a:xfrm>
          <a:custGeom>
            <a:avLst/>
            <a:gdLst>
              <a:gd name="connsiteX0" fmla="*/ 134137 w 134137"/>
              <a:gd name="connsiteY0" fmla="*/ 0 h 783002"/>
              <a:gd name="connsiteX1" fmla="*/ 101977 w 134137"/>
              <a:gd name="connsiteY1" fmla="*/ 80875 h 783002"/>
              <a:gd name="connsiteX2" fmla="*/ 65918 w 134137"/>
              <a:gd name="connsiteY2" fmla="*/ 324666 h 783002"/>
              <a:gd name="connsiteX3" fmla="*/ 65918 w 134137"/>
              <a:gd name="connsiteY3" fmla="*/ 783002 h 783002"/>
              <a:gd name="connsiteX4" fmla="*/ 0 w 134137"/>
              <a:gd name="connsiteY4" fmla="*/ 783002 h 783002"/>
              <a:gd name="connsiteX5" fmla="*/ 0 w 134137"/>
              <a:gd name="connsiteY5" fmla="*/ 324146 h 783002"/>
              <a:gd name="connsiteX6" fmla="*/ 78366 w 134137"/>
              <a:gd name="connsiteY6" fmla="*/ 67596 h 783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4137" h="783002">
                <a:moveTo>
                  <a:pt x="134137" y="0"/>
                </a:moveTo>
                <a:lnTo>
                  <a:pt x="101977" y="80875"/>
                </a:lnTo>
                <a:cubicBezTo>
                  <a:pt x="78758" y="155806"/>
                  <a:pt x="65918" y="238190"/>
                  <a:pt x="65918" y="324666"/>
                </a:cubicBezTo>
                <a:lnTo>
                  <a:pt x="65918" y="783002"/>
                </a:lnTo>
                <a:lnTo>
                  <a:pt x="0" y="783002"/>
                </a:lnTo>
                <a:lnTo>
                  <a:pt x="0" y="324146"/>
                </a:lnTo>
                <a:cubicBezTo>
                  <a:pt x="0" y="229114"/>
                  <a:pt x="28890" y="140830"/>
                  <a:pt x="78366" y="67596"/>
                </a:cubicBezTo>
                <a:close/>
              </a:path>
            </a:pathLst>
          </a:cu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ounded Rectangle 2">
            <a:extLst>
              <a:ext uri="{FF2B5EF4-FFF2-40B4-BE49-F238E27FC236}">
                <a16:creationId xmlns:a16="http://schemas.microsoft.com/office/drawing/2014/main" id="{9F5A0119-BB14-DD13-AD43-78B26E142DD4}"/>
              </a:ext>
            </a:extLst>
          </p:cNvPr>
          <p:cNvSpPr/>
          <p:nvPr/>
        </p:nvSpPr>
        <p:spPr>
          <a:xfrm>
            <a:off x="2752067" y="626062"/>
            <a:ext cx="6648283" cy="497711"/>
          </a:xfrm>
          <a:prstGeom prst="roundRect">
            <a:avLst/>
          </a:prstGeom>
          <a:blipFill dpi="0" rotWithShape="1">
            <a:blip r:embed="rId3">
              <a:alphaModFix amt="55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ar-EG" sz="2000" b="1" dirty="0">
                <a:solidFill>
                  <a:schemeClr val="tx1">
                    <a:lumMod val="95000"/>
                    <a:lumOff val="5000"/>
                  </a:schemeClr>
                </a:solidFill>
                <a:latin typeface="Calibri" panose="020F0502020204030204" pitchFamily="34" charset="0"/>
                <a:cs typeface="Calibri" panose="020F0502020204030204" pitchFamily="34" charset="0"/>
              </a:rPr>
              <a:t>الجلسة الثانية </a:t>
            </a:r>
            <a:endParaRPr lang="en-US" sz="20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37" name="Rounded Rectangle 4">
            <a:extLst>
              <a:ext uri="{FF2B5EF4-FFF2-40B4-BE49-F238E27FC236}">
                <a16:creationId xmlns:a16="http://schemas.microsoft.com/office/drawing/2014/main" id="{A42D5079-1D01-66EF-572C-0B8CD1400930}"/>
              </a:ext>
            </a:extLst>
          </p:cNvPr>
          <p:cNvSpPr/>
          <p:nvPr/>
        </p:nvSpPr>
        <p:spPr>
          <a:xfrm>
            <a:off x="8884089" y="1843447"/>
            <a:ext cx="545940" cy="468427"/>
          </a:xfrm>
          <a:prstGeom prst="roundRect">
            <a:avLst/>
          </a:prstGeom>
          <a:blipFill dpi="0" rotWithShape="1">
            <a:blip r:embed="rId4">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ar-EG" sz="2000" b="1" dirty="0">
                <a:solidFill>
                  <a:schemeClr val="tx1">
                    <a:lumMod val="95000"/>
                    <a:lumOff val="5000"/>
                  </a:schemeClr>
                </a:solidFill>
                <a:latin typeface="Calibri" panose="020F0502020204030204" pitchFamily="34" charset="0"/>
                <a:cs typeface="Calibri" panose="020F0502020204030204" pitchFamily="34" charset="0"/>
              </a:rPr>
              <a:t>1</a:t>
            </a:r>
            <a:endParaRPr lang="en-US" sz="20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38" name="Rounded Rectangle 5">
            <a:extLst>
              <a:ext uri="{FF2B5EF4-FFF2-40B4-BE49-F238E27FC236}">
                <a16:creationId xmlns:a16="http://schemas.microsoft.com/office/drawing/2014/main" id="{3CFF2E1A-90B8-5F70-6D80-07903C62AEC6}"/>
              </a:ext>
            </a:extLst>
          </p:cNvPr>
          <p:cNvSpPr/>
          <p:nvPr/>
        </p:nvSpPr>
        <p:spPr>
          <a:xfrm>
            <a:off x="7715046" y="1843447"/>
            <a:ext cx="1014714" cy="4731932"/>
          </a:xfrm>
          <a:prstGeom prst="roundRect">
            <a:avLst/>
          </a:prstGeom>
          <a:blipFill dpi="0" rotWithShape="1">
            <a:blip r:embed="rId3">
              <a:alphaModFix amt="21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ar-EG" sz="2000" b="1" dirty="0">
              <a:solidFill>
                <a:schemeClr val="tx1">
                  <a:lumMod val="95000"/>
                  <a:lumOff val="5000"/>
                </a:schemeClr>
              </a:solidFill>
              <a:latin typeface="Calibri" panose="020F0502020204030204" pitchFamily="34" charset="0"/>
              <a:cs typeface="Calibri" panose="020F0502020204030204" pitchFamily="34" charset="0"/>
            </a:endParaRPr>
          </a:p>
          <a:p>
            <a:pPr algn="ctr"/>
            <a:endParaRPr lang="ar-EG" sz="2000" b="1" dirty="0">
              <a:solidFill>
                <a:schemeClr val="tx1">
                  <a:lumMod val="95000"/>
                  <a:lumOff val="5000"/>
                </a:schemeClr>
              </a:solidFill>
              <a:latin typeface="Calibri" panose="020F0502020204030204" pitchFamily="34" charset="0"/>
              <a:cs typeface="Calibri" panose="020F0502020204030204" pitchFamily="34" charset="0"/>
            </a:endParaRPr>
          </a:p>
          <a:p>
            <a:pPr algn="ctr"/>
            <a:endParaRPr lang="ar-EG" sz="2000" b="1" dirty="0">
              <a:solidFill>
                <a:schemeClr val="tx1">
                  <a:lumMod val="95000"/>
                  <a:lumOff val="5000"/>
                </a:schemeClr>
              </a:solidFill>
              <a:latin typeface="Calibri" panose="020F0502020204030204" pitchFamily="34" charset="0"/>
              <a:cs typeface="Calibri" panose="020F0502020204030204" pitchFamily="34" charset="0"/>
            </a:endParaRPr>
          </a:p>
          <a:p>
            <a:pPr algn="ctr"/>
            <a:r>
              <a:rPr lang="ar-EG" sz="2000" b="1" dirty="0">
                <a:solidFill>
                  <a:schemeClr val="tx1">
                    <a:lumMod val="95000"/>
                    <a:lumOff val="5000"/>
                  </a:schemeClr>
                </a:solidFill>
                <a:latin typeface="Calibri" panose="020F0502020204030204" pitchFamily="34" charset="0"/>
                <a:cs typeface="Calibri" panose="020F0502020204030204" pitchFamily="34" charset="0"/>
              </a:rPr>
              <a:t>الثانية </a:t>
            </a:r>
            <a:endParaRPr lang="en-US" sz="20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39" name="Rounded Rectangle 6">
            <a:extLst>
              <a:ext uri="{FF2B5EF4-FFF2-40B4-BE49-F238E27FC236}">
                <a16:creationId xmlns:a16="http://schemas.microsoft.com/office/drawing/2014/main" id="{F49115F8-6E5B-2B01-9D44-FE08DD56C3A0}"/>
              </a:ext>
            </a:extLst>
          </p:cNvPr>
          <p:cNvSpPr/>
          <p:nvPr/>
        </p:nvSpPr>
        <p:spPr>
          <a:xfrm>
            <a:off x="4034297" y="1843447"/>
            <a:ext cx="3526420" cy="468427"/>
          </a:xfrm>
          <a:prstGeom prst="roundRect">
            <a:avLst/>
          </a:prstGeom>
          <a:blipFill dpi="0" rotWithShape="1">
            <a:blip r:embed="rId5">
              <a:alphaModFix amt="1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rtl="1"/>
            <a:r>
              <a:rPr lang="ar-EG" sz="2000">
                <a:solidFill>
                  <a:schemeClr val="tx1">
                    <a:lumMod val="95000"/>
                    <a:lumOff val="5000"/>
                  </a:schemeClr>
                </a:solidFill>
                <a:latin typeface="Calibri" panose="020F0502020204030204" pitchFamily="34" charset="0"/>
                <a:cs typeface="Calibri" panose="020F0502020204030204" pitchFamily="34" charset="0"/>
              </a:rPr>
              <a:t>تصميم الدافعية عند كيلر</a:t>
            </a:r>
            <a:endParaRPr lang="ar-EG" sz="2000"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40" name="Rounded Rectangle 7">
            <a:extLst>
              <a:ext uri="{FF2B5EF4-FFF2-40B4-BE49-F238E27FC236}">
                <a16:creationId xmlns:a16="http://schemas.microsoft.com/office/drawing/2014/main" id="{B18A840E-EC17-E221-9C06-348D386C7325}"/>
              </a:ext>
            </a:extLst>
          </p:cNvPr>
          <p:cNvSpPr/>
          <p:nvPr/>
        </p:nvSpPr>
        <p:spPr>
          <a:xfrm>
            <a:off x="4034297" y="2452218"/>
            <a:ext cx="3526420" cy="468427"/>
          </a:xfrm>
          <a:prstGeom prst="roundRect">
            <a:avLst/>
          </a:prstGeom>
          <a:blipFill>
            <a:blip r:embed="rId5">
              <a:alphaModFix amt="19000"/>
            </a:blip>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rtl="1"/>
            <a:r>
              <a:rPr lang="ar-EG" sz="2000">
                <a:solidFill>
                  <a:schemeClr val="tx1">
                    <a:lumMod val="95000"/>
                    <a:lumOff val="5000"/>
                  </a:schemeClr>
                </a:solidFill>
                <a:latin typeface="Calibri" panose="020F0502020204030204" pitchFamily="34" charset="0"/>
                <a:cs typeface="Calibri" panose="020F0502020204030204" pitchFamily="34" charset="0"/>
              </a:rPr>
              <a:t>مصادر الدافعية</a:t>
            </a:r>
            <a:endParaRPr lang="ar-EG" sz="2000"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41" name="Rounded Rectangle 8">
            <a:extLst>
              <a:ext uri="{FF2B5EF4-FFF2-40B4-BE49-F238E27FC236}">
                <a16:creationId xmlns:a16="http://schemas.microsoft.com/office/drawing/2014/main" id="{DBBBC455-4FFF-2A1D-E759-1FB26267BB22}"/>
              </a:ext>
            </a:extLst>
          </p:cNvPr>
          <p:cNvSpPr/>
          <p:nvPr/>
        </p:nvSpPr>
        <p:spPr>
          <a:xfrm>
            <a:off x="4034297" y="3060989"/>
            <a:ext cx="3526420" cy="468427"/>
          </a:xfrm>
          <a:prstGeom prst="roundRect">
            <a:avLst/>
          </a:prstGeom>
          <a:blipFill>
            <a:blip r:embed="rId5">
              <a:alphaModFix amt="19000"/>
            </a:blip>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rtl="1"/>
            <a:r>
              <a:rPr lang="ar-EG" sz="2000" dirty="0">
                <a:solidFill>
                  <a:schemeClr val="tx1">
                    <a:lumMod val="95000"/>
                    <a:lumOff val="5000"/>
                  </a:schemeClr>
                </a:solidFill>
                <a:latin typeface="Calibri" panose="020F0502020204030204" pitchFamily="34" charset="0"/>
                <a:cs typeface="Calibri" panose="020F0502020204030204" pitchFamily="34" charset="0"/>
              </a:rPr>
              <a:t>الدافعية وعلاقتها بعملية التعلم:</a:t>
            </a:r>
          </a:p>
        </p:txBody>
      </p:sp>
      <p:sp>
        <p:nvSpPr>
          <p:cNvPr id="42" name="Rounded Rectangle 10">
            <a:extLst>
              <a:ext uri="{FF2B5EF4-FFF2-40B4-BE49-F238E27FC236}">
                <a16:creationId xmlns:a16="http://schemas.microsoft.com/office/drawing/2014/main" id="{8FB7E329-A020-37CE-7B9B-5B6F5BF3E923}"/>
              </a:ext>
            </a:extLst>
          </p:cNvPr>
          <p:cNvSpPr/>
          <p:nvPr/>
        </p:nvSpPr>
        <p:spPr>
          <a:xfrm>
            <a:off x="2794805" y="1843447"/>
            <a:ext cx="1122742" cy="4316296"/>
          </a:xfrm>
          <a:prstGeom prst="roundRect">
            <a:avLst/>
          </a:prstGeom>
          <a:blipFill>
            <a:blip r:embed="rId6">
              <a:alphaModFix amt="36000"/>
            </a:blip>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ar-EG" sz="2000" b="1" dirty="0">
              <a:solidFill>
                <a:schemeClr val="tx1">
                  <a:lumMod val="95000"/>
                  <a:lumOff val="5000"/>
                </a:schemeClr>
              </a:solidFill>
              <a:latin typeface="Calibri" panose="020F0502020204030204" pitchFamily="34" charset="0"/>
              <a:cs typeface="Calibri" panose="020F0502020204030204" pitchFamily="34" charset="0"/>
            </a:endParaRPr>
          </a:p>
          <a:p>
            <a:pPr algn="ctr"/>
            <a:endParaRPr lang="ar-EG" sz="2000" b="1" dirty="0">
              <a:solidFill>
                <a:schemeClr val="tx1">
                  <a:lumMod val="95000"/>
                  <a:lumOff val="5000"/>
                </a:schemeClr>
              </a:solidFill>
              <a:latin typeface="Calibri" panose="020F0502020204030204" pitchFamily="34" charset="0"/>
              <a:cs typeface="Calibri" panose="020F0502020204030204" pitchFamily="34" charset="0"/>
            </a:endParaRPr>
          </a:p>
          <a:p>
            <a:pPr algn="ctr"/>
            <a:endParaRPr lang="ar-EG" sz="2000" b="1" dirty="0">
              <a:solidFill>
                <a:schemeClr val="tx1">
                  <a:lumMod val="95000"/>
                  <a:lumOff val="5000"/>
                </a:schemeClr>
              </a:solidFill>
              <a:latin typeface="Calibri" panose="020F0502020204030204" pitchFamily="34" charset="0"/>
              <a:cs typeface="Calibri" panose="020F0502020204030204" pitchFamily="34" charset="0"/>
            </a:endParaRPr>
          </a:p>
          <a:p>
            <a:pPr algn="ctr"/>
            <a:r>
              <a:rPr lang="ar-EG" sz="2000" b="1" dirty="0">
                <a:solidFill>
                  <a:schemeClr val="tx1">
                    <a:lumMod val="95000"/>
                    <a:lumOff val="5000"/>
                  </a:schemeClr>
                </a:solidFill>
                <a:latin typeface="Calibri" panose="020F0502020204030204" pitchFamily="34" charset="0"/>
                <a:cs typeface="Calibri" panose="020F0502020204030204" pitchFamily="34" charset="0"/>
              </a:rPr>
              <a:t>120 دقيقة</a:t>
            </a:r>
          </a:p>
        </p:txBody>
      </p:sp>
      <p:sp>
        <p:nvSpPr>
          <p:cNvPr id="43" name="Rounded Rectangle 11">
            <a:extLst>
              <a:ext uri="{FF2B5EF4-FFF2-40B4-BE49-F238E27FC236}">
                <a16:creationId xmlns:a16="http://schemas.microsoft.com/office/drawing/2014/main" id="{4361A3EC-35B1-C175-3150-B1702E8D74EA}"/>
              </a:ext>
            </a:extLst>
          </p:cNvPr>
          <p:cNvSpPr/>
          <p:nvPr/>
        </p:nvSpPr>
        <p:spPr>
          <a:xfrm>
            <a:off x="8884089" y="2409856"/>
            <a:ext cx="545940" cy="468427"/>
          </a:xfrm>
          <a:prstGeom prst="roundRect">
            <a:avLst/>
          </a:prstGeom>
          <a:blipFill dpi="0" rotWithShape="1">
            <a:blip r:embed="rId4">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ar-EG" sz="2000" b="1" dirty="0">
                <a:solidFill>
                  <a:schemeClr val="tx1">
                    <a:lumMod val="95000"/>
                    <a:lumOff val="5000"/>
                  </a:schemeClr>
                </a:solidFill>
                <a:latin typeface="Calibri" panose="020F0502020204030204" pitchFamily="34" charset="0"/>
                <a:cs typeface="Calibri" panose="020F0502020204030204" pitchFamily="34" charset="0"/>
              </a:rPr>
              <a:t>2</a:t>
            </a:r>
            <a:endParaRPr lang="en-US" sz="20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44" name="Rounded Rectangle 12">
            <a:extLst>
              <a:ext uri="{FF2B5EF4-FFF2-40B4-BE49-F238E27FC236}">
                <a16:creationId xmlns:a16="http://schemas.microsoft.com/office/drawing/2014/main" id="{F3D47228-2986-4131-6718-C073003307D7}"/>
              </a:ext>
            </a:extLst>
          </p:cNvPr>
          <p:cNvSpPr/>
          <p:nvPr/>
        </p:nvSpPr>
        <p:spPr>
          <a:xfrm>
            <a:off x="8884089" y="3018627"/>
            <a:ext cx="545940" cy="468427"/>
          </a:xfrm>
          <a:prstGeom prst="roundRect">
            <a:avLst/>
          </a:prstGeom>
          <a:blipFill dpi="0" rotWithShape="1">
            <a:blip r:embed="rId4">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ar-EG" sz="2000" b="1" dirty="0">
                <a:solidFill>
                  <a:schemeClr val="tx1">
                    <a:lumMod val="95000"/>
                    <a:lumOff val="5000"/>
                  </a:schemeClr>
                </a:solidFill>
                <a:latin typeface="Calibri" panose="020F0502020204030204" pitchFamily="34" charset="0"/>
                <a:cs typeface="Calibri" panose="020F0502020204030204" pitchFamily="34" charset="0"/>
              </a:rPr>
              <a:t>3</a:t>
            </a:r>
            <a:endParaRPr lang="en-US" sz="20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45" name="Rounded Rectangle 32">
            <a:extLst>
              <a:ext uri="{FF2B5EF4-FFF2-40B4-BE49-F238E27FC236}">
                <a16:creationId xmlns:a16="http://schemas.microsoft.com/office/drawing/2014/main" id="{D900E4CC-3580-B671-0FB6-874D0023EE28}"/>
              </a:ext>
            </a:extLst>
          </p:cNvPr>
          <p:cNvSpPr/>
          <p:nvPr/>
        </p:nvSpPr>
        <p:spPr>
          <a:xfrm>
            <a:off x="8854410" y="3618596"/>
            <a:ext cx="545940" cy="468427"/>
          </a:xfrm>
          <a:prstGeom prst="roundRect">
            <a:avLst/>
          </a:prstGeom>
          <a:blipFill dpi="0" rotWithShape="1">
            <a:blip r:embed="rId4">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ar-EG" sz="2000" b="1" dirty="0">
                <a:solidFill>
                  <a:schemeClr val="tx1">
                    <a:lumMod val="95000"/>
                    <a:lumOff val="5000"/>
                  </a:schemeClr>
                </a:solidFill>
                <a:latin typeface="Calibri" panose="020F0502020204030204" pitchFamily="34" charset="0"/>
                <a:cs typeface="Calibri" panose="020F0502020204030204" pitchFamily="34" charset="0"/>
              </a:rPr>
              <a:t>4</a:t>
            </a:r>
            <a:endParaRPr lang="en-US" sz="20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46" name="Rounded Rectangle 34">
            <a:extLst>
              <a:ext uri="{FF2B5EF4-FFF2-40B4-BE49-F238E27FC236}">
                <a16:creationId xmlns:a16="http://schemas.microsoft.com/office/drawing/2014/main" id="{ABB39568-E0F8-46C9-D5A8-18ED2E5B851F}"/>
              </a:ext>
            </a:extLst>
          </p:cNvPr>
          <p:cNvSpPr/>
          <p:nvPr/>
        </p:nvSpPr>
        <p:spPr>
          <a:xfrm>
            <a:off x="4034297" y="3625955"/>
            <a:ext cx="3526420" cy="468427"/>
          </a:xfrm>
          <a:prstGeom prst="roundRect">
            <a:avLst/>
          </a:prstGeom>
          <a:blipFill dpi="0" rotWithShape="1">
            <a:blip r:embed="rId5">
              <a:alphaModFix amt="1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rtl="1"/>
            <a:r>
              <a:rPr lang="ar-EG" sz="2000">
                <a:solidFill>
                  <a:schemeClr val="tx1">
                    <a:lumMod val="95000"/>
                    <a:lumOff val="5000"/>
                  </a:schemeClr>
                </a:solidFill>
                <a:latin typeface="Calibri" panose="020F0502020204030204" pitchFamily="34" charset="0"/>
                <a:cs typeface="Calibri" panose="020F0502020204030204" pitchFamily="34" charset="0"/>
              </a:rPr>
              <a:t>فئات الدافعية في نموذج كيلر</a:t>
            </a:r>
            <a:endParaRPr lang="ar-EG" sz="2000"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47" name="Rounded Rectangle 35">
            <a:extLst>
              <a:ext uri="{FF2B5EF4-FFF2-40B4-BE49-F238E27FC236}">
                <a16:creationId xmlns:a16="http://schemas.microsoft.com/office/drawing/2014/main" id="{4ABFB3AE-0166-427A-0B3B-7D6A0FE4F134}"/>
              </a:ext>
            </a:extLst>
          </p:cNvPr>
          <p:cNvSpPr/>
          <p:nvPr/>
        </p:nvSpPr>
        <p:spPr>
          <a:xfrm>
            <a:off x="4034297" y="4292732"/>
            <a:ext cx="3526420" cy="468427"/>
          </a:xfrm>
          <a:prstGeom prst="roundRect">
            <a:avLst/>
          </a:prstGeom>
          <a:blipFill>
            <a:blip r:embed="rId5">
              <a:alphaModFix amt="19000"/>
            </a:blip>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rtl="1"/>
            <a:r>
              <a:rPr lang="ar-EG" sz="2000">
                <a:solidFill>
                  <a:schemeClr val="tx1">
                    <a:lumMod val="95000"/>
                    <a:lumOff val="5000"/>
                  </a:schemeClr>
                </a:solidFill>
                <a:latin typeface="Calibri" panose="020F0502020204030204" pitchFamily="34" charset="0"/>
                <a:cs typeface="Calibri" panose="020F0502020204030204" pitchFamily="34" charset="0"/>
              </a:rPr>
              <a:t>كيلر وقياس الدافعية:</a:t>
            </a:r>
            <a:endParaRPr lang="ar-EG" sz="2000"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48" name="Rounded Rectangle 36">
            <a:extLst>
              <a:ext uri="{FF2B5EF4-FFF2-40B4-BE49-F238E27FC236}">
                <a16:creationId xmlns:a16="http://schemas.microsoft.com/office/drawing/2014/main" id="{6B5C0C16-D02B-18F4-4146-36657698DFD0}"/>
              </a:ext>
            </a:extLst>
          </p:cNvPr>
          <p:cNvSpPr/>
          <p:nvPr/>
        </p:nvSpPr>
        <p:spPr>
          <a:xfrm>
            <a:off x="4034297" y="4897065"/>
            <a:ext cx="3526420" cy="588159"/>
          </a:xfrm>
          <a:prstGeom prst="roundRect">
            <a:avLst/>
          </a:prstGeom>
          <a:blipFill>
            <a:blip r:embed="rId5">
              <a:alphaModFix amt="19000"/>
            </a:blip>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rtl="1"/>
            <a:r>
              <a:rPr lang="ar-EG" sz="2000" dirty="0">
                <a:solidFill>
                  <a:schemeClr val="tx1">
                    <a:lumMod val="95000"/>
                    <a:lumOff val="5000"/>
                  </a:schemeClr>
                </a:solidFill>
                <a:latin typeface="Calibri" panose="020F0502020204030204" pitchFamily="34" charset="0"/>
                <a:cs typeface="Calibri" panose="020F0502020204030204" pitchFamily="34" charset="0"/>
              </a:rPr>
              <a:t>كيف يقوم المعلم بتطبيق استراتيجية كيلر في الفصل؟</a:t>
            </a:r>
          </a:p>
        </p:txBody>
      </p:sp>
      <p:sp>
        <p:nvSpPr>
          <p:cNvPr id="49" name="Rounded Rectangle 38">
            <a:extLst>
              <a:ext uri="{FF2B5EF4-FFF2-40B4-BE49-F238E27FC236}">
                <a16:creationId xmlns:a16="http://schemas.microsoft.com/office/drawing/2014/main" id="{942EDA59-4C1A-3E6B-07EB-57A84F04262E}"/>
              </a:ext>
            </a:extLst>
          </p:cNvPr>
          <p:cNvSpPr/>
          <p:nvPr/>
        </p:nvSpPr>
        <p:spPr>
          <a:xfrm>
            <a:off x="8884089" y="4238796"/>
            <a:ext cx="545940" cy="468427"/>
          </a:xfrm>
          <a:prstGeom prst="roundRect">
            <a:avLst/>
          </a:prstGeom>
          <a:blipFill dpi="0" rotWithShape="1">
            <a:blip r:embed="rId4">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ar-EG" sz="2000" b="1" dirty="0">
                <a:solidFill>
                  <a:schemeClr val="tx1">
                    <a:lumMod val="95000"/>
                    <a:lumOff val="5000"/>
                  </a:schemeClr>
                </a:solidFill>
                <a:latin typeface="Calibri" panose="020F0502020204030204" pitchFamily="34" charset="0"/>
                <a:cs typeface="Calibri" panose="020F0502020204030204" pitchFamily="34" charset="0"/>
              </a:rPr>
              <a:t>5</a:t>
            </a:r>
            <a:endParaRPr lang="en-US" sz="20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50" name="Rounded Rectangle 39">
            <a:extLst>
              <a:ext uri="{FF2B5EF4-FFF2-40B4-BE49-F238E27FC236}">
                <a16:creationId xmlns:a16="http://schemas.microsoft.com/office/drawing/2014/main" id="{71798B76-BAEE-F33C-10A9-0F747A7983CC}"/>
              </a:ext>
            </a:extLst>
          </p:cNvPr>
          <p:cNvSpPr/>
          <p:nvPr/>
        </p:nvSpPr>
        <p:spPr>
          <a:xfrm>
            <a:off x="8884089" y="4866295"/>
            <a:ext cx="545940" cy="468427"/>
          </a:xfrm>
          <a:prstGeom prst="roundRect">
            <a:avLst/>
          </a:prstGeom>
          <a:blipFill dpi="0" rotWithShape="1">
            <a:blip r:embed="rId4">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ar-EG" sz="2000" b="1" dirty="0">
                <a:solidFill>
                  <a:schemeClr val="tx1">
                    <a:lumMod val="95000"/>
                    <a:lumOff val="5000"/>
                  </a:schemeClr>
                </a:solidFill>
                <a:latin typeface="Calibri" panose="020F0502020204030204" pitchFamily="34" charset="0"/>
                <a:cs typeface="Calibri" panose="020F0502020204030204" pitchFamily="34" charset="0"/>
              </a:rPr>
              <a:t>6</a:t>
            </a:r>
            <a:endParaRPr lang="en-US" sz="20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51" name="Rounded Rectangle 36">
            <a:extLst>
              <a:ext uri="{FF2B5EF4-FFF2-40B4-BE49-F238E27FC236}">
                <a16:creationId xmlns:a16="http://schemas.microsoft.com/office/drawing/2014/main" id="{A3A8756B-8BDB-2168-BB96-B024807E4544}"/>
              </a:ext>
            </a:extLst>
          </p:cNvPr>
          <p:cNvSpPr/>
          <p:nvPr/>
        </p:nvSpPr>
        <p:spPr>
          <a:xfrm>
            <a:off x="4045352" y="5603872"/>
            <a:ext cx="3526420" cy="746366"/>
          </a:xfrm>
          <a:prstGeom prst="roundRect">
            <a:avLst/>
          </a:prstGeom>
          <a:blipFill>
            <a:blip r:embed="rId5">
              <a:alphaModFix amt="19000"/>
            </a:blip>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rtl="1"/>
            <a:r>
              <a:rPr lang="ar-EG" sz="2000" dirty="0">
                <a:solidFill>
                  <a:schemeClr val="tx1">
                    <a:lumMod val="95000"/>
                    <a:lumOff val="5000"/>
                  </a:schemeClr>
                </a:solidFill>
                <a:latin typeface="Calibri" panose="020F0502020204030204" pitchFamily="34" charset="0"/>
                <a:cs typeface="Calibri" panose="020F0502020204030204" pitchFamily="34" charset="0"/>
              </a:rPr>
              <a:t>كيف تساهم استراتيجية كيلر في زيادة دافعية التعلم لدى الطلاب</a:t>
            </a:r>
          </a:p>
        </p:txBody>
      </p:sp>
      <p:sp>
        <p:nvSpPr>
          <p:cNvPr id="52" name="Rounded Rectangle 39">
            <a:extLst>
              <a:ext uri="{FF2B5EF4-FFF2-40B4-BE49-F238E27FC236}">
                <a16:creationId xmlns:a16="http://schemas.microsoft.com/office/drawing/2014/main" id="{E8D4534E-D2A2-2F58-3FC2-303A9B35AFF0}"/>
              </a:ext>
            </a:extLst>
          </p:cNvPr>
          <p:cNvSpPr/>
          <p:nvPr/>
        </p:nvSpPr>
        <p:spPr>
          <a:xfrm>
            <a:off x="8884089" y="5691316"/>
            <a:ext cx="545940" cy="468427"/>
          </a:xfrm>
          <a:prstGeom prst="roundRect">
            <a:avLst/>
          </a:prstGeom>
          <a:blipFill dpi="0" rotWithShape="1">
            <a:blip r:embed="rId4">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ar-EG" sz="2000" b="1" dirty="0">
                <a:solidFill>
                  <a:schemeClr val="tx1">
                    <a:lumMod val="95000"/>
                    <a:lumOff val="5000"/>
                  </a:schemeClr>
                </a:solidFill>
                <a:latin typeface="Calibri" panose="020F0502020204030204" pitchFamily="34" charset="0"/>
                <a:cs typeface="Calibri" panose="020F0502020204030204" pitchFamily="34" charset="0"/>
              </a:rPr>
              <a:t>7</a:t>
            </a:r>
            <a:endParaRPr lang="en-US" sz="20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53" name="Rounded Rectangle 30">
            <a:extLst>
              <a:ext uri="{FF2B5EF4-FFF2-40B4-BE49-F238E27FC236}">
                <a16:creationId xmlns:a16="http://schemas.microsoft.com/office/drawing/2014/main" id="{D99C7807-9894-B650-90CB-099EFB407C3D}"/>
              </a:ext>
            </a:extLst>
          </p:cNvPr>
          <p:cNvSpPr/>
          <p:nvPr/>
        </p:nvSpPr>
        <p:spPr>
          <a:xfrm>
            <a:off x="8854410" y="1196723"/>
            <a:ext cx="545940" cy="468427"/>
          </a:xfrm>
          <a:prstGeom prst="roundRect">
            <a:avLst>
              <a:gd name="adj" fmla="val 25777"/>
            </a:avLst>
          </a:prstGeom>
          <a:blipFill dpi="0" rotWithShape="1">
            <a:blip r:embed="rId4">
              <a:alphaModFix amt="61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ar-EG" sz="2800" b="1" dirty="0">
                <a:solidFill>
                  <a:schemeClr val="bg1"/>
                </a:solidFill>
              </a:rPr>
              <a:t>م</a:t>
            </a:r>
            <a:endParaRPr lang="en-US" b="1" dirty="0">
              <a:solidFill>
                <a:schemeClr val="bg1"/>
              </a:solidFill>
            </a:endParaRPr>
          </a:p>
        </p:txBody>
      </p:sp>
      <p:sp>
        <p:nvSpPr>
          <p:cNvPr id="54" name="Rounded Rectangle 31">
            <a:extLst>
              <a:ext uri="{FF2B5EF4-FFF2-40B4-BE49-F238E27FC236}">
                <a16:creationId xmlns:a16="http://schemas.microsoft.com/office/drawing/2014/main" id="{0153F497-D153-9C3E-40CA-D64CE9BB5CD8}"/>
              </a:ext>
            </a:extLst>
          </p:cNvPr>
          <p:cNvSpPr/>
          <p:nvPr/>
        </p:nvSpPr>
        <p:spPr>
          <a:xfrm>
            <a:off x="7715046" y="1196723"/>
            <a:ext cx="1014714" cy="468427"/>
          </a:xfrm>
          <a:prstGeom prst="roundRect">
            <a:avLst>
              <a:gd name="adj" fmla="val 27078"/>
            </a:avLst>
          </a:prstGeom>
          <a:blipFill dpi="0" rotWithShape="1">
            <a:blip r:embed="rId3">
              <a:alphaModFix amt="67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ar-EG" sz="2000" b="1" dirty="0">
                <a:solidFill>
                  <a:schemeClr val="tx1">
                    <a:lumMod val="95000"/>
                    <a:lumOff val="5000"/>
                  </a:schemeClr>
                </a:solidFill>
                <a:latin typeface="Calibri" panose="020F0502020204030204" pitchFamily="34" charset="0"/>
                <a:cs typeface="Calibri" panose="020F0502020204030204" pitchFamily="34" charset="0"/>
              </a:rPr>
              <a:t>الجلسة</a:t>
            </a:r>
            <a:endParaRPr lang="en-US" sz="20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55" name="Rounded Rectangle 32">
            <a:extLst>
              <a:ext uri="{FF2B5EF4-FFF2-40B4-BE49-F238E27FC236}">
                <a16:creationId xmlns:a16="http://schemas.microsoft.com/office/drawing/2014/main" id="{568C1B98-4AE7-FE78-AF35-46D575C323F6}"/>
              </a:ext>
            </a:extLst>
          </p:cNvPr>
          <p:cNvSpPr/>
          <p:nvPr/>
        </p:nvSpPr>
        <p:spPr>
          <a:xfrm>
            <a:off x="4034297" y="1217423"/>
            <a:ext cx="3526420" cy="468427"/>
          </a:xfrm>
          <a:prstGeom prst="roundRect">
            <a:avLst/>
          </a:prstGeom>
          <a:blipFill dpi="0" rotWithShape="1">
            <a:blip r:embed="rId5">
              <a:alphaModFix amt="70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ar-EG" sz="2400" b="1" dirty="0">
                <a:solidFill>
                  <a:schemeClr val="tx1">
                    <a:lumMod val="95000"/>
                    <a:lumOff val="5000"/>
                  </a:schemeClr>
                </a:solidFill>
                <a:latin typeface="Calibri" panose="020F0502020204030204" pitchFamily="34" charset="0"/>
                <a:cs typeface="Calibri" panose="020F0502020204030204" pitchFamily="34" charset="0"/>
              </a:rPr>
              <a:t>المحاور</a:t>
            </a:r>
            <a:endParaRPr lang="en-US" sz="24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56" name="Rounded Rectangle 33">
            <a:extLst>
              <a:ext uri="{FF2B5EF4-FFF2-40B4-BE49-F238E27FC236}">
                <a16:creationId xmlns:a16="http://schemas.microsoft.com/office/drawing/2014/main" id="{26A5C073-E05B-4FBF-E027-289009D6D82B}"/>
              </a:ext>
            </a:extLst>
          </p:cNvPr>
          <p:cNvSpPr/>
          <p:nvPr/>
        </p:nvSpPr>
        <p:spPr>
          <a:xfrm>
            <a:off x="2808569" y="1249396"/>
            <a:ext cx="1084160" cy="468427"/>
          </a:xfrm>
          <a:prstGeom prst="roundRect">
            <a:avLst/>
          </a:prstGeom>
          <a:blipFill dpi="0" rotWithShape="1">
            <a:blip r:embed="rId6">
              <a:alphaModFix amt="36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ar-EG" sz="2400" b="1" dirty="0">
                <a:solidFill>
                  <a:schemeClr val="tx1">
                    <a:lumMod val="95000"/>
                    <a:lumOff val="5000"/>
                  </a:schemeClr>
                </a:solidFill>
                <a:latin typeface="Calibri" panose="020F0502020204030204" pitchFamily="34" charset="0"/>
                <a:cs typeface="Calibri" panose="020F0502020204030204" pitchFamily="34" charset="0"/>
              </a:rPr>
              <a:t>الزمن</a:t>
            </a:r>
            <a:endParaRPr lang="en-US" sz="2400" b="1" dirty="0">
              <a:solidFill>
                <a:schemeClr val="tx1">
                  <a:lumMod val="95000"/>
                  <a:lumOff val="5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977909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2"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ppt_x</p:attrName>
                                        </p:attrNameLst>
                                      </p:cBhvr>
                                      <p:tavLst>
                                        <p:tav tm="0">
                                          <p:val>
                                            <p:strVal val="#ppt_x+#ppt_w/2"/>
                                          </p:val>
                                        </p:tav>
                                        <p:tav tm="100000">
                                          <p:val>
                                            <p:strVal val="#ppt_x"/>
                                          </p:val>
                                        </p:tav>
                                      </p:tavLst>
                                    </p:anim>
                                    <p:anim calcmode="lin" valueType="num">
                                      <p:cBhvr>
                                        <p:cTn id="8" dur="500" fill="hold"/>
                                        <p:tgtEl>
                                          <p:spTgt spid="8"/>
                                        </p:tgtEl>
                                        <p:attrNameLst>
                                          <p:attrName>ppt_y</p:attrName>
                                        </p:attrNameLst>
                                      </p:cBhvr>
                                      <p:tavLst>
                                        <p:tav tm="0">
                                          <p:val>
                                            <p:strVal val="#ppt_y"/>
                                          </p:val>
                                        </p:tav>
                                        <p:tav tm="100000">
                                          <p:val>
                                            <p:strVal val="#ppt_y"/>
                                          </p:val>
                                        </p:tav>
                                      </p:tavLst>
                                    </p:anim>
                                    <p:anim calcmode="lin" valueType="num">
                                      <p:cBhvr>
                                        <p:cTn id="9" dur="500" fill="hold"/>
                                        <p:tgtEl>
                                          <p:spTgt spid="8"/>
                                        </p:tgtEl>
                                        <p:attrNameLst>
                                          <p:attrName>ppt_w</p:attrName>
                                        </p:attrNameLst>
                                      </p:cBhvr>
                                      <p:tavLst>
                                        <p:tav tm="0">
                                          <p:val>
                                            <p:fltVal val="0"/>
                                          </p:val>
                                        </p:tav>
                                        <p:tav tm="100000">
                                          <p:val>
                                            <p:strVal val="#ppt_w"/>
                                          </p:val>
                                        </p:tav>
                                      </p:tavLst>
                                    </p:anim>
                                    <p:anim calcmode="lin" valueType="num">
                                      <p:cBhvr>
                                        <p:cTn id="10" dur="500" fill="hold"/>
                                        <p:tgtEl>
                                          <p:spTgt spid="8"/>
                                        </p:tgtEl>
                                        <p:attrNameLst>
                                          <p:attrName>ppt_h</p:attrName>
                                        </p:attrNameLst>
                                      </p:cBhvr>
                                      <p:tavLst>
                                        <p:tav tm="0">
                                          <p:val>
                                            <p:strVal val="#ppt_h"/>
                                          </p:val>
                                        </p:tav>
                                        <p:tav tm="100000">
                                          <p:val>
                                            <p:strVal val="#ppt_h"/>
                                          </p:val>
                                        </p:tav>
                                      </p:tavLst>
                                    </p:anim>
                                  </p:childTnLst>
                                </p:cTn>
                              </p:par>
                              <p:par>
                                <p:cTn id="11" presetID="17" presetClass="entr" presetSubtype="2"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ppt_x</p:attrName>
                                        </p:attrNameLst>
                                      </p:cBhvr>
                                      <p:tavLst>
                                        <p:tav tm="0">
                                          <p:val>
                                            <p:strVal val="#ppt_x+#ppt_w/2"/>
                                          </p:val>
                                        </p:tav>
                                        <p:tav tm="100000">
                                          <p:val>
                                            <p:strVal val="#ppt_x"/>
                                          </p:val>
                                        </p:tav>
                                      </p:tavLst>
                                    </p:anim>
                                    <p:anim calcmode="lin" valueType="num">
                                      <p:cBhvr>
                                        <p:cTn id="14" dur="500" fill="hold"/>
                                        <p:tgtEl>
                                          <p:spTgt spid="9"/>
                                        </p:tgtEl>
                                        <p:attrNameLst>
                                          <p:attrName>ppt_y</p:attrName>
                                        </p:attrNameLst>
                                      </p:cBhvr>
                                      <p:tavLst>
                                        <p:tav tm="0">
                                          <p:val>
                                            <p:strVal val="#ppt_y"/>
                                          </p:val>
                                        </p:tav>
                                        <p:tav tm="100000">
                                          <p:val>
                                            <p:strVal val="#ppt_y"/>
                                          </p:val>
                                        </p:tav>
                                      </p:tavLst>
                                    </p:anim>
                                    <p:anim calcmode="lin" valueType="num">
                                      <p:cBhvr>
                                        <p:cTn id="15" dur="500" fill="hold"/>
                                        <p:tgtEl>
                                          <p:spTgt spid="9"/>
                                        </p:tgtEl>
                                        <p:attrNameLst>
                                          <p:attrName>ppt_w</p:attrName>
                                        </p:attrNameLst>
                                      </p:cBhvr>
                                      <p:tavLst>
                                        <p:tav tm="0">
                                          <p:val>
                                            <p:fltVal val="0"/>
                                          </p:val>
                                        </p:tav>
                                        <p:tav tm="100000">
                                          <p:val>
                                            <p:strVal val="#ppt_w"/>
                                          </p:val>
                                        </p:tav>
                                      </p:tavLst>
                                    </p:anim>
                                    <p:anim calcmode="lin" valueType="num">
                                      <p:cBhvr>
                                        <p:cTn id="16" dur="500" fill="hold"/>
                                        <p:tgtEl>
                                          <p:spTgt spid="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127E348-D64F-BF2B-A240-AF5870B4C56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3" name="Picture 1">
            <a:extLst>
              <a:ext uri="{FF2B5EF4-FFF2-40B4-BE49-F238E27FC236}">
                <a16:creationId xmlns:a16="http://schemas.microsoft.com/office/drawing/2014/main" id="{7F5E594D-E2E2-8106-EB89-1BB980C174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25" y="0"/>
            <a:ext cx="12188175" cy="6860153"/>
          </a:xfrm>
          <a:prstGeom prst="rect">
            <a:avLst/>
          </a:prstGeom>
        </p:spPr>
      </p:pic>
      <p:sp>
        <p:nvSpPr>
          <p:cNvPr id="4" name="Rectangle: Top Corners Rounded 5">
            <a:extLst>
              <a:ext uri="{FF2B5EF4-FFF2-40B4-BE49-F238E27FC236}">
                <a16:creationId xmlns:a16="http://schemas.microsoft.com/office/drawing/2014/main" id="{EECAABE2-AAFC-9160-60D5-DBA751B224D3}"/>
              </a:ext>
            </a:extLst>
          </p:cNvPr>
          <p:cNvSpPr/>
          <p:nvPr/>
        </p:nvSpPr>
        <p:spPr>
          <a:xfrm rot="16200000">
            <a:off x="4394786" y="3421703"/>
            <a:ext cx="3926083" cy="1252638"/>
          </a:xfrm>
          <a:custGeom>
            <a:avLst/>
            <a:gdLst>
              <a:gd name="connsiteX0" fmla="*/ 458856 w 3723860"/>
              <a:gd name="connsiteY0" fmla="*/ 0 h 917712"/>
              <a:gd name="connsiteX1" fmla="*/ 3265004 w 3723860"/>
              <a:gd name="connsiteY1" fmla="*/ 0 h 917712"/>
              <a:gd name="connsiteX2" fmla="*/ 3723860 w 3723860"/>
              <a:gd name="connsiteY2" fmla="*/ 458856 h 917712"/>
              <a:gd name="connsiteX3" fmla="*/ 3723860 w 3723860"/>
              <a:gd name="connsiteY3" fmla="*/ 917712 h 917712"/>
              <a:gd name="connsiteX4" fmla="*/ 3723860 w 3723860"/>
              <a:gd name="connsiteY4" fmla="*/ 917712 h 917712"/>
              <a:gd name="connsiteX5" fmla="*/ 0 w 3723860"/>
              <a:gd name="connsiteY5" fmla="*/ 917712 h 917712"/>
              <a:gd name="connsiteX6" fmla="*/ 0 w 3723860"/>
              <a:gd name="connsiteY6" fmla="*/ 917712 h 917712"/>
              <a:gd name="connsiteX7" fmla="*/ 0 w 3723860"/>
              <a:gd name="connsiteY7" fmla="*/ 458856 h 917712"/>
              <a:gd name="connsiteX8" fmla="*/ 458856 w 3723860"/>
              <a:gd name="connsiteY8" fmla="*/ 0 h 917712"/>
              <a:gd name="connsiteX0" fmla="*/ 458856 w 3723860"/>
              <a:gd name="connsiteY0" fmla="*/ 0 h 917712"/>
              <a:gd name="connsiteX1" fmla="*/ 3265004 w 3723860"/>
              <a:gd name="connsiteY1" fmla="*/ 0 h 917712"/>
              <a:gd name="connsiteX2" fmla="*/ 3723860 w 3723860"/>
              <a:gd name="connsiteY2" fmla="*/ 458856 h 917712"/>
              <a:gd name="connsiteX3" fmla="*/ 3723860 w 3723860"/>
              <a:gd name="connsiteY3" fmla="*/ 917712 h 917712"/>
              <a:gd name="connsiteX4" fmla="*/ 3723860 w 3723860"/>
              <a:gd name="connsiteY4" fmla="*/ 917712 h 917712"/>
              <a:gd name="connsiteX5" fmla="*/ 0 w 3723860"/>
              <a:gd name="connsiteY5" fmla="*/ 917712 h 917712"/>
              <a:gd name="connsiteX6" fmla="*/ 0 w 3723860"/>
              <a:gd name="connsiteY6" fmla="*/ 917712 h 917712"/>
              <a:gd name="connsiteX7" fmla="*/ 0 w 3723860"/>
              <a:gd name="connsiteY7" fmla="*/ 458856 h 917712"/>
              <a:gd name="connsiteX8" fmla="*/ 458856 w 3723860"/>
              <a:gd name="connsiteY8" fmla="*/ 0 h 917712"/>
              <a:gd name="connsiteX0" fmla="*/ 458856 w 3723860"/>
              <a:gd name="connsiteY0" fmla="*/ 0 h 917712"/>
              <a:gd name="connsiteX1" fmla="*/ 3265004 w 3723860"/>
              <a:gd name="connsiteY1" fmla="*/ 0 h 917712"/>
              <a:gd name="connsiteX2" fmla="*/ 3723860 w 3723860"/>
              <a:gd name="connsiteY2" fmla="*/ 917712 h 917712"/>
              <a:gd name="connsiteX3" fmla="*/ 3723860 w 3723860"/>
              <a:gd name="connsiteY3" fmla="*/ 917712 h 917712"/>
              <a:gd name="connsiteX4" fmla="*/ 0 w 3723860"/>
              <a:gd name="connsiteY4" fmla="*/ 917712 h 917712"/>
              <a:gd name="connsiteX5" fmla="*/ 0 w 3723860"/>
              <a:gd name="connsiteY5" fmla="*/ 917712 h 917712"/>
              <a:gd name="connsiteX6" fmla="*/ 0 w 3723860"/>
              <a:gd name="connsiteY6" fmla="*/ 458856 h 917712"/>
              <a:gd name="connsiteX7" fmla="*/ 458856 w 3723860"/>
              <a:gd name="connsiteY7" fmla="*/ 0 h 917712"/>
              <a:gd name="connsiteX0" fmla="*/ 458856 w 3836589"/>
              <a:gd name="connsiteY0" fmla="*/ 0 h 917712"/>
              <a:gd name="connsiteX1" fmla="*/ 3265004 w 3836589"/>
              <a:gd name="connsiteY1" fmla="*/ 0 h 917712"/>
              <a:gd name="connsiteX2" fmla="*/ 3723860 w 3836589"/>
              <a:gd name="connsiteY2" fmla="*/ 917712 h 917712"/>
              <a:gd name="connsiteX3" fmla="*/ 3723860 w 3836589"/>
              <a:gd name="connsiteY3" fmla="*/ 917712 h 917712"/>
              <a:gd name="connsiteX4" fmla="*/ 0 w 3836589"/>
              <a:gd name="connsiteY4" fmla="*/ 917712 h 917712"/>
              <a:gd name="connsiteX5" fmla="*/ 0 w 3836589"/>
              <a:gd name="connsiteY5" fmla="*/ 917712 h 917712"/>
              <a:gd name="connsiteX6" fmla="*/ 0 w 3836589"/>
              <a:gd name="connsiteY6" fmla="*/ 458856 h 917712"/>
              <a:gd name="connsiteX7" fmla="*/ 458856 w 3836589"/>
              <a:gd name="connsiteY7" fmla="*/ 0 h 917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36589" h="917712">
                <a:moveTo>
                  <a:pt x="458856" y="0"/>
                </a:moveTo>
                <a:lnTo>
                  <a:pt x="3265004" y="0"/>
                </a:lnTo>
                <a:cubicBezTo>
                  <a:pt x="3809171" y="152952"/>
                  <a:pt x="3970941" y="567812"/>
                  <a:pt x="3723860" y="917712"/>
                </a:cubicBezTo>
                <a:lnTo>
                  <a:pt x="3723860" y="917712"/>
                </a:lnTo>
                <a:lnTo>
                  <a:pt x="0" y="917712"/>
                </a:lnTo>
                <a:lnTo>
                  <a:pt x="0" y="917712"/>
                </a:lnTo>
                <a:lnTo>
                  <a:pt x="0" y="458856"/>
                </a:lnTo>
                <a:cubicBezTo>
                  <a:pt x="0" y="205437"/>
                  <a:pt x="205437" y="0"/>
                  <a:pt x="458856" y="0"/>
                </a:cubicBezTo>
                <a:close/>
              </a:path>
            </a:pathLst>
          </a:custGeom>
          <a:solidFill>
            <a:srgbClr val="353338">
              <a:alpha val="49000"/>
            </a:srgbClr>
          </a:solidFill>
          <a:ln>
            <a:noFill/>
          </a:ln>
          <a:effectLst>
            <a:softEdge rad="241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Top Corners Rounded 7">
            <a:extLst>
              <a:ext uri="{FF2B5EF4-FFF2-40B4-BE49-F238E27FC236}">
                <a16:creationId xmlns:a16="http://schemas.microsoft.com/office/drawing/2014/main" id="{84B16CB1-B95C-C7CF-E15E-8B7965961425}"/>
              </a:ext>
            </a:extLst>
          </p:cNvPr>
          <p:cNvSpPr/>
          <p:nvPr/>
        </p:nvSpPr>
        <p:spPr>
          <a:xfrm rot="5400000">
            <a:off x="2814125" y="2037375"/>
            <a:ext cx="3723861" cy="3819073"/>
          </a:xfrm>
          <a:prstGeom prst="round2SameRect">
            <a:avLst/>
          </a:prstGeom>
          <a:solidFill>
            <a:srgbClr val="59CB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Top Corners Rounded 5">
            <a:extLst>
              <a:ext uri="{FF2B5EF4-FFF2-40B4-BE49-F238E27FC236}">
                <a16:creationId xmlns:a16="http://schemas.microsoft.com/office/drawing/2014/main" id="{15CAFF8E-A2B2-EE80-F0CA-1C8A8CEB3F3C}"/>
              </a:ext>
            </a:extLst>
          </p:cNvPr>
          <p:cNvSpPr/>
          <p:nvPr/>
        </p:nvSpPr>
        <p:spPr>
          <a:xfrm rot="16200000">
            <a:off x="4018147" y="3376959"/>
            <a:ext cx="3836589" cy="1252638"/>
          </a:xfrm>
          <a:custGeom>
            <a:avLst/>
            <a:gdLst>
              <a:gd name="connsiteX0" fmla="*/ 458856 w 3723860"/>
              <a:gd name="connsiteY0" fmla="*/ 0 h 917712"/>
              <a:gd name="connsiteX1" fmla="*/ 3265004 w 3723860"/>
              <a:gd name="connsiteY1" fmla="*/ 0 h 917712"/>
              <a:gd name="connsiteX2" fmla="*/ 3723860 w 3723860"/>
              <a:gd name="connsiteY2" fmla="*/ 458856 h 917712"/>
              <a:gd name="connsiteX3" fmla="*/ 3723860 w 3723860"/>
              <a:gd name="connsiteY3" fmla="*/ 917712 h 917712"/>
              <a:gd name="connsiteX4" fmla="*/ 3723860 w 3723860"/>
              <a:gd name="connsiteY4" fmla="*/ 917712 h 917712"/>
              <a:gd name="connsiteX5" fmla="*/ 0 w 3723860"/>
              <a:gd name="connsiteY5" fmla="*/ 917712 h 917712"/>
              <a:gd name="connsiteX6" fmla="*/ 0 w 3723860"/>
              <a:gd name="connsiteY6" fmla="*/ 917712 h 917712"/>
              <a:gd name="connsiteX7" fmla="*/ 0 w 3723860"/>
              <a:gd name="connsiteY7" fmla="*/ 458856 h 917712"/>
              <a:gd name="connsiteX8" fmla="*/ 458856 w 3723860"/>
              <a:gd name="connsiteY8" fmla="*/ 0 h 917712"/>
              <a:gd name="connsiteX0" fmla="*/ 458856 w 3723860"/>
              <a:gd name="connsiteY0" fmla="*/ 0 h 917712"/>
              <a:gd name="connsiteX1" fmla="*/ 3265004 w 3723860"/>
              <a:gd name="connsiteY1" fmla="*/ 0 h 917712"/>
              <a:gd name="connsiteX2" fmla="*/ 3723860 w 3723860"/>
              <a:gd name="connsiteY2" fmla="*/ 458856 h 917712"/>
              <a:gd name="connsiteX3" fmla="*/ 3723860 w 3723860"/>
              <a:gd name="connsiteY3" fmla="*/ 917712 h 917712"/>
              <a:gd name="connsiteX4" fmla="*/ 3723860 w 3723860"/>
              <a:gd name="connsiteY4" fmla="*/ 917712 h 917712"/>
              <a:gd name="connsiteX5" fmla="*/ 0 w 3723860"/>
              <a:gd name="connsiteY5" fmla="*/ 917712 h 917712"/>
              <a:gd name="connsiteX6" fmla="*/ 0 w 3723860"/>
              <a:gd name="connsiteY6" fmla="*/ 917712 h 917712"/>
              <a:gd name="connsiteX7" fmla="*/ 0 w 3723860"/>
              <a:gd name="connsiteY7" fmla="*/ 458856 h 917712"/>
              <a:gd name="connsiteX8" fmla="*/ 458856 w 3723860"/>
              <a:gd name="connsiteY8" fmla="*/ 0 h 917712"/>
              <a:gd name="connsiteX0" fmla="*/ 458856 w 3723860"/>
              <a:gd name="connsiteY0" fmla="*/ 0 h 917712"/>
              <a:gd name="connsiteX1" fmla="*/ 3265004 w 3723860"/>
              <a:gd name="connsiteY1" fmla="*/ 0 h 917712"/>
              <a:gd name="connsiteX2" fmla="*/ 3723860 w 3723860"/>
              <a:gd name="connsiteY2" fmla="*/ 917712 h 917712"/>
              <a:gd name="connsiteX3" fmla="*/ 3723860 w 3723860"/>
              <a:gd name="connsiteY3" fmla="*/ 917712 h 917712"/>
              <a:gd name="connsiteX4" fmla="*/ 0 w 3723860"/>
              <a:gd name="connsiteY4" fmla="*/ 917712 h 917712"/>
              <a:gd name="connsiteX5" fmla="*/ 0 w 3723860"/>
              <a:gd name="connsiteY5" fmla="*/ 917712 h 917712"/>
              <a:gd name="connsiteX6" fmla="*/ 0 w 3723860"/>
              <a:gd name="connsiteY6" fmla="*/ 458856 h 917712"/>
              <a:gd name="connsiteX7" fmla="*/ 458856 w 3723860"/>
              <a:gd name="connsiteY7" fmla="*/ 0 h 917712"/>
              <a:gd name="connsiteX0" fmla="*/ 458856 w 3836589"/>
              <a:gd name="connsiteY0" fmla="*/ 0 h 917712"/>
              <a:gd name="connsiteX1" fmla="*/ 3265004 w 3836589"/>
              <a:gd name="connsiteY1" fmla="*/ 0 h 917712"/>
              <a:gd name="connsiteX2" fmla="*/ 3723860 w 3836589"/>
              <a:gd name="connsiteY2" fmla="*/ 917712 h 917712"/>
              <a:gd name="connsiteX3" fmla="*/ 3723860 w 3836589"/>
              <a:gd name="connsiteY3" fmla="*/ 917712 h 917712"/>
              <a:gd name="connsiteX4" fmla="*/ 0 w 3836589"/>
              <a:gd name="connsiteY4" fmla="*/ 917712 h 917712"/>
              <a:gd name="connsiteX5" fmla="*/ 0 w 3836589"/>
              <a:gd name="connsiteY5" fmla="*/ 917712 h 917712"/>
              <a:gd name="connsiteX6" fmla="*/ 0 w 3836589"/>
              <a:gd name="connsiteY6" fmla="*/ 458856 h 917712"/>
              <a:gd name="connsiteX7" fmla="*/ 458856 w 3836589"/>
              <a:gd name="connsiteY7" fmla="*/ 0 h 917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36589" h="917712">
                <a:moveTo>
                  <a:pt x="458856" y="0"/>
                </a:moveTo>
                <a:lnTo>
                  <a:pt x="3265004" y="0"/>
                </a:lnTo>
                <a:cubicBezTo>
                  <a:pt x="3809171" y="152952"/>
                  <a:pt x="3970941" y="567812"/>
                  <a:pt x="3723860" y="917712"/>
                </a:cubicBezTo>
                <a:lnTo>
                  <a:pt x="3723860" y="917712"/>
                </a:lnTo>
                <a:lnTo>
                  <a:pt x="0" y="917712"/>
                </a:lnTo>
                <a:lnTo>
                  <a:pt x="0" y="917712"/>
                </a:lnTo>
                <a:lnTo>
                  <a:pt x="0" y="458856"/>
                </a:lnTo>
                <a:cubicBezTo>
                  <a:pt x="0" y="205437"/>
                  <a:pt x="205437" y="0"/>
                  <a:pt x="458856" y="0"/>
                </a:cubicBezTo>
                <a:close/>
              </a:path>
            </a:pathLst>
          </a:custGeom>
          <a:solidFill>
            <a:srgbClr val="353338">
              <a:alpha val="24000"/>
            </a:srgbClr>
          </a:solidFill>
          <a:ln>
            <a:noFill/>
          </a:ln>
          <a:effectLst>
            <a:softEdge rad="241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Top Corners Rounded 5">
            <a:extLst>
              <a:ext uri="{FF2B5EF4-FFF2-40B4-BE49-F238E27FC236}">
                <a16:creationId xmlns:a16="http://schemas.microsoft.com/office/drawing/2014/main" id="{408427B0-BFF1-5D11-1E99-987F3F5497FC}"/>
              </a:ext>
            </a:extLst>
          </p:cNvPr>
          <p:cNvSpPr/>
          <p:nvPr/>
        </p:nvSpPr>
        <p:spPr>
          <a:xfrm rot="16200000">
            <a:off x="4207405" y="2899408"/>
            <a:ext cx="3836589" cy="917712"/>
          </a:xfrm>
          <a:custGeom>
            <a:avLst/>
            <a:gdLst>
              <a:gd name="connsiteX0" fmla="*/ 458856 w 3723860"/>
              <a:gd name="connsiteY0" fmla="*/ 0 h 917712"/>
              <a:gd name="connsiteX1" fmla="*/ 3265004 w 3723860"/>
              <a:gd name="connsiteY1" fmla="*/ 0 h 917712"/>
              <a:gd name="connsiteX2" fmla="*/ 3723860 w 3723860"/>
              <a:gd name="connsiteY2" fmla="*/ 458856 h 917712"/>
              <a:gd name="connsiteX3" fmla="*/ 3723860 w 3723860"/>
              <a:gd name="connsiteY3" fmla="*/ 917712 h 917712"/>
              <a:gd name="connsiteX4" fmla="*/ 3723860 w 3723860"/>
              <a:gd name="connsiteY4" fmla="*/ 917712 h 917712"/>
              <a:gd name="connsiteX5" fmla="*/ 0 w 3723860"/>
              <a:gd name="connsiteY5" fmla="*/ 917712 h 917712"/>
              <a:gd name="connsiteX6" fmla="*/ 0 w 3723860"/>
              <a:gd name="connsiteY6" fmla="*/ 917712 h 917712"/>
              <a:gd name="connsiteX7" fmla="*/ 0 w 3723860"/>
              <a:gd name="connsiteY7" fmla="*/ 458856 h 917712"/>
              <a:gd name="connsiteX8" fmla="*/ 458856 w 3723860"/>
              <a:gd name="connsiteY8" fmla="*/ 0 h 917712"/>
              <a:gd name="connsiteX0" fmla="*/ 458856 w 3723860"/>
              <a:gd name="connsiteY0" fmla="*/ 0 h 917712"/>
              <a:gd name="connsiteX1" fmla="*/ 3265004 w 3723860"/>
              <a:gd name="connsiteY1" fmla="*/ 0 h 917712"/>
              <a:gd name="connsiteX2" fmla="*/ 3723860 w 3723860"/>
              <a:gd name="connsiteY2" fmla="*/ 458856 h 917712"/>
              <a:gd name="connsiteX3" fmla="*/ 3723860 w 3723860"/>
              <a:gd name="connsiteY3" fmla="*/ 917712 h 917712"/>
              <a:gd name="connsiteX4" fmla="*/ 3723860 w 3723860"/>
              <a:gd name="connsiteY4" fmla="*/ 917712 h 917712"/>
              <a:gd name="connsiteX5" fmla="*/ 0 w 3723860"/>
              <a:gd name="connsiteY5" fmla="*/ 917712 h 917712"/>
              <a:gd name="connsiteX6" fmla="*/ 0 w 3723860"/>
              <a:gd name="connsiteY6" fmla="*/ 917712 h 917712"/>
              <a:gd name="connsiteX7" fmla="*/ 0 w 3723860"/>
              <a:gd name="connsiteY7" fmla="*/ 458856 h 917712"/>
              <a:gd name="connsiteX8" fmla="*/ 458856 w 3723860"/>
              <a:gd name="connsiteY8" fmla="*/ 0 h 917712"/>
              <a:gd name="connsiteX0" fmla="*/ 458856 w 3723860"/>
              <a:gd name="connsiteY0" fmla="*/ 0 h 917712"/>
              <a:gd name="connsiteX1" fmla="*/ 3265004 w 3723860"/>
              <a:gd name="connsiteY1" fmla="*/ 0 h 917712"/>
              <a:gd name="connsiteX2" fmla="*/ 3723860 w 3723860"/>
              <a:gd name="connsiteY2" fmla="*/ 917712 h 917712"/>
              <a:gd name="connsiteX3" fmla="*/ 3723860 w 3723860"/>
              <a:gd name="connsiteY3" fmla="*/ 917712 h 917712"/>
              <a:gd name="connsiteX4" fmla="*/ 0 w 3723860"/>
              <a:gd name="connsiteY4" fmla="*/ 917712 h 917712"/>
              <a:gd name="connsiteX5" fmla="*/ 0 w 3723860"/>
              <a:gd name="connsiteY5" fmla="*/ 917712 h 917712"/>
              <a:gd name="connsiteX6" fmla="*/ 0 w 3723860"/>
              <a:gd name="connsiteY6" fmla="*/ 458856 h 917712"/>
              <a:gd name="connsiteX7" fmla="*/ 458856 w 3723860"/>
              <a:gd name="connsiteY7" fmla="*/ 0 h 917712"/>
              <a:gd name="connsiteX0" fmla="*/ 458856 w 3836589"/>
              <a:gd name="connsiteY0" fmla="*/ 0 h 917712"/>
              <a:gd name="connsiteX1" fmla="*/ 3265004 w 3836589"/>
              <a:gd name="connsiteY1" fmla="*/ 0 h 917712"/>
              <a:gd name="connsiteX2" fmla="*/ 3723860 w 3836589"/>
              <a:gd name="connsiteY2" fmla="*/ 917712 h 917712"/>
              <a:gd name="connsiteX3" fmla="*/ 3723860 w 3836589"/>
              <a:gd name="connsiteY3" fmla="*/ 917712 h 917712"/>
              <a:gd name="connsiteX4" fmla="*/ 0 w 3836589"/>
              <a:gd name="connsiteY4" fmla="*/ 917712 h 917712"/>
              <a:gd name="connsiteX5" fmla="*/ 0 w 3836589"/>
              <a:gd name="connsiteY5" fmla="*/ 917712 h 917712"/>
              <a:gd name="connsiteX6" fmla="*/ 0 w 3836589"/>
              <a:gd name="connsiteY6" fmla="*/ 458856 h 917712"/>
              <a:gd name="connsiteX7" fmla="*/ 458856 w 3836589"/>
              <a:gd name="connsiteY7" fmla="*/ 0 h 917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36589" h="917712">
                <a:moveTo>
                  <a:pt x="458856" y="0"/>
                </a:moveTo>
                <a:lnTo>
                  <a:pt x="3265004" y="0"/>
                </a:lnTo>
                <a:cubicBezTo>
                  <a:pt x="3809171" y="152952"/>
                  <a:pt x="3970941" y="567812"/>
                  <a:pt x="3723860" y="917712"/>
                </a:cubicBezTo>
                <a:lnTo>
                  <a:pt x="3723860" y="917712"/>
                </a:lnTo>
                <a:lnTo>
                  <a:pt x="0" y="917712"/>
                </a:lnTo>
                <a:lnTo>
                  <a:pt x="0" y="917712"/>
                </a:lnTo>
                <a:lnTo>
                  <a:pt x="0" y="458856"/>
                </a:lnTo>
                <a:cubicBezTo>
                  <a:pt x="0" y="205437"/>
                  <a:pt x="205437" y="0"/>
                  <a:pt x="458856" y="0"/>
                </a:cubicBezTo>
                <a:close/>
              </a:path>
            </a:pathLst>
          </a:custGeom>
          <a:gradFill>
            <a:gsLst>
              <a:gs pos="0">
                <a:srgbClr val="37BFCD"/>
              </a:gs>
              <a:gs pos="30000">
                <a:srgbClr val="7FD3D5"/>
              </a:gs>
              <a:gs pos="57000">
                <a:srgbClr val="AEE3E4"/>
              </a:gs>
              <a:gs pos="100000">
                <a:srgbClr val="37BFCD"/>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Shape 28">
            <a:extLst>
              <a:ext uri="{FF2B5EF4-FFF2-40B4-BE49-F238E27FC236}">
                <a16:creationId xmlns:a16="http://schemas.microsoft.com/office/drawing/2014/main" id="{6FBB67B9-ACA3-8649-6B8E-C9896E5A44A2}"/>
              </a:ext>
            </a:extLst>
          </p:cNvPr>
          <p:cNvSpPr/>
          <p:nvPr/>
        </p:nvSpPr>
        <p:spPr>
          <a:xfrm rot="16200000">
            <a:off x="6116198" y="4811881"/>
            <a:ext cx="134137" cy="783002"/>
          </a:xfrm>
          <a:custGeom>
            <a:avLst/>
            <a:gdLst>
              <a:gd name="connsiteX0" fmla="*/ 134137 w 134137"/>
              <a:gd name="connsiteY0" fmla="*/ 0 h 783002"/>
              <a:gd name="connsiteX1" fmla="*/ 101977 w 134137"/>
              <a:gd name="connsiteY1" fmla="*/ 80875 h 783002"/>
              <a:gd name="connsiteX2" fmla="*/ 65918 w 134137"/>
              <a:gd name="connsiteY2" fmla="*/ 324666 h 783002"/>
              <a:gd name="connsiteX3" fmla="*/ 65918 w 134137"/>
              <a:gd name="connsiteY3" fmla="*/ 783002 h 783002"/>
              <a:gd name="connsiteX4" fmla="*/ 0 w 134137"/>
              <a:gd name="connsiteY4" fmla="*/ 783002 h 783002"/>
              <a:gd name="connsiteX5" fmla="*/ 0 w 134137"/>
              <a:gd name="connsiteY5" fmla="*/ 324146 h 783002"/>
              <a:gd name="connsiteX6" fmla="*/ 78366 w 134137"/>
              <a:gd name="connsiteY6" fmla="*/ 67596 h 783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4137" h="783002">
                <a:moveTo>
                  <a:pt x="134137" y="0"/>
                </a:moveTo>
                <a:lnTo>
                  <a:pt x="101977" y="80875"/>
                </a:lnTo>
                <a:cubicBezTo>
                  <a:pt x="78758" y="155806"/>
                  <a:pt x="65918" y="238190"/>
                  <a:pt x="65918" y="324666"/>
                </a:cubicBezTo>
                <a:lnTo>
                  <a:pt x="65918" y="783002"/>
                </a:lnTo>
                <a:lnTo>
                  <a:pt x="0" y="783002"/>
                </a:lnTo>
                <a:lnTo>
                  <a:pt x="0" y="324146"/>
                </a:lnTo>
                <a:cubicBezTo>
                  <a:pt x="0" y="229114"/>
                  <a:pt x="28890" y="140830"/>
                  <a:pt x="78366" y="67596"/>
                </a:cubicBezTo>
                <a:close/>
              </a:path>
            </a:pathLst>
          </a:cu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29">
            <a:extLst>
              <a:ext uri="{FF2B5EF4-FFF2-40B4-BE49-F238E27FC236}">
                <a16:creationId xmlns:a16="http://schemas.microsoft.com/office/drawing/2014/main" id="{F6859482-65B9-9733-96DF-0BDF1EFFC609}"/>
              </a:ext>
            </a:extLst>
          </p:cNvPr>
          <p:cNvSpPr/>
          <p:nvPr/>
        </p:nvSpPr>
        <p:spPr>
          <a:xfrm rot="16200000">
            <a:off x="9591424" y="4828955"/>
            <a:ext cx="134137" cy="783002"/>
          </a:xfrm>
          <a:custGeom>
            <a:avLst/>
            <a:gdLst>
              <a:gd name="connsiteX0" fmla="*/ 134137 w 134137"/>
              <a:gd name="connsiteY0" fmla="*/ 0 h 783002"/>
              <a:gd name="connsiteX1" fmla="*/ 101977 w 134137"/>
              <a:gd name="connsiteY1" fmla="*/ 80875 h 783002"/>
              <a:gd name="connsiteX2" fmla="*/ 65918 w 134137"/>
              <a:gd name="connsiteY2" fmla="*/ 324666 h 783002"/>
              <a:gd name="connsiteX3" fmla="*/ 65918 w 134137"/>
              <a:gd name="connsiteY3" fmla="*/ 783002 h 783002"/>
              <a:gd name="connsiteX4" fmla="*/ 0 w 134137"/>
              <a:gd name="connsiteY4" fmla="*/ 783002 h 783002"/>
              <a:gd name="connsiteX5" fmla="*/ 0 w 134137"/>
              <a:gd name="connsiteY5" fmla="*/ 324146 h 783002"/>
              <a:gd name="connsiteX6" fmla="*/ 78366 w 134137"/>
              <a:gd name="connsiteY6" fmla="*/ 67596 h 783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4137" h="783002">
                <a:moveTo>
                  <a:pt x="134137" y="0"/>
                </a:moveTo>
                <a:lnTo>
                  <a:pt x="101977" y="80875"/>
                </a:lnTo>
                <a:cubicBezTo>
                  <a:pt x="78758" y="155806"/>
                  <a:pt x="65918" y="238190"/>
                  <a:pt x="65918" y="324666"/>
                </a:cubicBezTo>
                <a:lnTo>
                  <a:pt x="65918" y="783002"/>
                </a:lnTo>
                <a:lnTo>
                  <a:pt x="0" y="783002"/>
                </a:lnTo>
                <a:lnTo>
                  <a:pt x="0" y="324146"/>
                </a:lnTo>
                <a:cubicBezTo>
                  <a:pt x="0" y="229114"/>
                  <a:pt x="28890" y="140830"/>
                  <a:pt x="78366" y="67596"/>
                </a:cubicBezTo>
                <a:close/>
              </a:path>
            </a:pathLst>
          </a:cu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مربع نص 9">
            <a:extLst>
              <a:ext uri="{FF2B5EF4-FFF2-40B4-BE49-F238E27FC236}">
                <a16:creationId xmlns:a16="http://schemas.microsoft.com/office/drawing/2014/main" id="{4FAE8CC0-8891-D2C8-7A66-2BF4D45C3D44}"/>
              </a:ext>
            </a:extLst>
          </p:cNvPr>
          <p:cNvSpPr txBox="1"/>
          <p:nvPr/>
        </p:nvSpPr>
        <p:spPr>
          <a:xfrm>
            <a:off x="3259248" y="2806574"/>
            <a:ext cx="2254312" cy="1938992"/>
          </a:xfrm>
          <a:prstGeom prst="rect">
            <a:avLst/>
          </a:prstGeom>
          <a:noFill/>
        </p:spPr>
        <p:txBody>
          <a:bodyPr wrap="square" rtlCol="0">
            <a:spAutoFit/>
          </a:bodyPr>
          <a:lstStyle/>
          <a:p>
            <a:r>
              <a:rPr lang="ar-EG" sz="6000" dirty="0">
                <a:latin typeface="Calibri" panose="020F0502020204030204" pitchFamily="34" charset="0"/>
                <a:cs typeface="Calibri" panose="020F0502020204030204" pitchFamily="34" charset="0"/>
              </a:rPr>
              <a:t>الجلسة الاولى </a:t>
            </a:r>
            <a:endParaRPr lang="en-US" sz="6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693026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ppt_w/2"/>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ppt_w</p:attrName>
                                        </p:attrNameLst>
                                      </p:cBhvr>
                                      <p:tavLst>
                                        <p:tav tm="0">
                                          <p:val>
                                            <p:fltVal val="0"/>
                                          </p:val>
                                        </p:tav>
                                        <p:tav tm="100000">
                                          <p:val>
                                            <p:strVal val="#ppt_w"/>
                                          </p:val>
                                        </p:tav>
                                      </p:tavLst>
                                    </p:anim>
                                    <p:anim calcmode="lin" valueType="num">
                                      <p:cBhvr>
                                        <p:cTn id="10" dur="500" fill="hold"/>
                                        <p:tgtEl>
                                          <p:spTgt spid="5"/>
                                        </p:tgtEl>
                                        <p:attrNameLst>
                                          <p:attrName>ppt_h</p:attrName>
                                        </p:attrNameLst>
                                      </p:cBhvr>
                                      <p:tavLst>
                                        <p:tav tm="0">
                                          <p:val>
                                            <p:strVal val="#ppt_h"/>
                                          </p:val>
                                        </p:tav>
                                        <p:tav tm="100000">
                                          <p:val>
                                            <p:strVal val="#ppt_h"/>
                                          </p:val>
                                        </p:tav>
                                      </p:tavLst>
                                    </p:anim>
                                  </p:childTnLst>
                                </p:cTn>
                              </p:par>
                            </p:childTnLst>
                          </p:cTn>
                        </p:par>
                        <p:par>
                          <p:cTn id="11" fill="hold">
                            <p:stCondLst>
                              <p:cond delay="500"/>
                            </p:stCondLst>
                            <p:childTnLst>
                              <p:par>
                                <p:cTn id="12" presetID="17" presetClass="entr" presetSubtype="2"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ppt_x</p:attrName>
                                        </p:attrNameLst>
                                      </p:cBhvr>
                                      <p:tavLst>
                                        <p:tav tm="0">
                                          <p:val>
                                            <p:strVal val="#ppt_x+#ppt_w/2"/>
                                          </p:val>
                                        </p:tav>
                                        <p:tav tm="100000">
                                          <p:val>
                                            <p:strVal val="#ppt_x"/>
                                          </p:val>
                                        </p:tav>
                                      </p:tavLst>
                                    </p:anim>
                                    <p:anim calcmode="lin" valueType="num">
                                      <p:cBhvr>
                                        <p:cTn id="15" dur="500" fill="hold"/>
                                        <p:tgtEl>
                                          <p:spTgt spid="7"/>
                                        </p:tgtEl>
                                        <p:attrNameLst>
                                          <p:attrName>ppt_y</p:attrName>
                                        </p:attrNameLst>
                                      </p:cBhvr>
                                      <p:tavLst>
                                        <p:tav tm="0">
                                          <p:val>
                                            <p:strVal val="#ppt_y"/>
                                          </p:val>
                                        </p:tav>
                                        <p:tav tm="100000">
                                          <p:val>
                                            <p:strVal val="#ppt_y"/>
                                          </p:val>
                                        </p:tav>
                                      </p:tavLst>
                                    </p:anim>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strVal val="#ppt_h"/>
                                          </p:val>
                                        </p:tav>
                                        <p:tav tm="100000">
                                          <p:val>
                                            <p:strVal val="#ppt_h"/>
                                          </p:val>
                                        </p:tav>
                                      </p:tavLst>
                                    </p:anim>
                                  </p:childTnLst>
                                </p:cTn>
                              </p:par>
                              <p:par>
                                <p:cTn id="18" presetID="17" presetClass="entr" presetSubtype="2"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p:cTn id="20" dur="500" fill="hold"/>
                                        <p:tgtEl>
                                          <p:spTgt spid="8"/>
                                        </p:tgtEl>
                                        <p:attrNameLst>
                                          <p:attrName>ppt_x</p:attrName>
                                        </p:attrNameLst>
                                      </p:cBhvr>
                                      <p:tavLst>
                                        <p:tav tm="0">
                                          <p:val>
                                            <p:strVal val="#ppt_x+#ppt_w/2"/>
                                          </p:val>
                                        </p:tav>
                                        <p:tav tm="100000">
                                          <p:val>
                                            <p:strVal val="#ppt_x"/>
                                          </p:val>
                                        </p:tav>
                                      </p:tavLst>
                                    </p:anim>
                                    <p:anim calcmode="lin" valueType="num">
                                      <p:cBhvr>
                                        <p:cTn id="21" dur="500" fill="hold"/>
                                        <p:tgtEl>
                                          <p:spTgt spid="8"/>
                                        </p:tgtEl>
                                        <p:attrNameLst>
                                          <p:attrName>ppt_y</p:attrName>
                                        </p:attrNameLst>
                                      </p:cBhvr>
                                      <p:tavLst>
                                        <p:tav tm="0">
                                          <p:val>
                                            <p:strVal val="#ppt_y"/>
                                          </p:val>
                                        </p:tav>
                                        <p:tav tm="100000">
                                          <p:val>
                                            <p:strVal val="#ppt_y"/>
                                          </p:val>
                                        </p:tav>
                                      </p:tavLst>
                                    </p:anim>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strVal val="#ppt_h"/>
                                          </p:val>
                                        </p:tav>
                                        <p:tav tm="100000">
                                          <p:val>
                                            <p:strVal val="#ppt_h"/>
                                          </p:val>
                                        </p:tav>
                                      </p:tavLst>
                                    </p:anim>
                                  </p:childTnLst>
                                </p:cTn>
                              </p:par>
                              <p:par>
                                <p:cTn id="24" presetID="22" presetClass="entr" presetSubtype="2"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ipe(right)">
                                      <p:cBhvr>
                                        <p:cTn id="26" dur="500"/>
                                        <p:tgtEl>
                                          <p:spTgt spid="6"/>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500"/>
                                        <p:tgtEl>
                                          <p:spTgt spid="4"/>
                                        </p:tgtEl>
                                      </p:cBhvr>
                                    </p:animEffect>
                                  </p:childTnLst>
                                </p:cTn>
                              </p:par>
                              <p:par>
                                <p:cTn id="30" presetID="17" presetClass="entr" presetSubtype="2"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ppt_x</p:attrName>
                                        </p:attrNameLst>
                                      </p:cBhvr>
                                      <p:tavLst>
                                        <p:tav tm="0">
                                          <p:val>
                                            <p:strVal val="#ppt_x+#ppt_w/2"/>
                                          </p:val>
                                        </p:tav>
                                        <p:tav tm="100000">
                                          <p:val>
                                            <p:strVal val="#ppt_x"/>
                                          </p:val>
                                        </p:tav>
                                      </p:tavLst>
                                    </p:anim>
                                    <p:anim calcmode="lin" valueType="num">
                                      <p:cBhvr>
                                        <p:cTn id="33" dur="500" fill="hold"/>
                                        <p:tgtEl>
                                          <p:spTgt spid="9"/>
                                        </p:tgtEl>
                                        <p:attrNameLst>
                                          <p:attrName>ppt_y</p:attrName>
                                        </p:attrNameLst>
                                      </p:cBhvr>
                                      <p:tavLst>
                                        <p:tav tm="0">
                                          <p:val>
                                            <p:strVal val="#ppt_y"/>
                                          </p:val>
                                        </p:tav>
                                        <p:tav tm="100000">
                                          <p:val>
                                            <p:strVal val="#ppt_y"/>
                                          </p:val>
                                        </p:tav>
                                      </p:tavLst>
                                    </p:anim>
                                    <p:anim calcmode="lin" valueType="num">
                                      <p:cBhvr>
                                        <p:cTn id="34" dur="500" fill="hold"/>
                                        <p:tgtEl>
                                          <p:spTgt spid="9"/>
                                        </p:tgtEl>
                                        <p:attrNameLst>
                                          <p:attrName>ppt_w</p:attrName>
                                        </p:attrNameLst>
                                      </p:cBhvr>
                                      <p:tavLst>
                                        <p:tav tm="0">
                                          <p:val>
                                            <p:fltVal val="0"/>
                                          </p:val>
                                        </p:tav>
                                        <p:tav tm="100000">
                                          <p:val>
                                            <p:strVal val="#ppt_w"/>
                                          </p:val>
                                        </p:tav>
                                      </p:tavLst>
                                    </p:anim>
                                    <p:anim calcmode="lin" valueType="num">
                                      <p:cBhvr>
                                        <p:cTn id="35" dur="500" fill="hold"/>
                                        <p:tgtEl>
                                          <p:spTgt spid="9"/>
                                        </p:tgtEl>
                                        <p:attrNameLst>
                                          <p:attrName>ppt_h</p:attrName>
                                        </p:attrNameLst>
                                      </p:cBhvr>
                                      <p:tavLst>
                                        <p:tav tm="0">
                                          <p:val>
                                            <p:strVal val="#ppt_h"/>
                                          </p:val>
                                        </p:tav>
                                        <p:tav tm="100000">
                                          <p:val>
                                            <p:strVal val="#ppt_h"/>
                                          </p:val>
                                        </p:tav>
                                      </p:tavLst>
                                    </p:anim>
                                  </p:childTnLst>
                                </p:cTn>
                              </p:par>
                            </p:childTnLst>
                          </p:cTn>
                        </p:par>
                      </p:childTnLst>
                    </p:cTn>
                  </p:par>
                  <p:par>
                    <p:cTn id="36" fill="hold">
                      <p:stCondLst>
                        <p:cond delay="indefinite"/>
                      </p:stCondLst>
                      <p:childTnLst>
                        <p:par>
                          <p:cTn id="37" fill="hold">
                            <p:stCondLst>
                              <p:cond delay="0"/>
                            </p:stCondLst>
                            <p:childTnLst>
                              <p:par>
                                <p:cTn id="38" presetID="16" presetClass="entr" presetSubtype="21" fill="hold" grpId="0" nodeType="click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barn(inVertical)">
                                      <p:cBhvr>
                                        <p:cTn id="4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B9E436AD-882C-5E3F-91A3-DE06D33D916B}"/>
              </a:ext>
            </a:extLst>
          </p:cNvPr>
          <p:cNvSpPr>
            <a:spLocks noGrp="1"/>
          </p:cNvSpPr>
          <p:nvPr>
            <p:ph type="title"/>
          </p:nvPr>
        </p:nvSpPr>
        <p:spPr/>
        <p:txBody>
          <a:bodyPr/>
          <a:lstStyle/>
          <a:p>
            <a:endParaRPr lang="en-US" dirty="0"/>
          </a:p>
        </p:txBody>
      </p:sp>
      <p:sp>
        <p:nvSpPr>
          <p:cNvPr id="3" name="عنصر نائب للمحتوى 2">
            <a:extLst>
              <a:ext uri="{FF2B5EF4-FFF2-40B4-BE49-F238E27FC236}">
                <a16:creationId xmlns:a16="http://schemas.microsoft.com/office/drawing/2014/main" id="{0FF82438-00C4-C57B-6E43-9FDE6553DCA4}"/>
              </a:ext>
            </a:extLst>
          </p:cNvPr>
          <p:cNvSpPr>
            <a:spLocks noGrp="1"/>
          </p:cNvSpPr>
          <p:nvPr>
            <p:ph idx="1"/>
          </p:nvPr>
        </p:nvSpPr>
        <p:spPr/>
        <p:txBody>
          <a:bodyPr/>
          <a:lstStyle/>
          <a:p>
            <a:endParaRPr lang="en-US" dirty="0"/>
          </a:p>
        </p:txBody>
      </p:sp>
      <p:pic>
        <p:nvPicPr>
          <p:cNvPr id="4" name="Picture 1">
            <a:extLst>
              <a:ext uri="{FF2B5EF4-FFF2-40B4-BE49-F238E27FC236}">
                <a16:creationId xmlns:a16="http://schemas.microsoft.com/office/drawing/2014/main" id="{4D10B669-6C69-3E20-DD4A-4BFD4AA58D6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5" name="Picture 6" descr="outsourcing.jpg">
            <a:extLst>
              <a:ext uri="{FF2B5EF4-FFF2-40B4-BE49-F238E27FC236}">
                <a16:creationId xmlns:a16="http://schemas.microsoft.com/office/drawing/2014/main" id="{379A5202-F1DE-4926-0F5F-4E5528AAC16F}"/>
              </a:ext>
            </a:extLst>
          </p:cNvPr>
          <p:cNvPicPr>
            <a:picLocks noChangeAspect="1"/>
          </p:cNvPicPr>
          <p:nvPr/>
        </p:nvPicPr>
        <p:blipFill>
          <a:blip r:embed="rId3" cstate="print"/>
          <a:srcRect/>
          <a:stretch>
            <a:fillRect/>
          </a:stretch>
        </p:blipFill>
        <p:spPr bwMode="auto">
          <a:xfrm>
            <a:off x="1251813" y="617533"/>
            <a:ext cx="8836182" cy="1371600"/>
          </a:xfrm>
          <a:prstGeom prst="rect">
            <a:avLst/>
          </a:prstGeom>
          <a:noFill/>
          <a:ln w="9525">
            <a:noFill/>
            <a:miter lim="800000"/>
            <a:headEnd/>
            <a:tailEnd/>
          </a:ln>
        </p:spPr>
      </p:pic>
      <p:sp>
        <p:nvSpPr>
          <p:cNvPr id="6" name="مربع نص 5">
            <a:extLst>
              <a:ext uri="{FF2B5EF4-FFF2-40B4-BE49-F238E27FC236}">
                <a16:creationId xmlns:a16="http://schemas.microsoft.com/office/drawing/2014/main" id="{0570B65F-5147-F1CF-1F33-C6F828BF77EE}"/>
              </a:ext>
            </a:extLst>
          </p:cNvPr>
          <p:cNvSpPr txBox="1"/>
          <p:nvPr/>
        </p:nvSpPr>
        <p:spPr>
          <a:xfrm>
            <a:off x="4871231" y="815179"/>
            <a:ext cx="5139350" cy="1200329"/>
          </a:xfrm>
          <a:prstGeom prst="rect">
            <a:avLst/>
          </a:prstGeom>
          <a:noFill/>
          <a:ln>
            <a:noFill/>
          </a:ln>
        </p:spPr>
        <p:txBody>
          <a:bodyPr wrap="square" rtlCol="0">
            <a:spAutoFit/>
          </a:bodyPr>
          <a:lstStyle/>
          <a:p>
            <a:r>
              <a:rPr lang="ar-EG" sz="7200" dirty="0">
                <a:solidFill>
                  <a:schemeClr val="accent1">
                    <a:lumMod val="20000"/>
                    <a:lumOff val="8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تعارف</a:t>
            </a:r>
            <a:r>
              <a:rPr lang="ar-EG" sz="7200" dirty="0">
                <a:latin typeface="Calibri" panose="020F0502020204030204" pitchFamily="34" charset="0"/>
                <a:cs typeface="Calibri" panose="020F0502020204030204" pitchFamily="34" charset="0"/>
              </a:rPr>
              <a:t> </a:t>
            </a:r>
            <a:endParaRPr lang="en-US" sz="7200" dirty="0">
              <a:latin typeface="Calibri" panose="020F0502020204030204" pitchFamily="34" charset="0"/>
              <a:cs typeface="Calibri" panose="020F0502020204030204" pitchFamily="34" charset="0"/>
            </a:endParaRPr>
          </a:p>
        </p:txBody>
      </p:sp>
      <p:sp>
        <p:nvSpPr>
          <p:cNvPr id="7" name="Rounded Rectangle 1">
            <a:extLst>
              <a:ext uri="{FF2B5EF4-FFF2-40B4-BE49-F238E27FC236}">
                <a16:creationId xmlns:a16="http://schemas.microsoft.com/office/drawing/2014/main" id="{93FC8072-D93C-456E-810D-870F76DD0113}"/>
              </a:ext>
            </a:extLst>
          </p:cNvPr>
          <p:cNvSpPr/>
          <p:nvPr/>
        </p:nvSpPr>
        <p:spPr>
          <a:xfrm>
            <a:off x="3695354" y="2609212"/>
            <a:ext cx="5565071" cy="1442204"/>
          </a:xfrm>
          <a:prstGeom prst="roundRect">
            <a:avLst>
              <a:gd name="adj" fmla="val 50000"/>
            </a:avLst>
          </a:prstGeom>
          <a:solidFill>
            <a:srgbClr val="BFD451"/>
          </a:solidFill>
          <a:ln>
            <a:solidFill>
              <a:srgbClr val="BFD45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r" rtl="1">
              <a:lnSpc>
                <a:spcPct val="115000"/>
              </a:lnSpc>
              <a:spcAft>
                <a:spcPts val="1000"/>
              </a:spcAft>
            </a:pPr>
            <a:r>
              <a:rPr lang="ar-SA" sz="2800" dirty="0">
                <a:solidFill>
                  <a:srgbClr val="000000"/>
                </a:solidFill>
                <a:latin typeface="Arabic Typesetting" panose="03020402040406030203" pitchFamily="66" charset="-78"/>
                <a:ea typeface="Calibri" panose="020F0502020204030204" pitchFamily="34" charset="0"/>
                <a:cs typeface="Arabic Typesetting" panose="03020402040406030203" pitchFamily="66" charset="-78"/>
              </a:rPr>
              <a:t>يَا أَيُّهَا النَّاسُ إِنَّا خَلَقْنَاكُمْ مِنْ ذَكَرٍ وَأُنْثَى وَجَعَلْنَاكُمْ شُعُوبًا وَقَبَائِلَ لِتَعَارَفُوا إِنَّ أَكْرَمَكُمْ عِنْدَ اللَّهِ أَتْقَاكُمْ إِنَّ اللَّهَ عَلِيمٌ خَبِيرٌ</a:t>
            </a:r>
            <a:r>
              <a:rPr lang="en-US" sz="2800" dirty="0">
                <a:solidFill>
                  <a:srgbClr val="000000"/>
                </a:solidFill>
                <a:latin typeface="Arabic Typesetting" panose="03020402040406030203" pitchFamily="66" charset="-78"/>
                <a:ea typeface="Calibri" panose="020F0502020204030204" pitchFamily="34" charset="0"/>
                <a:cs typeface="Arabic Typesetting" panose="03020402040406030203" pitchFamily="66" charset="-78"/>
              </a:rPr>
              <a:t> </a:t>
            </a:r>
            <a:r>
              <a:rPr lang="en-US" sz="1800" dirty="0">
                <a:solidFill>
                  <a:srgbClr val="003468"/>
                </a:solidFill>
                <a:latin typeface="Calibri" panose="020F0502020204030204" pitchFamily="34" charset="0"/>
                <a:ea typeface="Calibri" panose="020F0502020204030204" pitchFamily="34" charset="0"/>
                <a:cs typeface="Calibri" panose="020F0502020204030204" pitchFamily="34" charset="0"/>
              </a:rPr>
              <a:t>(13)</a:t>
            </a:r>
            <a:endParaRPr lang="en-US" dirty="0">
              <a:latin typeface="Calibri" panose="020F0502020204030204" pitchFamily="34" charset="0"/>
              <a:ea typeface="Calibri" panose="020F0502020204030204" pitchFamily="34" charset="0"/>
              <a:cs typeface="Calibri" panose="020F0502020204030204" pitchFamily="34" charset="0"/>
            </a:endParaRPr>
          </a:p>
          <a:p>
            <a:pPr algn="r" rtl="1">
              <a:lnSpc>
                <a:spcPct val="115000"/>
              </a:lnSpc>
              <a:spcAft>
                <a:spcPts val="1000"/>
              </a:spcAft>
            </a:pPr>
            <a:r>
              <a:rPr lang="ar-EG" sz="1800" dirty="0">
                <a:latin typeface="Calibri" panose="020F0502020204030204" pitchFamily="34" charset="0"/>
                <a:ea typeface="Calibri" panose="020F0502020204030204" pitchFamily="34" charset="0"/>
                <a:cs typeface="Calibri" panose="020F0502020204030204" pitchFamily="34" charset="0"/>
              </a:rPr>
              <a:t>[الحجرات: 13]</a:t>
            </a:r>
            <a:endParaRPr lang="en-US" dirty="0">
              <a:latin typeface="Calibri" panose="020F0502020204030204" pitchFamily="34" charset="0"/>
              <a:ea typeface="Calibri" panose="020F0502020204030204" pitchFamily="34" charset="0"/>
              <a:cs typeface="Calibri" panose="020F0502020204030204" pitchFamily="34" charset="0"/>
            </a:endParaRPr>
          </a:p>
        </p:txBody>
      </p:sp>
      <p:sp>
        <p:nvSpPr>
          <p:cNvPr id="8" name="Rounded Rectangle 30">
            <a:extLst>
              <a:ext uri="{FF2B5EF4-FFF2-40B4-BE49-F238E27FC236}">
                <a16:creationId xmlns:a16="http://schemas.microsoft.com/office/drawing/2014/main" id="{6325AC91-A7BA-404B-B9C5-E76C02AE2D6C}"/>
              </a:ext>
            </a:extLst>
          </p:cNvPr>
          <p:cNvSpPr/>
          <p:nvPr/>
        </p:nvSpPr>
        <p:spPr>
          <a:xfrm>
            <a:off x="3583770" y="2386289"/>
            <a:ext cx="5788240" cy="1888051"/>
          </a:xfrm>
          <a:prstGeom prst="roundRect">
            <a:avLst>
              <a:gd name="adj" fmla="val 50000"/>
            </a:avLst>
          </a:prstGeom>
          <a:noFill/>
          <a:ln w="57150">
            <a:solidFill>
              <a:srgbClr val="BFD45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9" name="Google Shape;125;p1">
            <a:extLst>
              <a:ext uri="{FF2B5EF4-FFF2-40B4-BE49-F238E27FC236}">
                <a16:creationId xmlns:a16="http://schemas.microsoft.com/office/drawing/2014/main" id="{A021E293-0AC2-44CB-B2CD-81656E690B0C}"/>
              </a:ext>
            </a:extLst>
          </p:cNvPr>
          <p:cNvSpPr/>
          <p:nvPr/>
        </p:nvSpPr>
        <p:spPr>
          <a:xfrm flipH="1">
            <a:off x="4389021" y="4694441"/>
            <a:ext cx="3719744" cy="1104502"/>
          </a:xfrm>
          <a:custGeom>
            <a:avLst/>
            <a:gdLst/>
            <a:ahLst/>
            <a:cxnLst/>
            <a:rect l="l" t="t" r="r" b="b"/>
            <a:pathLst>
              <a:path w="2540000" h="943429" extrusionOk="0">
                <a:moveTo>
                  <a:pt x="0" y="0"/>
                </a:moveTo>
                <a:lnTo>
                  <a:pt x="1494971" y="0"/>
                </a:lnTo>
                <a:lnTo>
                  <a:pt x="1509486" y="0"/>
                </a:lnTo>
                <a:lnTo>
                  <a:pt x="2540000" y="0"/>
                </a:lnTo>
                <a:lnTo>
                  <a:pt x="1509486" y="930325"/>
                </a:lnTo>
                <a:lnTo>
                  <a:pt x="1509486" y="943429"/>
                </a:lnTo>
                <a:lnTo>
                  <a:pt x="1494971" y="943429"/>
                </a:lnTo>
                <a:lnTo>
                  <a:pt x="0" y="943429"/>
                </a:lnTo>
                <a:close/>
              </a:path>
            </a:pathLst>
          </a:custGeom>
          <a:solidFill>
            <a:srgbClr val="92D050"/>
          </a:solidFill>
          <a:ln>
            <a:noFill/>
          </a:ln>
        </p:spPr>
        <p:txBody>
          <a:bodyPr spcFirstLastPara="1" vert="horz" wrap="square" lIns="91425" tIns="45700" rIns="91425" bIns="45700" anchor="ctr" anchorCtr="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rtl="0">
              <a:lnSpc>
                <a:spcPct val="100000"/>
              </a:lnSpc>
              <a:spcBef>
                <a:spcPts val="0"/>
              </a:spcBef>
              <a:spcAft>
                <a:spcPts val="0"/>
              </a:spcAft>
              <a:buClr>
                <a:srgbClr val="000000"/>
              </a:buClr>
              <a:buSzPts val="1800"/>
              <a:buFont typeface="Arial"/>
              <a:buNone/>
            </a:pPr>
            <a:r>
              <a:rPr lang="ar-EG" sz="2800" b="0" i="0" u="none" strike="noStrike" cap="none" dirty="0">
                <a:effectLst>
                  <a:reflection blurRad="6350" stA="0" endPos="60000" dist="29997" dir="5400000" sy="-100000" algn="bl" rotWithShape="0"/>
                </a:effectLst>
                <a:latin typeface="Calibri" panose="020F0502020204030204" pitchFamily="34" charset="0"/>
                <a:ea typeface="Calibri"/>
                <a:cs typeface="Calibri" panose="020F0502020204030204" pitchFamily="34" charset="0"/>
                <a:sym typeface="Calibri"/>
              </a:rPr>
              <a:t>بداية التعارف ان نتعرف </a:t>
            </a:r>
            <a:endParaRPr sz="2800" b="0" i="0" u="none" strike="noStrike" cap="none" dirty="0">
              <a:effectLst>
                <a:reflection blurRad="6350" stA="0" endPos="60000" dist="29997" dir="5400000" sy="-100000" algn="bl" rotWithShape="0"/>
              </a:effectLst>
              <a:latin typeface="Calibri" panose="020F0502020204030204" pitchFamily="34" charset="0"/>
              <a:ea typeface="Calibri"/>
              <a:cs typeface="Calibri" panose="020F0502020204030204" pitchFamily="34" charset="0"/>
              <a:sym typeface="Calibri"/>
            </a:endParaRPr>
          </a:p>
        </p:txBody>
      </p:sp>
      <p:sp>
        <p:nvSpPr>
          <p:cNvPr id="10" name="Google Shape;126;p1">
            <a:extLst>
              <a:ext uri="{FF2B5EF4-FFF2-40B4-BE49-F238E27FC236}">
                <a16:creationId xmlns:a16="http://schemas.microsoft.com/office/drawing/2014/main" id="{4F90A4C1-963E-4692-A1CE-B9F7EF717406}"/>
              </a:ext>
            </a:extLst>
          </p:cNvPr>
          <p:cNvSpPr/>
          <p:nvPr/>
        </p:nvSpPr>
        <p:spPr>
          <a:xfrm rot="12880173">
            <a:off x="3942579" y="5140677"/>
            <a:ext cx="1879679" cy="995578"/>
          </a:xfrm>
          <a:prstGeom prst="rtTriangle">
            <a:avLst/>
          </a:prstGeom>
          <a:solidFill>
            <a:srgbClr val="00B050"/>
          </a:solidFill>
          <a:ln>
            <a:noFill/>
          </a:ln>
        </p:spPr>
        <p:txBody>
          <a:bodyPr spcFirstLastPara="1" wrap="square" lIns="91425" tIns="45700" rIns="91425" bIns="45700" anchor="ctr" anchorCtr="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1" name="Google Shape;124;p1">
            <a:extLst>
              <a:ext uri="{FF2B5EF4-FFF2-40B4-BE49-F238E27FC236}">
                <a16:creationId xmlns:a16="http://schemas.microsoft.com/office/drawing/2014/main" id="{7FD8CCC2-52F8-42A6-81DF-CA9C2D6B1C00}"/>
              </a:ext>
            </a:extLst>
          </p:cNvPr>
          <p:cNvSpPr/>
          <p:nvPr/>
        </p:nvSpPr>
        <p:spPr>
          <a:xfrm rot="18028877" flipH="1">
            <a:off x="7629339" y="4960822"/>
            <a:ext cx="945098" cy="571742"/>
          </a:xfrm>
          <a:prstGeom prst="rtTriangle">
            <a:avLst/>
          </a:prstGeom>
          <a:solidFill>
            <a:srgbClr val="92D050"/>
          </a:solidFill>
          <a:ln>
            <a:noFill/>
          </a:ln>
        </p:spPr>
        <p:txBody>
          <a:bodyPr spcFirstLastPara="1" wrap="square" lIns="91425" tIns="45700" rIns="91425" bIns="45700" anchor="ctr" anchorCtr="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2" name="Google Shape;124;p1">
            <a:extLst>
              <a:ext uri="{FF2B5EF4-FFF2-40B4-BE49-F238E27FC236}">
                <a16:creationId xmlns:a16="http://schemas.microsoft.com/office/drawing/2014/main" id="{B3F48BD3-C126-4333-8CCD-BF6C8C997077}"/>
              </a:ext>
            </a:extLst>
          </p:cNvPr>
          <p:cNvSpPr/>
          <p:nvPr/>
        </p:nvSpPr>
        <p:spPr>
          <a:xfrm rot="20441241" flipH="1">
            <a:off x="5237199" y="5852342"/>
            <a:ext cx="865410" cy="604040"/>
          </a:xfrm>
          <a:prstGeom prst="rtTriangle">
            <a:avLst/>
          </a:prstGeom>
          <a:solidFill>
            <a:srgbClr val="92D050"/>
          </a:solidFill>
          <a:ln>
            <a:noFill/>
          </a:ln>
        </p:spPr>
        <p:txBody>
          <a:bodyPr spcFirstLastPara="1" wrap="square" lIns="91425" tIns="45700" rIns="91425" bIns="45700" anchor="ctr" anchorCtr="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35262931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B9E436AD-882C-5E3F-91A3-DE06D33D916B}"/>
              </a:ext>
            </a:extLst>
          </p:cNvPr>
          <p:cNvSpPr>
            <a:spLocks noGrp="1"/>
          </p:cNvSpPr>
          <p:nvPr>
            <p:ph type="title"/>
          </p:nvPr>
        </p:nvSpPr>
        <p:spPr/>
        <p:txBody>
          <a:bodyPr/>
          <a:lstStyle/>
          <a:p>
            <a:endParaRPr lang="en-US" dirty="0"/>
          </a:p>
        </p:txBody>
      </p:sp>
      <p:sp>
        <p:nvSpPr>
          <p:cNvPr id="3" name="عنصر نائب للمحتوى 2">
            <a:extLst>
              <a:ext uri="{FF2B5EF4-FFF2-40B4-BE49-F238E27FC236}">
                <a16:creationId xmlns:a16="http://schemas.microsoft.com/office/drawing/2014/main" id="{0FF82438-00C4-C57B-6E43-9FDE6553DCA4}"/>
              </a:ext>
            </a:extLst>
          </p:cNvPr>
          <p:cNvSpPr>
            <a:spLocks noGrp="1"/>
          </p:cNvSpPr>
          <p:nvPr>
            <p:ph idx="1"/>
          </p:nvPr>
        </p:nvSpPr>
        <p:spPr/>
        <p:txBody>
          <a:bodyPr/>
          <a:lstStyle/>
          <a:p>
            <a:endParaRPr lang="en-US" dirty="0"/>
          </a:p>
        </p:txBody>
      </p:sp>
      <p:pic>
        <p:nvPicPr>
          <p:cNvPr id="4" name="Picture 1">
            <a:extLst>
              <a:ext uri="{FF2B5EF4-FFF2-40B4-BE49-F238E27FC236}">
                <a16:creationId xmlns:a16="http://schemas.microsoft.com/office/drawing/2014/main" id="{4D10B669-6C69-3E20-DD4A-4BFD4AA58D6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sp>
        <p:nvSpPr>
          <p:cNvPr id="5" name="Rounded Rectangle 1">
            <a:extLst>
              <a:ext uri="{FF2B5EF4-FFF2-40B4-BE49-F238E27FC236}">
                <a16:creationId xmlns:a16="http://schemas.microsoft.com/office/drawing/2014/main" id="{B427EE8F-5608-4E52-9E4D-323EFEBDB61B}"/>
              </a:ext>
            </a:extLst>
          </p:cNvPr>
          <p:cNvSpPr/>
          <p:nvPr/>
        </p:nvSpPr>
        <p:spPr>
          <a:xfrm rot="2594763">
            <a:off x="7579056" y="1962293"/>
            <a:ext cx="548640" cy="548640"/>
          </a:xfrm>
          <a:prstGeom prst="roundRect">
            <a:avLst/>
          </a:prstGeom>
          <a:solidFill>
            <a:srgbClr val="DC7A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dirty="0">
              <a:latin typeface="Calibri" panose="020F0502020204030204" pitchFamily="34" charset="0"/>
              <a:cs typeface="Calibri" panose="020F0502020204030204" pitchFamily="34" charset="0"/>
            </a:endParaRPr>
          </a:p>
        </p:txBody>
      </p:sp>
      <p:sp>
        <p:nvSpPr>
          <p:cNvPr id="6" name="Rounded Rectangle 4">
            <a:extLst>
              <a:ext uri="{FF2B5EF4-FFF2-40B4-BE49-F238E27FC236}">
                <a16:creationId xmlns:a16="http://schemas.microsoft.com/office/drawing/2014/main" id="{BB781A23-E4E9-4EF2-A0F7-D34F0FA1D9FE}"/>
              </a:ext>
            </a:extLst>
          </p:cNvPr>
          <p:cNvSpPr/>
          <p:nvPr/>
        </p:nvSpPr>
        <p:spPr>
          <a:xfrm rot="2594763">
            <a:off x="8216151" y="2820551"/>
            <a:ext cx="548640" cy="548640"/>
          </a:xfrm>
          <a:prstGeom prst="roundRect">
            <a:avLst/>
          </a:prstGeom>
          <a:solidFill>
            <a:srgbClr val="7449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dirty="0">
              <a:latin typeface="Calibri" panose="020F0502020204030204" pitchFamily="34" charset="0"/>
              <a:cs typeface="Calibri" panose="020F0502020204030204" pitchFamily="34" charset="0"/>
            </a:endParaRPr>
          </a:p>
        </p:txBody>
      </p:sp>
      <p:sp>
        <p:nvSpPr>
          <p:cNvPr id="7" name="Rounded Rectangle 5">
            <a:extLst>
              <a:ext uri="{FF2B5EF4-FFF2-40B4-BE49-F238E27FC236}">
                <a16:creationId xmlns:a16="http://schemas.microsoft.com/office/drawing/2014/main" id="{A1840627-F1B6-49B1-A4CB-F9ADF2C6CAF9}"/>
              </a:ext>
            </a:extLst>
          </p:cNvPr>
          <p:cNvSpPr/>
          <p:nvPr/>
        </p:nvSpPr>
        <p:spPr>
          <a:xfrm rot="2594763">
            <a:off x="7494791" y="3571133"/>
            <a:ext cx="548640" cy="548640"/>
          </a:xfrm>
          <a:prstGeom prst="round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dirty="0">
              <a:latin typeface="Calibri" panose="020F0502020204030204" pitchFamily="34" charset="0"/>
              <a:cs typeface="Calibri" panose="020F0502020204030204" pitchFamily="34" charset="0"/>
            </a:endParaRPr>
          </a:p>
        </p:txBody>
      </p:sp>
      <p:sp>
        <p:nvSpPr>
          <p:cNvPr id="8" name="Rounded Rectangle 6">
            <a:extLst>
              <a:ext uri="{FF2B5EF4-FFF2-40B4-BE49-F238E27FC236}">
                <a16:creationId xmlns:a16="http://schemas.microsoft.com/office/drawing/2014/main" id="{0A2DFC5F-A25A-4A8C-A401-3D26596E3AF0}"/>
              </a:ext>
            </a:extLst>
          </p:cNvPr>
          <p:cNvSpPr/>
          <p:nvPr/>
        </p:nvSpPr>
        <p:spPr>
          <a:xfrm rot="2594763">
            <a:off x="8216150" y="4347068"/>
            <a:ext cx="548640" cy="548640"/>
          </a:xfrm>
          <a:prstGeom prst="roundRect">
            <a:avLst/>
          </a:prstGeom>
          <a:solidFill>
            <a:srgbClr val="BFD4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dirty="0">
              <a:latin typeface="Calibri" panose="020F0502020204030204" pitchFamily="34" charset="0"/>
              <a:cs typeface="Calibri" panose="020F0502020204030204" pitchFamily="34" charset="0"/>
            </a:endParaRPr>
          </a:p>
        </p:txBody>
      </p:sp>
      <p:cxnSp>
        <p:nvCxnSpPr>
          <p:cNvPr id="9" name="Straight Connector 7">
            <a:extLst>
              <a:ext uri="{FF2B5EF4-FFF2-40B4-BE49-F238E27FC236}">
                <a16:creationId xmlns:a16="http://schemas.microsoft.com/office/drawing/2014/main" id="{684F336C-F7F7-46DE-BF59-0D39D80CC96D}"/>
              </a:ext>
            </a:extLst>
          </p:cNvPr>
          <p:cNvCxnSpPr/>
          <p:nvPr/>
        </p:nvCxnSpPr>
        <p:spPr>
          <a:xfrm flipH="1">
            <a:off x="4287973" y="2259188"/>
            <a:ext cx="3193262" cy="0"/>
          </a:xfrm>
          <a:prstGeom prst="line">
            <a:avLst/>
          </a:prstGeom>
          <a:ln w="19050">
            <a:solidFill>
              <a:srgbClr val="DC7AD7"/>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DBEEC8B6-C1DE-4CBB-A95F-278AA8EDA984}"/>
              </a:ext>
            </a:extLst>
          </p:cNvPr>
          <p:cNvCxnSpPr/>
          <p:nvPr/>
        </p:nvCxnSpPr>
        <p:spPr>
          <a:xfrm flipH="1">
            <a:off x="5318120" y="3094871"/>
            <a:ext cx="3067355" cy="0"/>
          </a:xfrm>
          <a:prstGeom prst="line">
            <a:avLst/>
          </a:prstGeom>
          <a:ln w="19050">
            <a:solidFill>
              <a:srgbClr val="74499E"/>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617DC1D9-6BBD-489D-9BEB-80EF95EB014D}"/>
              </a:ext>
            </a:extLst>
          </p:cNvPr>
          <p:cNvCxnSpPr/>
          <p:nvPr/>
        </p:nvCxnSpPr>
        <p:spPr>
          <a:xfrm flipH="1">
            <a:off x="4426869" y="3856707"/>
            <a:ext cx="3161046" cy="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5">
            <a:extLst>
              <a:ext uri="{FF2B5EF4-FFF2-40B4-BE49-F238E27FC236}">
                <a16:creationId xmlns:a16="http://schemas.microsoft.com/office/drawing/2014/main" id="{9DD7C5C2-0EAA-4B5A-83D7-040E7DC1A864}"/>
              </a:ext>
            </a:extLst>
          </p:cNvPr>
          <p:cNvCxnSpPr/>
          <p:nvPr/>
        </p:nvCxnSpPr>
        <p:spPr>
          <a:xfrm flipH="1">
            <a:off x="5224429" y="4622566"/>
            <a:ext cx="3161046" cy="0"/>
          </a:xfrm>
          <a:prstGeom prst="line">
            <a:avLst/>
          </a:prstGeom>
          <a:ln w="19050">
            <a:solidFill>
              <a:srgbClr val="BFD44F"/>
            </a:solidFill>
          </a:ln>
        </p:spPr>
        <p:style>
          <a:lnRef idx="1">
            <a:schemeClr val="accent1"/>
          </a:lnRef>
          <a:fillRef idx="0">
            <a:schemeClr val="accent1"/>
          </a:fillRef>
          <a:effectRef idx="0">
            <a:schemeClr val="accent1"/>
          </a:effectRef>
          <a:fontRef idx="minor">
            <a:schemeClr val="tx1"/>
          </a:fontRef>
        </p:style>
      </p:cxnSp>
      <p:sp>
        <p:nvSpPr>
          <p:cNvPr id="13" name="TextBox 14">
            <a:extLst>
              <a:ext uri="{FF2B5EF4-FFF2-40B4-BE49-F238E27FC236}">
                <a16:creationId xmlns:a16="http://schemas.microsoft.com/office/drawing/2014/main" id="{E1349B74-FC91-4571-98C6-EC59095BFE3F}"/>
              </a:ext>
            </a:extLst>
          </p:cNvPr>
          <p:cNvSpPr txBox="1"/>
          <p:nvPr/>
        </p:nvSpPr>
        <p:spPr>
          <a:xfrm>
            <a:off x="3508160" y="2059133"/>
            <a:ext cx="707245" cy="4001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ar-EG" sz="2000" dirty="0">
                <a:latin typeface="Calibri" panose="020F0502020204030204" pitchFamily="34" charset="0"/>
                <a:cs typeface="Calibri" panose="020F0502020204030204" pitchFamily="34" charset="0"/>
              </a:rPr>
              <a:t>اسمك</a:t>
            </a:r>
            <a:endParaRPr lang="en-US" sz="2000" dirty="0">
              <a:latin typeface="Calibri" panose="020F0502020204030204" pitchFamily="34" charset="0"/>
              <a:cs typeface="Calibri" panose="020F0502020204030204" pitchFamily="34" charset="0"/>
            </a:endParaRPr>
          </a:p>
        </p:txBody>
      </p:sp>
      <p:sp>
        <p:nvSpPr>
          <p:cNvPr id="14" name="TextBox 17">
            <a:extLst>
              <a:ext uri="{FF2B5EF4-FFF2-40B4-BE49-F238E27FC236}">
                <a16:creationId xmlns:a16="http://schemas.microsoft.com/office/drawing/2014/main" id="{9F6C8F3E-C77E-493A-963E-C7AFDF3C7814}"/>
              </a:ext>
            </a:extLst>
          </p:cNvPr>
          <p:cNvSpPr txBox="1"/>
          <p:nvPr/>
        </p:nvSpPr>
        <p:spPr>
          <a:xfrm>
            <a:off x="4287973" y="2857893"/>
            <a:ext cx="891591" cy="4001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ar-EG" sz="2000" dirty="0">
                <a:latin typeface="Calibri" panose="020F0502020204030204" pitchFamily="34" charset="0"/>
                <a:cs typeface="Calibri" panose="020F0502020204030204" pitchFamily="34" charset="0"/>
              </a:rPr>
              <a:t>وظيفتك</a:t>
            </a:r>
            <a:endParaRPr lang="en-US" sz="2000" dirty="0">
              <a:latin typeface="Calibri" panose="020F0502020204030204" pitchFamily="34" charset="0"/>
              <a:cs typeface="Calibri" panose="020F0502020204030204" pitchFamily="34" charset="0"/>
            </a:endParaRPr>
          </a:p>
        </p:txBody>
      </p:sp>
      <p:sp>
        <p:nvSpPr>
          <p:cNvPr id="15" name="TextBox 18">
            <a:extLst>
              <a:ext uri="{FF2B5EF4-FFF2-40B4-BE49-F238E27FC236}">
                <a16:creationId xmlns:a16="http://schemas.microsoft.com/office/drawing/2014/main" id="{464B4D04-33DB-496A-BA3B-28E820770F7D}"/>
              </a:ext>
            </a:extLst>
          </p:cNvPr>
          <p:cNvSpPr txBox="1"/>
          <p:nvPr/>
        </p:nvSpPr>
        <p:spPr>
          <a:xfrm>
            <a:off x="3427208" y="3656653"/>
            <a:ext cx="854721" cy="4001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ar-EG" sz="2000" dirty="0">
                <a:latin typeface="Calibri" panose="020F0502020204030204" pitchFamily="34" charset="0"/>
                <a:cs typeface="Calibri" panose="020F0502020204030204" pitchFamily="34" charset="0"/>
              </a:rPr>
              <a:t>هواياتك</a:t>
            </a:r>
            <a:endParaRPr lang="en-US" sz="2000" dirty="0">
              <a:latin typeface="Calibri" panose="020F0502020204030204" pitchFamily="34" charset="0"/>
              <a:cs typeface="Calibri" panose="020F0502020204030204" pitchFamily="34" charset="0"/>
            </a:endParaRPr>
          </a:p>
        </p:txBody>
      </p:sp>
      <p:sp>
        <p:nvSpPr>
          <p:cNvPr id="16" name="TextBox 19">
            <a:extLst>
              <a:ext uri="{FF2B5EF4-FFF2-40B4-BE49-F238E27FC236}">
                <a16:creationId xmlns:a16="http://schemas.microsoft.com/office/drawing/2014/main" id="{0A7DF690-7317-46B1-A8DF-0DC9A9B23D56}"/>
              </a:ext>
            </a:extLst>
          </p:cNvPr>
          <p:cNvSpPr txBox="1"/>
          <p:nvPr/>
        </p:nvSpPr>
        <p:spPr>
          <a:xfrm>
            <a:off x="4215405" y="4402293"/>
            <a:ext cx="619080" cy="4001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ar-EG" sz="2000" dirty="0">
                <a:latin typeface="Calibri" panose="020F0502020204030204" pitchFamily="34" charset="0"/>
                <a:cs typeface="Calibri" panose="020F0502020204030204" pitchFamily="34" charset="0"/>
              </a:rPr>
              <a:t>سنك</a:t>
            </a:r>
            <a:endParaRPr lang="en-US" sz="2000" dirty="0">
              <a:latin typeface="Calibri" panose="020F0502020204030204" pitchFamily="34" charset="0"/>
              <a:cs typeface="Calibri" panose="020F0502020204030204" pitchFamily="34" charset="0"/>
            </a:endParaRPr>
          </a:p>
        </p:txBody>
      </p:sp>
      <p:sp>
        <p:nvSpPr>
          <p:cNvPr id="17" name="TextBox 16">
            <a:extLst>
              <a:ext uri="{FF2B5EF4-FFF2-40B4-BE49-F238E27FC236}">
                <a16:creationId xmlns:a16="http://schemas.microsoft.com/office/drawing/2014/main" id="{4A0C682D-3B05-4062-80D1-142189803D07}"/>
              </a:ext>
            </a:extLst>
          </p:cNvPr>
          <p:cNvSpPr txBox="1"/>
          <p:nvPr/>
        </p:nvSpPr>
        <p:spPr>
          <a:xfrm>
            <a:off x="7592478" y="2047558"/>
            <a:ext cx="340158" cy="461665"/>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ar-EG" sz="2400" b="1" dirty="0">
                <a:solidFill>
                  <a:srgbClr val="FFFCFF"/>
                </a:solidFill>
                <a:latin typeface="Calibri" panose="020F0502020204030204" pitchFamily="34" charset="0"/>
                <a:cs typeface="Calibri" panose="020F0502020204030204" pitchFamily="34" charset="0"/>
              </a:rPr>
              <a:t>1</a:t>
            </a:r>
            <a:endParaRPr lang="en-US" b="1" dirty="0">
              <a:solidFill>
                <a:srgbClr val="FFFCFF"/>
              </a:solidFill>
              <a:latin typeface="Calibri" panose="020F0502020204030204" pitchFamily="34" charset="0"/>
              <a:cs typeface="Calibri" panose="020F0502020204030204" pitchFamily="34" charset="0"/>
            </a:endParaRPr>
          </a:p>
        </p:txBody>
      </p:sp>
      <p:sp>
        <p:nvSpPr>
          <p:cNvPr id="18" name="TextBox 21">
            <a:extLst>
              <a:ext uri="{FF2B5EF4-FFF2-40B4-BE49-F238E27FC236}">
                <a16:creationId xmlns:a16="http://schemas.microsoft.com/office/drawing/2014/main" id="{791D7EB9-6627-45E7-A157-C3F900AE6E46}"/>
              </a:ext>
            </a:extLst>
          </p:cNvPr>
          <p:cNvSpPr txBox="1"/>
          <p:nvPr/>
        </p:nvSpPr>
        <p:spPr>
          <a:xfrm>
            <a:off x="8312376" y="2850502"/>
            <a:ext cx="340158" cy="461665"/>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ar-EG" sz="2400" b="1" dirty="0">
                <a:solidFill>
                  <a:srgbClr val="FFFCFF"/>
                </a:solidFill>
                <a:latin typeface="Calibri" panose="020F0502020204030204" pitchFamily="34" charset="0"/>
                <a:cs typeface="Calibri" panose="020F0502020204030204" pitchFamily="34" charset="0"/>
              </a:rPr>
              <a:t>2</a:t>
            </a:r>
            <a:endParaRPr lang="en-US" b="1" dirty="0">
              <a:solidFill>
                <a:srgbClr val="FFFCFF"/>
              </a:solidFill>
              <a:latin typeface="Calibri" panose="020F0502020204030204" pitchFamily="34" charset="0"/>
              <a:cs typeface="Calibri" panose="020F0502020204030204" pitchFamily="34" charset="0"/>
            </a:endParaRPr>
          </a:p>
        </p:txBody>
      </p:sp>
      <p:sp>
        <p:nvSpPr>
          <p:cNvPr id="19" name="TextBox 22">
            <a:extLst>
              <a:ext uri="{FF2B5EF4-FFF2-40B4-BE49-F238E27FC236}">
                <a16:creationId xmlns:a16="http://schemas.microsoft.com/office/drawing/2014/main" id="{AD2BA345-E0C5-441A-84C3-3F731A7655A2}"/>
              </a:ext>
            </a:extLst>
          </p:cNvPr>
          <p:cNvSpPr txBox="1"/>
          <p:nvPr/>
        </p:nvSpPr>
        <p:spPr>
          <a:xfrm>
            <a:off x="7607659" y="3614620"/>
            <a:ext cx="340158" cy="461665"/>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ar-EG" sz="2400" b="1" dirty="0">
                <a:solidFill>
                  <a:srgbClr val="FFFCFF"/>
                </a:solidFill>
                <a:latin typeface="Calibri" panose="020F0502020204030204" pitchFamily="34" charset="0"/>
                <a:cs typeface="Calibri" panose="020F0502020204030204" pitchFamily="34" charset="0"/>
              </a:rPr>
              <a:t>3</a:t>
            </a:r>
            <a:endParaRPr lang="en-US" b="1" dirty="0">
              <a:solidFill>
                <a:srgbClr val="FFFCFF"/>
              </a:solidFill>
              <a:latin typeface="Calibri" panose="020F0502020204030204" pitchFamily="34" charset="0"/>
              <a:cs typeface="Calibri" panose="020F0502020204030204" pitchFamily="34" charset="0"/>
            </a:endParaRPr>
          </a:p>
        </p:txBody>
      </p:sp>
      <p:sp>
        <p:nvSpPr>
          <p:cNvPr id="20" name="TextBox 23">
            <a:extLst>
              <a:ext uri="{FF2B5EF4-FFF2-40B4-BE49-F238E27FC236}">
                <a16:creationId xmlns:a16="http://schemas.microsoft.com/office/drawing/2014/main" id="{AFCA0C39-D27D-4CA6-91F4-DCA172A925B2}"/>
              </a:ext>
            </a:extLst>
          </p:cNvPr>
          <p:cNvSpPr txBox="1"/>
          <p:nvPr/>
        </p:nvSpPr>
        <p:spPr>
          <a:xfrm>
            <a:off x="8316261" y="4402293"/>
            <a:ext cx="340158" cy="461665"/>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ar-EG" sz="2400" b="1" dirty="0">
                <a:solidFill>
                  <a:srgbClr val="FFFCFF"/>
                </a:solidFill>
                <a:latin typeface="Calibri" panose="020F0502020204030204" pitchFamily="34" charset="0"/>
                <a:cs typeface="Calibri" panose="020F0502020204030204" pitchFamily="34" charset="0"/>
              </a:rPr>
              <a:t>4</a:t>
            </a:r>
            <a:endParaRPr lang="en-US" b="1" dirty="0">
              <a:solidFill>
                <a:srgbClr val="FFFCFF"/>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8023359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B9E436AD-882C-5E3F-91A3-DE06D33D916B}"/>
              </a:ext>
            </a:extLst>
          </p:cNvPr>
          <p:cNvSpPr>
            <a:spLocks noGrp="1"/>
          </p:cNvSpPr>
          <p:nvPr>
            <p:ph type="title"/>
          </p:nvPr>
        </p:nvSpPr>
        <p:spPr/>
        <p:txBody>
          <a:bodyPr/>
          <a:lstStyle/>
          <a:p>
            <a:r>
              <a:rPr lang="ar-EG" dirty="0"/>
              <a:t>3</a:t>
            </a:r>
            <a:endParaRPr lang="en-US" dirty="0"/>
          </a:p>
        </p:txBody>
      </p:sp>
      <p:sp>
        <p:nvSpPr>
          <p:cNvPr id="3" name="عنصر نائب للمحتوى 2">
            <a:extLst>
              <a:ext uri="{FF2B5EF4-FFF2-40B4-BE49-F238E27FC236}">
                <a16:creationId xmlns:a16="http://schemas.microsoft.com/office/drawing/2014/main" id="{0FF82438-00C4-C57B-6E43-9FDE6553DCA4}"/>
              </a:ext>
            </a:extLst>
          </p:cNvPr>
          <p:cNvSpPr>
            <a:spLocks noGrp="1"/>
          </p:cNvSpPr>
          <p:nvPr>
            <p:ph idx="1"/>
          </p:nvPr>
        </p:nvSpPr>
        <p:spPr/>
        <p:txBody>
          <a:bodyPr/>
          <a:lstStyle/>
          <a:p>
            <a:endParaRPr lang="en-US" dirty="0"/>
          </a:p>
        </p:txBody>
      </p:sp>
      <p:pic>
        <p:nvPicPr>
          <p:cNvPr id="4" name="Picture 1">
            <a:extLst>
              <a:ext uri="{FF2B5EF4-FFF2-40B4-BE49-F238E27FC236}">
                <a16:creationId xmlns:a16="http://schemas.microsoft.com/office/drawing/2014/main" id="{4D10B669-6C69-3E20-DD4A-4BFD4AA58D6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sp>
        <p:nvSpPr>
          <p:cNvPr id="5" name="Rounded Rectangle 2">
            <a:extLst>
              <a:ext uri="{FF2B5EF4-FFF2-40B4-BE49-F238E27FC236}">
                <a16:creationId xmlns:a16="http://schemas.microsoft.com/office/drawing/2014/main" id="{D1455464-0460-4D7E-86BA-11F76C0C455E}"/>
              </a:ext>
            </a:extLst>
          </p:cNvPr>
          <p:cNvSpPr/>
          <p:nvPr/>
        </p:nvSpPr>
        <p:spPr>
          <a:xfrm>
            <a:off x="6898741" y="1054290"/>
            <a:ext cx="4617837" cy="707366"/>
          </a:xfrm>
          <a:prstGeom prst="roundRect">
            <a:avLst/>
          </a:prstGeom>
          <a:solidFill>
            <a:schemeClr val="bg1"/>
          </a:solidFill>
          <a:ln w="38100">
            <a:solidFill>
              <a:srgbClr val="BFD4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lnSpc>
                <a:spcPct val="115000"/>
              </a:lnSpc>
              <a:spcAft>
                <a:spcPts val="1000"/>
              </a:spcAft>
            </a:pPr>
            <a:r>
              <a:rPr lang="ar-EG" sz="4000" b="1" dirty="0">
                <a:solidFill>
                  <a:prstClr val="black"/>
                </a:solidFill>
                <a:latin typeface="Calibri" panose="020F0502020204030204" pitchFamily="34" charset="0"/>
                <a:ea typeface="Calibri"/>
                <a:cs typeface="Calibri" panose="020F0502020204030204" pitchFamily="34" charset="0"/>
              </a:rPr>
              <a:t>ما مفهوم الاستراتيجية ؟</a:t>
            </a:r>
          </a:p>
        </p:txBody>
      </p:sp>
      <p:grpSp>
        <p:nvGrpSpPr>
          <p:cNvPr id="6" name="Group 40">
            <a:extLst>
              <a:ext uri="{FF2B5EF4-FFF2-40B4-BE49-F238E27FC236}">
                <a16:creationId xmlns:a16="http://schemas.microsoft.com/office/drawing/2014/main" id="{2E3227DB-5600-8C32-52FE-A865B3DED7A4}"/>
              </a:ext>
            </a:extLst>
          </p:cNvPr>
          <p:cNvGrpSpPr/>
          <p:nvPr/>
        </p:nvGrpSpPr>
        <p:grpSpPr>
          <a:xfrm>
            <a:off x="102063" y="407233"/>
            <a:ext cx="3580785" cy="1036307"/>
            <a:chOff x="2140318" y="795384"/>
            <a:chExt cx="4486150" cy="1036307"/>
          </a:xfrm>
        </p:grpSpPr>
        <p:sp>
          <p:nvSpPr>
            <p:cNvPr id="7" name="Rectangle 41">
              <a:extLst>
                <a:ext uri="{FF2B5EF4-FFF2-40B4-BE49-F238E27FC236}">
                  <a16:creationId xmlns:a16="http://schemas.microsoft.com/office/drawing/2014/main" id="{88D5EB27-4EB5-8144-A7FE-6EF898A91C2A}"/>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Shape 24">
              <a:extLst>
                <a:ext uri="{FF2B5EF4-FFF2-40B4-BE49-F238E27FC236}">
                  <a16:creationId xmlns:a16="http://schemas.microsoft.com/office/drawing/2014/main" id="{2D1E57E1-CC46-9753-78D6-632FE64E50AC}"/>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43">
              <a:extLst>
                <a:ext uri="{FF2B5EF4-FFF2-40B4-BE49-F238E27FC236}">
                  <a16:creationId xmlns:a16="http://schemas.microsoft.com/office/drawing/2014/main" id="{E119375D-F594-3B49-D0C9-5F9F2972D4A9}"/>
                </a:ext>
              </a:extLst>
            </p:cNvPr>
            <p:cNvSpPr/>
            <p:nvPr/>
          </p:nvSpPr>
          <p:spPr>
            <a:xfrm>
              <a:off x="2140318" y="1113182"/>
              <a:ext cx="3743647" cy="662609"/>
            </a:xfrm>
            <a:prstGeom prst="rect">
              <a:avLst/>
            </a:prstGeom>
            <a:gradFill flip="none" rotWithShape="1">
              <a:gsLst>
                <a:gs pos="100000">
                  <a:srgbClr val="006666"/>
                </a:gs>
                <a:gs pos="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dirty="0"/>
                <a:t>نشاط (1)</a:t>
              </a:r>
              <a:endParaRPr lang="en-US" dirty="0"/>
            </a:p>
          </p:txBody>
        </p:sp>
        <p:grpSp>
          <p:nvGrpSpPr>
            <p:cNvPr id="10" name="Group 44">
              <a:extLst>
                <a:ext uri="{FF2B5EF4-FFF2-40B4-BE49-F238E27FC236}">
                  <a16:creationId xmlns:a16="http://schemas.microsoft.com/office/drawing/2014/main" id="{D64D3CF2-AEC9-E0A3-386B-02A810AE9065}"/>
                </a:ext>
              </a:extLst>
            </p:cNvPr>
            <p:cNvGrpSpPr/>
            <p:nvPr/>
          </p:nvGrpSpPr>
          <p:grpSpPr>
            <a:xfrm>
              <a:off x="5588896" y="1531471"/>
              <a:ext cx="390125" cy="205592"/>
              <a:chOff x="5588896" y="1531471"/>
              <a:chExt cx="390125" cy="205592"/>
            </a:xfrm>
          </p:grpSpPr>
          <p:sp>
            <p:nvSpPr>
              <p:cNvPr id="13" name="Oval 47">
                <a:extLst>
                  <a:ext uri="{FF2B5EF4-FFF2-40B4-BE49-F238E27FC236}">
                    <a16:creationId xmlns:a16="http://schemas.microsoft.com/office/drawing/2014/main" id="{E1A663A3-77AA-9621-8A29-B2F8FE31FA2B}"/>
                  </a:ext>
                </a:extLst>
              </p:cNvPr>
              <p:cNvSpPr/>
              <p:nvPr/>
            </p:nvSpPr>
            <p:spPr>
              <a:xfrm>
                <a:off x="5588896" y="1531471"/>
                <a:ext cx="390125" cy="205592"/>
              </a:xfrm>
              <a:prstGeom prst="ellipse">
                <a:avLst/>
              </a:prstGeom>
              <a:gradFill flip="none" rotWithShape="1">
                <a:gsLst>
                  <a:gs pos="52000">
                    <a:srgbClr val="1DFFC4"/>
                  </a:gs>
                  <a:gs pos="14000">
                    <a:srgbClr val="004846"/>
                  </a:gs>
                  <a:gs pos="10000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4" name="Freeform: Shape 30">
                <a:extLst>
                  <a:ext uri="{FF2B5EF4-FFF2-40B4-BE49-F238E27FC236}">
                    <a16:creationId xmlns:a16="http://schemas.microsoft.com/office/drawing/2014/main" id="{F6E50F81-4BA5-84AE-AA2D-9FC220E86008}"/>
                  </a:ext>
                </a:extLst>
              </p:cNvPr>
              <p:cNvSpPr/>
              <p:nvPr/>
            </p:nvSpPr>
            <p:spPr>
              <a:xfrm rot="16200000" flipH="1">
                <a:off x="5750509" y="1595010"/>
                <a:ext cx="113947" cy="109463"/>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Shape 27">
              <a:extLst>
                <a:ext uri="{FF2B5EF4-FFF2-40B4-BE49-F238E27FC236}">
                  <a16:creationId xmlns:a16="http://schemas.microsoft.com/office/drawing/2014/main" id="{58984D52-9EDF-2197-CFBD-960F2AAF740F}"/>
                </a:ext>
              </a:extLst>
            </p:cNvPr>
            <p:cNvSpPr/>
            <p:nvPr/>
          </p:nvSpPr>
          <p:spPr>
            <a:xfrm>
              <a:off x="5754500"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008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Shape 28">
              <a:extLst>
                <a:ext uri="{FF2B5EF4-FFF2-40B4-BE49-F238E27FC236}">
                  <a16:creationId xmlns:a16="http://schemas.microsoft.com/office/drawing/2014/main" id="{1C955B53-13F6-D436-1172-27A6D0E2C854}"/>
                </a:ext>
              </a:extLst>
            </p:cNvPr>
            <p:cNvSpPr/>
            <p:nvPr/>
          </p:nvSpPr>
          <p:spPr>
            <a:xfrm>
              <a:off x="5588897" y="795384"/>
              <a:ext cx="507102"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1DFFC4"/>
                </a:gs>
                <a:gs pos="100000">
                  <a:srgbClr val="006666"/>
                </a:gs>
                <a:gs pos="0">
                  <a:srgbClr val="00CC99"/>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5" name="Round Diagonal Corner Rectangle 7">
            <a:extLst>
              <a:ext uri="{FF2B5EF4-FFF2-40B4-BE49-F238E27FC236}">
                <a16:creationId xmlns:a16="http://schemas.microsoft.com/office/drawing/2014/main" id="{4AA41BBE-BA38-A23D-20C6-459A1DC22AC6}"/>
              </a:ext>
            </a:extLst>
          </p:cNvPr>
          <p:cNvSpPr/>
          <p:nvPr/>
        </p:nvSpPr>
        <p:spPr>
          <a:xfrm>
            <a:off x="1140737" y="2027305"/>
            <a:ext cx="7897875" cy="4221095"/>
          </a:xfrm>
          <a:prstGeom prst="round2DiagRect">
            <a:avLst>
              <a:gd name="adj1" fmla="val 41305"/>
              <a:gd name="adj2" fmla="val 0"/>
            </a:avLst>
          </a:prstGeom>
          <a:solidFill>
            <a:schemeClr val="accent2">
              <a:lumMod val="20000"/>
              <a:lumOff val="8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rtl="1">
              <a:lnSpc>
                <a:spcPct val="115000"/>
              </a:lnSpc>
              <a:spcAft>
                <a:spcPts val="1000"/>
              </a:spcAft>
            </a:pPr>
            <a:r>
              <a:rPr lang="ar-EG" sz="2000" b="1" dirty="0">
                <a:solidFill>
                  <a:srgbClr val="000000"/>
                </a:solidFill>
                <a:latin typeface="Calibri" panose="020F0502020204030204" pitchFamily="34" charset="0"/>
                <a:ea typeface="Simplified Arabic"/>
                <a:cs typeface="Calibri" panose="020F0502020204030204" pitchFamily="34" charset="0"/>
              </a:rPr>
              <a:t>         1- </a:t>
            </a:r>
            <a:r>
              <a:rPr lang="ar-SA" sz="2000" b="1" dirty="0">
                <a:solidFill>
                  <a:srgbClr val="000000"/>
                </a:solidFill>
                <a:latin typeface="Calibri" panose="020F0502020204030204" pitchFamily="34" charset="0"/>
                <a:ea typeface="Simplified Arabic"/>
                <a:cs typeface="Calibri" panose="020F0502020204030204" pitchFamily="34" charset="0"/>
              </a:rPr>
              <a:t>استراتيجية</a:t>
            </a:r>
            <a:r>
              <a:rPr lang="en-US" sz="2000" b="1" dirty="0">
                <a:solidFill>
                  <a:srgbClr val="000000"/>
                </a:solidFill>
                <a:latin typeface="Calibri" panose="020F0502020204030204" pitchFamily="34" charset="0"/>
                <a:ea typeface="Simplified Arabic"/>
                <a:cs typeface="Calibri" panose="020F0502020204030204" pitchFamily="34" charset="0"/>
              </a:rPr>
              <a:t>: </a:t>
            </a:r>
            <a:endParaRPr lang="en-US" sz="2000" b="1" dirty="0">
              <a:latin typeface="Calibri" panose="020F0502020204030204" pitchFamily="34" charset="0"/>
              <a:ea typeface="Calibri"/>
              <a:cs typeface="Calibri" panose="020F0502020204030204" pitchFamily="34" charset="0"/>
            </a:endParaRPr>
          </a:p>
          <a:p>
            <a:pPr marL="342900" lvl="0" indent="-342900" algn="just" rtl="1">
              <a:lnSpc>
                <a:spcPct val="115000"/>
              </a:lnSpc>
              <a:spcAft>
                <a:spcPts val="0"/>
              </a:spcAft>
              <a:buFont typeface="Simplified Arabic"/>
              <a:buChar char="-"/>
            </a:pPr>
            <a:r>
              <a:rPr lang="ar-SA" b="1" dirty="0">
                <a:solidFill>
                  <a:srgbClr val="000000"/>
                </a:solidFill>
                <a:latin typeface="Calibri" panose="020F0502020204030204" pitchFamily="34" charset="0"/>
                <a:ea typeface="Simplified Arabic"/>
                <a:cs typeface="Calibri" panose="020F0502020204030204" pitchFamily="34" charset="0"/>
              </a:rPr>
              <a:t>تحديد الأهداف والسياسات ووضع الخطط الموصلة إليها (الأنصاري ،1978، ص3)</a:t>
            </a:r>
            <a:endParaRPr lang="en-US" sz="1400" b="1" dirty="0">
              <a:latin typeface="Calibri" panose="020F0502020204030204" pitchFamily="34" charset="0"/>
              <a:ea typeface="Simplified Arabic"/>
              <a:cs typeface="Calibri" panose="020F0502020204030204" pitchFamily="34" charset="0"/>
            </a:endParaRPr>
          </a:p>
          <a:p>
            <a:pPr marL="342900" lvl="0" indent="-342900" algn="just" rtl="1">
              <a:lnSpc>
                <a:spcPct val="115000"/>
              </a:lnSpc>
              <a:spcAft>
                <a:spcPts val="0"/>
              </a:spcAft>
              <a:buFont typeface="Simplified Arabic"/>
              <a:buChar char="-"/>
            </a:pPr>
            <a:r>
              <a:rPr lang="ar-SA" b="1" dirty="0">
                <a:solidFill>
                  <a:srgbClr val="000000"/>
                </a:solidFill>
                <a:latin typeface="Calibri" panose="020F0502020204030204" pitchFamily="34" charset="0"/>
                <a:ea typeface="Simplified Arabic"/>
                <a:cs typeface="Calibri" panose="020F0502020204030204" pitchFamily="34" charset="0"/>
              </a:rPr>
              <a:t>مجموعة التصرفات والقرارات التي تعمل على إيجاد استراتيجيات فعالة لتحقيق أهداف المنظمة (الماضي ،2009، ص 13)</a:t>
            </a:r>
            <a:endParaRPr lang="ar-EG" b="1" dirty="0">
              <a:solidFill>
                <a:srgbClr val="000000"/>
              </a:solidFill>
              <a:latin typeface="Calibri" panose="020F0502020204030204" pitchFamily="34" charset="0"/>
              <a:ea typeface="Simplified Arabic"/>
              <a:cs typeface="Calibri" panose="020F0502020204030204" pitchFamily="34" charset="0"/>
            </a:endParaRPr>
          </a:p>
          <a:p>
            <a:pPr marL="342900" lvl="0" indent="-342900" algn="just" rtl="1">
              <a:lnSpc>
                <a:spcPct val="115000"/>
              </a:lnSpc>
              <a:spcAft>
                <a:spcPts val="0"/>
              </a:spcAft>
              <a:buFont typeface="Simplified Arabic"/>
              <a:buChar char="-"/>
            </a:pPr>
            <a:r>
              <a:rPr lang="ar-SA" b="1" dirty="0">
                <a:solidFill>
                  <a:srgbClr val="000000"/>
                </a:solidFill>
                <a:latin typeface="Calibri" panose="020F0502020204030204" pitchFamily="34" charset="0"/>
                <a:ea typeface="Simplified Arabic"/>
                <a:cs typeface="Calibri" panose="020F0502020204030204" pitchFamily="34" charset="0"/>
              </a:rPr>
              <a:t>الاستراتيجية هي مجموعة من الإجراءات التي يتخذها المعلم لتحقيق وفق نموذج كيلر لتحقيق هدف الأهداف التعليمية وتعزيز الدافعية.</a:t>
            </a:r>
            <a:r>
              <a:rPr lang="en-US" b="1" dirty="0">
                <a:solidFill>
                  <a:srgbClr val="FF0000"/>
                </a:solidFill>
                <a:latin typeface="Calibri" panose="020F0502020204030204" pitchFamily="34" charset="0"/>
                <a:ea typeface="Simplified Arabic"/>
                <a:cs typeface="Calibri" panose="020F0502020204030204" pitchFamily="34" charset="0"/>
              </a:rPr>
              <a:t> </a:t>
            </a:r>
            <a:endParaRPr lang="en-US" b="1" dirty="0">
              <a:latin typeface="Calibri" panose="020F0502020204030204" pitchFamily="34" charset="0"/>
              <a:ea typeface="Simplified Arabic"/>
              <a:cs typeface="Calibri" panose="020F0502020204030204" pitchFamily="34" charset="0"/>
            </a:endParaRPr>
          </a:p>
          <a:p>
            <a:pPr marL="342900" lvl="0" indent="-342900" algn="just" rtl="1">
              <a:lnSpc>
                <a:spcPct val="115000"/>
              </a:lnSpc>
              <a:spcAft>
                <a:spcPts val="0"/>
              </a:spcAft>
              <a:buFont typeface="Simplified Arabic"/>
              <a:buChar char="-"/>
            </a:pPr>
            <a:endParaRPr lang="en-US" sz="1400" b="1" dirty="0">
              <a:latin typeface="Calibri" panose="020F0502020204030204" pitchFamily="34" charset="0"/>
              <a:ea typeface="Simplified Arabic"/>
              <a:cs typeface="Calibri" panose="020F0502020204030204" pitchFamily="34" charset="0"/>
            </a:endParaRPr>
          </a:p>
        </p:txBody>
      </p:sp>
      <p:sp>
        <p:nvSpPr>
          <p:cNvPr id="17" name="مربع نص 16">
            <a:extLst>
              <a:ext uri="{FF2B5EF4-FFF2-40B4-BE49-F238E27FC236}">
                <a16:creationId xmlns:a16="http://schemas.microsoft.com/office/drawing/2014/main" id="{78AE54CB-AA77-9242-B358-12CB911B1F42}"/>
              </a:ext>
            </a:extLst>
          </p:cNvPr>
          <p:cNvSpPr txBox="1"/>
          <p:nvPr/>
        </p:nvSpPr>
        <p:spPr>
          <a:xfrm>
            <a:off x="5325064" y="2303717"/>
            <a:ext cx="3302888" cy="492122"/>
          </a:xfrm>
          <a:prstGeom prst="rect">
            <a:avLst/>
          </a:prstGeom>
          <a:noFill/>
        </p:spPr>
        <p:txBody>
          <a:bodyPr wrap="square">
            <a:spAutoFit/>
          </a:bodyPr>
          <a:lstStyle/>
          <a:p>
            <a:pPr algn="ctr" rtl="1">
              <a:lnSpc>
                <a:spcPct val="115000"/>
              </a:lnSpc>
              <a:spcAft>
                <a:spcPts val="1000"/>
              </a:spcAft>
            </a:pPr>
            <a:endParaRPr lang="en-US" sz="2400" b="1" dirty="0">
              <a:solidFill>
                <a:schemeClr val="accent2">
                  <a:lumMod val="75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18" name="سهم منحني إلى اليسار 7">
            <a:extLst>
              <a:ext uri="{FF2B5EF4-FFF2-40B4-BE49-F238E27FC236}">
                <a16:creationId xmlns:a16="http://schemas.microsoft.com/office/drawing/2014/main" id="{A4535D06-DC66-101A-053B-8CAF13F17A6C}"/>
              </a:ext>
            </a:extLst>
          </p:cNvPr>
          <p:cNvSpPr/>
          <p:nvPr/>
        </p:nvSpPr>
        <p:spPr>
          <a:xfrm>
            <a:off x="8079683" y="2510924"/>
            <a:ext cx="665964" cy="776869"/>
          </a:xfrm>
          <a:prstGeom prst="curvedLeftArrow">
            <a:avLst/>
          </a:prstGeom>
          <a:solidFill>
            <a:srgbClr val="31C2C7"/>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ar-SA">
              <a:solidFill>
                <a:schemeClr val="tx1"/>
              </a:solidFill>
            </a:endParaRPr>
          </a:p>
        </p:txBody>
      </p:sp>
      <p:sp>
        <p:nvSpPr>
          <p:cNvPr id="20" name="مستطيل: زوايا مستديرة 19">
            <a:extLst>
              <a:ext uri="{FF2B5EF4-FFF2-40B4-BE49-F238E27FC236}">
                <a16:creationId xmlns:a16="http://schemas.microsoft.com/office/drawing/2014/main" id="{46CD34CB-CCD7-0702-583C-E3ADA152384E}"/>
              </a:ext>
            </a:extLst>
          </p:cNvPr>
          <p:cNvSpPr/>
          <p:nvPr/>
        </p:nvSpPr>
        <p:spPr>
          <a:xfrm>
            <a:off x="5325064" y="2303886"/>
            <a:ext cx="2636924" cy="61133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rtl="1">
              <a:lnSpc>
                <a:spcPct val="115000"/>
              </a:lnSpc>
              <a:spcAft>
                <a:spcPts val="1000"/>
              </a:spcAft>
            </a:pPr>
            <a:r>
              <a:rPr lang="ar-EG" sz="2400" b="1" dirty="0">
                <a:solidFill>
                  <a:schemeClr val="accent2">
                    <a:lumMod val="75000"/>
                  </a:schemeClr>
                </a:solidFill>
                <a:latin typeface="Calibri" panose="020F0502020204030204" pitchFamily="34" charset="0"/>
                <a:cs typeface="Calibri" panose="020F0502020204030204" pitchFamily="34" charset="0"/>
              </a:rPr>
              <a:t>مفهوم الاستراتيجية</a:t>
            </a:r>
            <a:endParaRPr lang="en-US" sz="2400" b="1" dirty="0">
              <a:solidFill>
                <a:schemeClr val="accent2">
                  <a:lumMod val="75000"/>
                </a:schemeClr>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466355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randombar(horizontal)">
                                      <p:cBhvr>
                                        <p:cTn id="17" dur="500"/>
                                        <p:tgtEl>
                                          <p:spTgt spid="20"/>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wheel(1)">
                                      <p:cBhvr>
                                        <p:cTn id="22" dur="2000"/>
                                        <p:tgtEl>
                                          <p:spTgt spid="18"/>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1000"/>
                                        <p:tgtEl>
                                          <p:spTgt spid="15"/>
                                        </p:tgtEl>
                                      </p:cBhvr>
                                    </p:animEffect>
                                    <p:anim calcmode="lin" valueType="num">
                                      <p:cBhvr>
                                        <p:cTn id="28" dur="1000" fill="hold"/>
                                        <p:tgtEl>
                                          <p:spTgt spid="15"/>
                                        </p:tgtEl>
                                        <p:attrNameLst>
                                          <p:attrName>ppt_x</p:attrName>
                                        </p:attrNameLst>
                                      </p:cBhvr>
                                      <p:tavLst>
                                        <p:tav tm="0">
                                          <p:val>
                                            <p:strVal val="#ppt_x"/>
                                          </p:val>
                                        </p:tav>
                                        <p:tav tm="100000">
                                          <p:val>
                                            <p:strVal val="#ppt_x"/>
                                          </p:val>
                                        </p:tav>
                                      </p:tavLst>
                                    </p:anim>
                                    <p:anim calcmode="lin" valueType="num">
                                      <p:cBhvr>
                                        <p:cTn id="2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5" grpId="0" animBg="1"/>
      <p:bldP spid="18" grpId="0" animBg="1"/>
      <p:bldP spid="2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B9E436AD-882C-5E3F-91A3-DE06D33D916B}"/>
              </a:ext>
            </a:extLst>
          </p:cNvPr>
          <p:cNvSpPr>
            <a:spLocks noGrp="1"/>
          </p:cNvSpPr>
          <p:nvPr>
            <p:ph type="title"/>
          </p:nvPr>
        </p:nvSpPr>
        <p:spPr/>
        <p:txBody>
          <a:bodyPr/>
          <a:lstStyle/>
          <a:p>
            <a:endParaRPr lang="en-US" dirty="0"/>
          </a:p>
        </p:txBody>
      </p:sp>
      <p:sp>
        <p:nvSpPr>
          <p:cNvPr id="3" name="عنصر نائب للمحتوى 2">
            <a:extLst>
              <a:ext uri="{FF2B5EF4-FFF2-40B4-BE49-F238E27FC236}">
                <a16:creationId xmlns:a16="http://schemas.microsoft.com/office/drawing/2014/main" id="{0FF82438-00C4-C57B-6E43-9FDE6553DCA4}"/>
              </a:ext>
            </a:extLst>
          </p:cNvPr>
          <p:cNvSpPr>
            <a:spLocks noGrp="1"/>
          </p:cNvSpPr>
          <p:nvPr>
            <p:ph idx="1"/>
          </p:nvPr>
        </p:nvSpPr>
        <p:spPr/>
        <p:txBody>
          <a:bodyPr/>
          <a:lstStyle/>
          <a:p>
            <a:endParaRPr lang="en-US" dirty="0"/>
          </a:p>
        </p:txBody>
      </p:sp>
      <p:pic>
        <p:nvPicPr>
          <p:cNvPr id="4" name="Picture 1">
            <a:extLst>
              <a:ext uri="{FF2B5EF4-FFF2-40B4-BE49-F238E27FC236}">
                <a16:creationId xmlns:a16="http://schemas.microsoft.com/office/drawing/2014/main" id="{4D10B669-6C69-3E20-DD4A-4BFD4AA58D6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sp>
        <p:nvSpPr>
          <p:cNvPr id="5" name="عنوان 1">
            <a:extLst>
              <a:ext uri="{FF2B5EF4-FFF2-40B4-BE49-F238E27FC236}">
                <a16:creationId xmlns:a16="http://schemas.microsoft.com/office/drawing/2014/main" id="{E160314B-CEE2-D0EE-5B56-D59824DFC6B3}"/>
              </a:ext>
            </a:extLst>
          </p:cNvPr>
          <p:cNvSpPr txBox="1">
            <a:spLocks/>
          </p:cNvSpPr>
          <p:nvPr/>
        </p:nvSpPr>
        <p:spPr>
          <a:xfrm>
            <a:off x="677334"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ar-EG"/>
              <a:t>3</a:t>
            </a:r>
            <a:endParaRPr lang="en-US" dirty="0"/>
          </a:p>
        </p:txBody>
      </p:sp>
      <p:pic>
        <p:nvPicPr>
          <p:cNvPr id="6" name="Picture 1">
            <a:extLst>
              <a:ext uri="{FF2B5EF4-FFF2-40B4-BE49-F238E27FC236}">
                <a16:creationId xmlns:a16="http://schemas.microsoft.com/office/drawing/2014/main" id="{88740BF8-E184-5152-7B4D-C5C0B8484A0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sp>
        <p:nvSpPr>
          <p:cNvPr id="7" name="Rounded Rectangle 2">
            <a:extLst>
              <a:ext uri="{FF2B5EF4-FFF2-40B4-BE49-F238E27FC236}">
                <a16:creationId xmlns:a16="http://schemas.microsoft.com/office/drawing/2014/main" id="{62E97718-1B6A-CBAB-E299-22DED867F699}"/>
              </a:ext>
            </a:extLst>
          </p:cNvPr>
          <p:cNvSpPr/>
          <p:nvPr/>
        </p:nvSpPr>
        <p:spPr>
          <a:xfrm>
            <a:off x="6898741" y="1054290"/>
            <a:ext cx="4617837" cy="707366"/>
          </a:xfrm>
          <a:prstGeom prst="roundRect">
            <a:avLst/>
          </a:prstGeom>
          <a:solidFill>
            <a:schemeClr val="bg1"/>
          </a:solidFill>
          <a:ln w="38100">
            <a:solidFill>
              <a:srgbClr val="BFD4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lnSpc>
                <a:spcPct val="115000"/>
              </a:lnSpc>
              <a:spcAft>
                <a:spcPts val="1000"/>
              </a:spcAft>
            </a:pPr>
            <a:r>
              <a:rPr lang="ar-EG" sz="3200" b="1" dirty="0">
                <a:solidFill>
                  <a:prstClr val="black"/>
                </a:solidFill>
                <a:latin typeface="Calibri" panose="020F0502020204030204" pitchFamily="34" charset="0"/>
                <a:ea typeface="Calibri"/>
                <a:cs typeface="Calibri" panose="020F0502020204030204" pitchFamily="34" charset="0"/>
              </a:rPr>
              <a:t>ما مفهوم الاستراتيجية كيلر؟</a:t>
            </a:r>
          </a:p>
        </p:txBody>
      </p:sp>
      <p:grpSp>
        <p:nvGrpSpPr>
          <p:cNvPr id="8" name="Group 40">
            <a:extLst>
              <a:ext uri="{FF2B5EF4-FFF2-40B4-BE49-F238E27FC236}">
                <a16:creationId xmlns:a16="http://schemas.microsoft.com/office/drawing/2014/main" id="{C56C081C-E8B6-352C-0BCA-2C8F4041D9B1}"/>
              </a:ext>
            </a:extLst>
          </p:cNvPr>
          <p:cNvGrpSpPr/>
          <p:nvPr/>
        </p:nvGrpSpPr>
        <p:grpSpPr>
          <a:xfrm>
            <a:off x="102063" y="407233"/>
            <a:ext cx="3580785" cy="1036307"/>
            <a:chOff x="2140318" y="795384"/>
            <a:chExt cx="4486150" cy="1036307"/>
          </a:xfrm>
        </p:grpSpPr>
        <p:sp>
          <p:nvSpPr>
            <p:cNvPr id="9" name="Rectangle 41">
              <a:extLst>
                <a:ext uri="{FF2B5EF4-FFF2-40B4-BE49-F238E27FC236}">
                  <a16:creationId xmlns:a16="http://schemas.microsoft.com/office/drawing/2014/main" id="{2B9CEA6B-C4A7-3D79-6DCD-F04FFE8DCCEF}"/>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24">
              <a:extLst>
                <a:ext uri="{FF2B5EF4-FFF2-40B4-BE49-F238E27FC236}">
                  <a16:creationId xmlns:a16="http://schemas.microsoft.com/office/drawing/2014/main" id="{82DCB432-95C1-A6AA-D5D8-C88D3F8A2ED6}"/>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43">
              <a:extLst>
                <a:ext uri="{FF2B5EF4-FFF2-40B4-BE49-F238E27FC236}">
                  <a16:creationId xmlns:a16="http://schemas.microsoft.com/office/drawing/2014/main" id="{C9E29F98-D275-41C7-B6C8-5C379A2EB9E1}"/>
                </a:ext>
              </a:extLst>
            </p:cNvPr>
            <p:cNvSpPr/>
            <p:nvPr/>
          </p:nvSpPr>
          <p:spPr>
            <a:xfrm>
              <a:off x="2140318" y="1113182"/>
              <a:ext cx="3743647" cy="662609"/>
            </a:xfrm>
            <a:prstGeom prst="rect">
              <a:avLst/>
            </a:prstGeom>
            <a:gradFill flip="none" rotWithShape="1">
              <a:gsLst>
                <a:gs pos="100000">
                  <a:srgbClr val="006666"/>
                </a:gs>
                <a:gs pos="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dirty="0"/>
                <a:t>نشاط (2)</a:t>
              </a:r>
              <a:endParaRPr lang="en-US" dirty="0"/>
            </a:p>
          </p:txBody>
        </p:sp>
        <p:grpSp>
          <p:nvGrpSpPr>
            <p:cNvPr id="12" name="Group 44">
              <a:extLst>
                <a:ext uri="{FF2B5EF4-FFF2-40B4-BE49-F238E27FC236}">
                  <a16:creationId xmlns:a16="http://schemas.microsoft.com/office/drawing/2014/main" id="{9A42E73C-216D-05EA-FDA0-8E3CB2AE7898}"/>
                </a:ext>
              </a:extLst>
            </p:cNvPr>
            <p:cNvGrpSpPr/>
            <p:nvPr/>
          </p:nvGrpSpPr>
          <p:grpSpPr>
            <a:xfrm>
              <a:off x="5588896" y="1531471"/>
              <a:ext cx="390125" cy="205592"/>
              <a:chOff x="5588896" y="1531471"/>
              <a:chExt cx="390125" cy="205592"/>
            </a:xfrm>
          </p:grpSpPr>
          <p:sp>
            <p:nvSpPr>
              <p:cNvPr id="15" name="Oval 47">
                <a:extLst>
                  <a:ext uri="{FF2B5EF4-FFF2-40B4-BE49-F238E27FC236}">
                    <a16:creationId xmlns:a16="http://schemas.microsoft.com/office/drawing/2014/main" id="{0D280778-6178-3EB6-323A-59E4C5B2DF27}"/>
                  </a:ext>
                </a:extLst>
              </p:cNvPr>
              <p:cNvSpPr/>
              <p:nvPr/>
            </p:nvSpPr>
            <p:spPr>
              <a:xfrm>
                <a:off x="5588896" y="1531471"/>
                <a:ext cx="390125" cy="205592"/>
              </a:xfrm>
              <a:prstGeom prst="ellipse">
                <a:avLst/>
              </a:prstGeom>
              <a:gradFill flip="none" rotWithShape="1">
                <a:gsLst>
                  <a:gs pos="52000">
                    <a:srgbClr val="1DFFC4"/>
                  </a:gs>
                  <a:gs pos="14000">
                    <a:srgbClr val="004846"/>
                  </a:gs>
                  <a:gs pos="10000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6" name="Freeform: Shape 30">
                <a:extLst>
                  <a:ext uri="{FF2B5EF4-FFF2-40B4-BE49-F238E27FC236}">
                    <a16:creationId xmlns:a16="http://schemas.microsoft.com/office/drawing/2014/main" id="{083E28F8-0DD9-5FE7-1DCF-030237F8A506}"/>
                  </a:ext>
                </a:extLst>
              </p:cNvPr>
              <p:cNvSpPr/>
              <p:nvPr/>
            </p:nvSpPr>
            <p:spPr>
              <a:xfrm rot="16200000" flipH="1">
                <a:off x="5750509" y="1595010"/>
                <a:ext cx="113947" cy="109463"/>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Freeform: Shape 27">
              <a:extLst>
                <a:ext uri="{FF2B5EF4-FFF2-40B4-BE49-F238E27FC236}">
                  <a16:creationId xmlns:a16="http://schemas.microsoft.com/office/drawing/2014/main" id="{868D049E-7EEB-721D-AEB4-860769D603B4}"/>
                </a:ext>
              </a:extLst>
            </p:cNvPr>
            <p:cNvSpPr/>
            <p:nvPr/>
          </p:nvSpPr>
          <p:spPr>
            <a:xfrm>
              <a:off x="5754500"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008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Freeform: Shape 28">
              <a:extLst>
                <a:ext uri="{FF2B5EF4-FFF2-40B4-BE49-F238E27FC236}">
                  <a16:creationId xmlns:a16="http://schemas.microsoft.com/office/drawing/2014/main" id="{CE37A1E3-BEA0-A3AF-4D96-A4092C6E63D6}"/>
                </a:ext>
              </a:extLst>
            </p:cNvPr>
            <p:cNvSpPr/>
            <p:nvPr/>
          </p:nvSpPr>
          <p:spPr>
            <a:xfrm>
              <a:off x="5588897" y="795384"/>
              <a:ext cx="507102"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1DFFC4"/>
                </a:gs>
                <a:gs pos="100000">
                  <a:srgbClr val="006666"/>
                </a:gs>
                <a:gs pos="0">
                  <a:srgbClr val="00CC99"/>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7" name="Round Diagonal Corner Rectangle 7">
            <a:extLst>
              <a:ext uri="{FF2B5EF4-FFF2-40B4-BE49-F238E27FC236}">
                <a16:creationId xmlns:a16="http://schemas.microsoft.com/office/drawing/2014/main" id="{3F270BA1-7526-98E7-8ECE-D65E40892D73}"/>
              </a:ext>
            </a:extLst>
          </p:cNvPr>
          <p:cNvSpPr/>
          <p:nvPr/>
        </p:nvSpPr>
        <p:spPr>
          <a:xfrm>
            <a:off x="1244529" y="2030348"/>
            <a:ext cx="8269067" cy="4636045"/>
          </a:xfrm>
          <a:prstGeom prst="round2DiagRect">
            <a:avLst>
              <a:gd name="adj1" fmla="val 41305"/>
              <a:gd name="adj2" fmla="val 0"/>
            </a:avLst>
          </a:prstGeom>
          <a:solidFill>
            <a:schemeClr val="accent2">
              <a:lumMod val="20000"/>
              <a:lumOff val="8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rtl="1">
              <a:lnSpc>
                <a:spcPct val="115000"/>
              </a:lnSpc>
              <a:spcAft>
                <a:spcPts val="0"/>
              </a:spcAft>
            </a:pPr>
            <a:r>
              <a:rPr lang="ar-SA" sz="1400" b="1" dirty="0">
                <a:solidFill>
                  <a:srgbClr val="000000"/>
                </a:solidFill>
                <a:latin typeface="Calibri" panose="020F0502020204030204" pitchFamily="34" charset="0"/>
                <a:ea typeface="Simplified Arabic"/>
                <a:cs typeface="Calibri" panose="020F0502020204030204" pitchFamily="34" charset="0"/>
              </a:rPr>
              <a:t>تعد استراتيجية كيلر أحد أشكال تفريد التعليم، ويمكن وصفها بأنها عبارة عن تكنولوجيا إدارة التعلم، ومن خصائصها اعتمادها على تحمل بعض الطلبة مسؤولية تعلمهم، وقيام بعضهم بالتعلم كموجهين أو مرشدين لزملائهم. فيقومون بتطبيق الاختبارات وتصحيح نتائجها وتعزيز سلوك المتعلمين وتوجيههم، لعدم الانحراف عن المسار الصحيح وكشف ما قد يكون غامضًا عليهم، وتقديم النصح والمشورة لهم في ضوء أخطاء التعلم لديهم ونتائج اختباراتهم المستمرة.  </a:t>
            </a:r>
            <a:endParaRPr lang="en-US" sz="1100" b="1" dirty="0">
              <a:latin typeface="Calibri" panose="020F0502020204030204" pitchFamily="34" charset="0"/>
              <a:ea typeface="Simplified Arabic"/>
              <a:cs typeface="Calibri" panose="020F0502020204030204" pitchFamily="34" charset="0"/>
            </a:endParaRPr>
          </a:p>
          <a:p>
            <a:pPr marL="342900" lvl="0" indent="-342900" algn="just" rtl="1">
              <a:lnSpc>
                <a:spcPct val="115000"/>
              </a:lnSpc>
              <a:spcAft>
                <a:spcPts val="0"/>
              </a:spcAft>
              <a:buFont typeface="Simplified Arabic"/>
              <a:buChar char="-"/>
            </a:pPr>
            <a:r>
              <a:rPr lang="ar-SA" sz="1400" b="1" dirty="0">
                <a:solidFill>
                  <a:srgbClr val="000000"/>
                </a:solidFill>
                <a:latin typeface="Calibri" panose="020F0502020204030204" pitchFamily="34" charset="0"/>
                <a:ea typeface="Simplified Arabic"/>
                <a:cs typeface="Calibri" panose="020F0502020204030204" pitchFamily="34" charset="0"/>
              </a:rPr>
              <a:t>تعد استراتيجية كيلر من الطرق المميزة في مجال التعليم الفردي، إنها تعتمد فلسفة الإتقان، بحيث لا يستطيع المتعلم أن ينتقل من وحدة إلى أخرى قبل إتقان الوحدة التي سبقتها، وترتكز هذه الطريقة على تزويد الطلبة بالمكافآت التي يمكن أن يتقبلها جميع الطلبة، والتي يمكن أن تكون عبارة عن علامات، وشهادات، أو رضا وقبول اجتماعي، وتعاطف وسلوك مختلف عن الآخرين (العايدي وآخرون ،2013، ص30).  </a:t>
            </a:r>
            <a:endParaRPr lang="ar-EG" sz="1400" b="1" dirty="0">
              <a:solidFill>
                <a:srgbClr val="000000"/>
              </a:solidFill>
              <a:latin typeface="Calibri" panose="020F0502020204030204" pitchFamily="34" charset="0"/>
              <a:ea typeface="Simplified Arabic"/>
              <a:cs typeface="Calibri" panose="020F0502020204030204" pitchFamily="34" charset="0"/>
            </a:endParaRPr>
          </a:p>
          <a:p>
            <a:pPr marL="342900" lvl="0" indent="-342900" algn="just" rtl="1">
              <a:lnSpc>
                <a:spcPct val="115000"/>
              </a:lnSpc>
              <a:spcAft>
                <a:spcPts val="0"/>
              </a:spcAft>
              <a:buFont typeface="Simplified Arabic"/>
              <a:buChar char="-"/>
            </a:pPr>
            <a:endParaRPr lang="ar-EG" sz="1100" b="1" dirty="0">
              <a:solidFill>
                <a:srgbClr val="000000"/>
              </a:solidFill>
              <a:latin typeface="Calibri" panose="020F0502020204030204" pitchFamily="34" charset="0"/>
              <a:ea typeface="Simplified Arabic"/>
              <a:cs typeface="Calibri" panose="020F0502020204030204" pitchFamily="34" charset="0"/>
            </a:endParaRPr>
          </a:p>
          <a:p>
            <a:pPr marL="342900" lvl="0" indent="-342900" algn="just" rtl="1">
              <a:lnSpc>
                <a:spcPct val="115000"/>
              </a:lnSpc>
              <a:spcAft>
                <a:spcPts val="0"/>
              </a:spcAft>
              <a:buFont typeface="Simplified Arabic"/>
              <a:buChar char="-"/>
            </a:pPr>
            <a:r>
              <a:rPr lang="ar-SA" sz="1100" b="1" dirty="0">
                <a:solidFill>
                  <a:srgbClr val="000000"/>
                </a:solidFill>
                <a:latin typeface="Calibri" panose="020F0502020204030204" pitchFamily="34" charset="0"/>
                <a:ea typeface="Simplified Arabic"/>
                <a:cs typeface="Calibri" panose="020F0502020204030204" pitchFamily="34" charset="0"/>
              </a:rPr>
              <a:t>وتعرف استراتيجية كيلر إجرائيًا بأنها: خطة تستخدم مجموعة من الإجراءات التي تستخدم لتعزيز دافعية التعلم لدى </a:t>
            </a:r>
            <a:r>
              <a:rPr lang="ar-EG" sz="1100" b="1" dirty="0">
                <a:solidFill>
                  <a:srgbClr val="000000"/>
                </a:solidFill>
                <a:latin typeface="Calibri" panose="020F0502020204030204" pitchFamily="34" charset="0"/>
                <a:ea typeface="Simplified Arabic"/>
                <a:cs typeface="Calibri" panose="020F0502020204030204" pitchFamily="34" charset="0"/>
              </a:rPr>
              <a:t>ال</a:t>
            </a:r>
            <a:r>
              <a:rPr lang="ar-SA" sz="1100" b="1" dirty="0">
                <a:solidFill>
                  <a:srgbClr val="000000"/>
                </a:solidFill>
                <a:latin typeface="Calibri" panose="020F0502020204030204" pitchFamily="34" charset="0"/>
                <a:ea typeface="Simplified Arabic"/>
                <a:cs typeface="Calibri" panose="020F0502020204030204" pitchFamily="34" charset="0"/>
              </a:rPr>
              <a:t>طلاب</a:t>
            </a:r>
            <a:endParaRPr lang="en-US" sz="1400" b="1" dirty="0">
              <a:latin typeface="Calibri" panose="020F0502020204030204" pitchFamily="34" charset="0"/>
              <a:ea typeface="Simplified Arabic"/>
              <a:cs typeface="Calibri" panose="020F0502020204030204" pitchFamily="34" charset="0"/>
            </a:endParaRPr>
          </a:p>
        </p:txBody>
      </p:sp>
      <p:sp>
        <p:nvSpPr>
          <p:cNvPr id="18" name="مربع نص 17">
            <a:extLst>
              <a:ext uri="{FF2B5EF4-FFF2-40B4-BE49-F238E27FC236}">
                <a16:creationId xmlns:a16="http://schemas.microsoft.com/office/drawing/2014/main" id="{20EFFE91-41CF-2A27-6B42-4700CD61F01F}"/>
              </a:ext>
            </a:extLst>
          </p:cNvPr>
          <p:cNvSpPr txBox="1"/>
          <p:nvPr/>
        </p:nvSpPr>
        <p:spPr>
          <a:xfrm>
            <a:off x="5180208" y="2375090"/>
            <a:ext cx="3302888" cy="492122"/>
          </a:xfrm>
          <a:prstGeom prst="rect">
            <a:avLst/>
          </a:prstGeom>
          <a:noFill/>
        </p:spPr>
        <p:txBody>
          <a:bodyPr wrap="square">
            <a:spAutoFit/>
          </a:bodyPr>
          <a:lstStyle/>
          <a:p>
            <a:pPr algn="ctr" rtl="1">
              <a:lnSpc>
                <a:spcPct val="115000"/>
              </a:lnSpc>
              <a:spcAft>
                <a:spcPts val="1000"/>
              </a:spcAft>
            </a:pPr>
            <a:endParaRPr lang="en-US" sz="2400" b="1" dirty="0">
              <a:solidFill>
                <a:schemeClr val="accent2">
                  <a:lumMod val="75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20" name="مستطيل: زوايا مستديرة 19">
            <a:extLst>
              <a:ext uri="{FF2B5EF4-FFF2-40B4-BE49-F238E27FC236}">
                <a16:creationId xmlns:a16="http://schemas.microsoft.com/office/drawing/2014/main" id="{93E583E9-27AE-81C3-14BF-C1E89552936E}"/>
              </a:ext>
            </a:extLst>
          </p:cNvPr>
          <p:cNvSpPr/>
          <p:nvPr/>
        </p:nvSpPr>
        <p:spPr>
          <a:xfrm>
            <a:off x="6521594" y="2235412"/>
            <a:ext cx="2636924" cy="61133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rtl="1">
              <a:lnSpc>
                <a:spcPct val="115000"/>
              </a:lnSpc>
              <a:spcAft>
                <a:spcPts val="1000"/>
              </a:spcAft>
            </a:pPr>
            <a:r>
              <a:rPr lang="ar-EG" sz="2400" b="1">
                <a:solidFill>
                  <a:schemeClr val="accent2">
                    <a:lumMod val="75000"/>
                  </a:schemeClr>
                </a:solidFill>
                <a:latin typeface="Calibri" panose="020F0502020204030204" pitchFamily="34" charset="0"/>
                <a:cs typeface="Calibri" panose="020F0502020204030204" pitchFamily="34" charset="0"/>
              </a:rPr>
              <a:t>مفهوم استراتيجية كيلر</a:t>
            </a:r>
            <a:endParaRPr lang="en-US" sz="1000" dirty="0">
              <a:solidFill>
                <a:schemeClr val="accent2">
                  <a:lumMod val="75000"/>
                </a:schemeClr>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2692630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randombar(horizontal)">
                                      <p:cBhvr>
                                        <p:cTn id="17" dur="500"/>
                                        <p:tgtEl>
                                          <p:spTgt spid="20"/>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000"/>
                                        <p:tgtEl>
                                          <p:spTgt spid="17"/>
                                        </p:tgtEl>
                                      </p:cBhvr>
                                    </p:animEffect>
                                    <p:anim calcmode="lin" valueType="num">
                                      <p:cBhvr>
                                        <p:cTn id="23" dur="1000" fill="hold"/>
                                        <p:tgtEl>
                                          <p:spTgt spid="17"/>
                                        </p:tgtEl>
                                        <p:attrNameLst>
                                          <p:attrName>ppt_x</p:attrName>
                                        </p:attrNameLst>
                                      </p:cBhvr>
                                      <p:tavLst>
                                        <p:tav tm="0">
                                          <p:val>
                                            <p:strVal val="#ppt_x"/>
                                          </p:val>
                                        </p:tav>
                                        <p:tav tm="100000">
                                          <p:val>
                                            <p:strVal val="#ppt_x"/>
                                          </p:val>
                                        </p:tav>
                                      </p:tavLst>
                                    </p:anim>
                                    <p:anim calcmode="lin" valueType="num">
                                      <p:cBhvr>
                                        <p:cTn id="2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7" grpId="0" animBg="1"/>
      <p:bldP spid="2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B9E436AD-882C-5E3F-91A3-DE06D33D916B}"/>
              </a:ext>
            </a:extLst>
          </p:cNvPr>
          <p:cNvSpPr>
            <a:spLocks noGrp="1"/>
          </p:cNvSpPr>
          <p:nvPr>
            <p:ph type="title"/>
          </p:nvPr>
        </p:nvSpPr>
        <p:spPr/>
        <p:txBody>
          <a:bodyPr/>
          <a:lstStyle/>
          <a:p>
            <a:endParaRPr lang="en-US" dirty="0"/>
          </a:p>
        </p:txBody>
      </p:sp>
      <p:sp>
        <p:nvSpPr>
          <p:cNvPr id="3" name="عنصر نائب للمحتوى 2">
            <a:extLst>
              <a:ext uri="{FF2B5EF4-FFF2-40B4-BE49-F238E27FC236}">
                <a16:creationId xmlns:a16="http://schemas.microsoft.com/office/drawing/2014/main" id="{0FF82438-00C4-C57B-6E43-9FDE6553DCA4}"/>
              </a:ext>
            </a:extLst>
          </p:cNvPr>
          <p:cNvSpPr>
            <a:spLocks noGrp="1"/>
          </p:cNvSpPr>
          <p:nvPr>
            <p:ph idx="1"/>
          </p:nvPr>
        </p:nvSpPr>
        <p:spPr/>
        <p:txBody>
          <a:bodyPr/>
          <a:lstStyle/>
          <a:p>
            <a:endParaRPr lang="en-US" dirty="0"/>
          </a:p>
        </p:txBody>
      </p:sp>
      <p:pic>
        <p:nvPicPr>
          <p:cNvPr id="4" name="Picture 1">
            <a:extLst>
              <a:ext uri="{FF2B5EF4-FFF2-40B4-BE49-F238E27FC236}">
                <a16:creationId xmlns:a16="http://schemas.microsoft.com/office/drawing/2014/main" id="{4D10B669-6C69-3E20-DD4A-4BFD4AA58D6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5" name="Picture 1">
            <a:extLst>
              <a:ext uri="{FF2B5EF4-FFF2-40B4-BE49-F238E27FC236}">
                <a16:creationId xmlns:a16="http://schemas.microsoft.com/office/drawing/2014/main" id="{D83B99B8-034D-9070-B040-93DF511239E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sp>
        <p:nvSpPr>
          <p:cNvPr id="6" name="عنوان 1">
            <a:extLst>
              <a:ext uri="{FF2B5EF4-FFF2-40B4-BE49-F238E27FC236}">
                <a16:creationId xmlns:a16="http://schemas.microsoft.com/office/drawing/2014/main" id="{AEFC5D71-C0DD-B181-A72E-C14FBBEC6BAA}"/>
              </a:ext>
            </a:extLst>
          </p:cNvPr>
          <p:cNvSpPr txBox="1">
            <a:spLocks/>
          </p:cNvSpPr>
          <p:nvPr/>
        </p:nvSpPr>
        <p:spPr>
          <a:xfrm>
            <a:off x="677334"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ar-EG"/>
              <a:t>3</a:t>
            </a:r>
            <a:endParaRPr lang="en-US" dirty="0"/>
          </a:p>
        </p:txBody>
      </p:sp>
      <p:pic>
        <p:nvPicPr>
          <p:cNvPr id="7" name="Picture 1">
            <a:extLst>
              <a:ext uri="{FF2B5EF4-FFF2-40B4-BE49-F238E27FC236}">
                <a16:creationId xmlns:a16="http://schemas.microsoft.com/office/drawing/2014/main" id="{0E014B14-23C6-24EF-2E34-263D536E91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25" y="0"/>
            <a:ext cx="12188175" cy="6860153"/>
          </a:xfrm>
          <a:prstGeom prst="rect">
            <a:avLst/>
          </a:prstGeom>
        </p:spPr>
      </p:pic>
      <p:sp>
        <p:nvSpPr>
          <p:cNvPr id="8" name="Rounded Rectangle 2">
            <a:extLst>
              <a:ext uri="{FF2B5EF4-FFF2-40B4-BE49-F238E27FC236}">
                <a16:creationId xmlns:a16="http://schemas.microsoft.com/office/drawing/2014/main" id="{8B463FEF-63FA-2262-095E-DCF6FF06AC5D}"/>
              </a:ext>
            </a:extLst>
          </p:cNvPr>
          <p:cNvSpPr/>
          <p:nvPr/>
        </p:nvSpPr>
        <p:spPr>
          <a:xfrm>
            <a:off x="6898741" y="1054290"/>
            <a:ext cx="4617837" cy="707366"/>
          </a:xfrm>
          <a:prstGeom prst="roundRect">
            <a:avLst/>
          </a:prstGeom>
          <a:solidFill>
            <a:schemeClr val="bg1"/>
          </a:solidFill>
          <a:ln w="38100">
            <a:solidFill>
              <a:srgbClr val="BFD4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lnSpc>
                <a:spcPct val="115000"/>
              </a:lnSpc>
              <a:spcAft>
                <a:spcPts val="1000"/>
              </a:spcAft>
            </a:pPr>
            <a:r>
              <a:rPr lang="ar-EG" sz="3200" b="1">
                <a:solidFill>
                  <a:prstClr val="black"/>
                </a:solidFill>
                <a:latin typeface="Calibri" panose="020F0502020204030204" pitchFamily="34" charset="0"/>
                <a:ea typeface="Calibri"/>
                <a:cs typeface="Calibri" panose="020F0502020204030204" pitchFamily="34" charset="0"/>
              </a:rPr>
              <a:t>وضح مفهوم الدافعية؟</a:t>
            </a:r>
            <a:endParaRPr lang="ar-EG" sz="3200" b="1" dirty="0">
              <a:solidFill>
                <a:prstClr val="black"/>
              </a:solidFill>
              <a:latin typeface="Calibri" panose="020F0502020204030204" pitchFamily="34" charset="0"/>
              <a:ea typeface="Calibri"/>
              <a:cs typeface="Calibri" panose="020F0502020204030204" pitchFamily="34" charset="0"/>
            </a:endParaRPr>
          </a:p>
        </p:txBody>
      </p:sp>
      <p:grpSp>
        <p:nvGrpSpPr>
          <p:cNvPr id="9" name="Group 40">
            <a:extLst>
              <a:ext uri="{FF2B5EF4-FFF2-40B4-BE49-F238E27FC236}">
                <a16:creationId xmlns:a16="http://schemas.microsoft.com/office/drawing/2014/main" id="{0BC574F6-1F84-169E-6E24-E2BA9B60D6A9}"/>
              </a:ext>
            </a:extLst>
          </p:cNvPr>
          <p:cNvGrpSpPr/>
          <p:nvPr/>
        </p:nvGrpSpPr>
        <p:grpSpPr>
          <a:xfrm>
            <a:off x="102063" y="407233"/>
            <a:ext cx="3580785" cy="1036307"/>
            <a:chOff x="2140318" y="795384"/>
            <a:chExt cx="4486150" cy="1036307"/>
          </a:xfrm>
        </p:grpSpPr>
        <p:sp>
          <p:nvSpPr>
            <p:cNvPr id="10" name="Rectangle 41">
              <a:extLst>
                <a:ext uri="{FF2B5EF4-FFF2-40B4-BE49-F238E27FC236}">
                  <a16:creationId xmlns:a16="http://schemas.microsoft.com/office/drawing/2014/main" id="{96BC2A57-E3BF-7300-EC45-FBE3D5D8CC6A}"/>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24">
              <a:extLst>
                <a:ext uri="{FF2B5EF4-FFF2-40B4-BE49-F238E27FC236}">
                  <a16:creationId xmlns:a16="http://schemas.microsoft.com/office/drawing/2014/main" id="{DA5938D9-B5B7-AFC9-59FD-9F79D75D2391}"/>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43">
              <a:extLst>
                <a:ext uri="{FF2B5EF4-FFF2-40B4-BE49-F238E27FC236}">
                  <a16:creationId xmlns:a16="http://schemas.microsoft.com/office/drawing/2014/main" id="{AFAB5764-A99F-577F-441E-B321B364ED77}"/>
                </a:ext>
              </a:extLst>
            </p:cNvPr>
            <p:cNvSpPr/>
            <p:nvPr/>
          </p:nvSpPr>
          <p:spPr>
            <a:xfrm>
              <a:off x="2140318" y="1113182"/>
              <a:ext cx="3743647" cy="662609"/>
            </a:xfrm>
            <a:prstGeom prst="rect">
              <a:avLst/>
            </a:prstGeom>
            <a:gradFill flip="none" rotWithShape="1">
              <a:gsLst>
                <a:gs pos="100000">
                  <a:srgbClr val="006666"/>
                </a:gs>
                <a:gs pos="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dirty="0"/>
                <a:t>نشاط (3)</a:t>
              </a:r>
              <a:endParaRPr lang="en-US" dirty="0"/>
            </a:p>
          </p:txBody>
        </p:sp>
        <p:grpSp>
          <p:nvGrpSpPr>
            <p:cNvPr id="13" name="Group 44">
              <a:extLst>
                <a:ext uri="{FF2B5EF4-FFF2-40B4-BE49-F238E27FC236}">
                  <a16:creationId xmlns:a16="http://schemas.microsoft.com/office/drawing/2014/main" id="{2F124659-A87F-1C63-9C2D-4F4A2E112DC3}"/>
                </a:ext>
              </a:extLst>
            </p:cNvPr>
            <p:cNvGrpSpPr/>
            <p:nvPr/>
          </p:nvGrpSpPr>
          <p:grpSpPr>
            <a:xfrm>
              <a:off x="5588896" y="1531471"/>
              <a:ext cx="390125" cy="205592"/>
              <a:chOff x="5588896" y="1531471"/>
              <a:chExt cx="390125" cy="205592"/>
            </a:xfrm>
          </p:grpSpPr>
          <p:sp>
            <p:nvSpPr>
              <p:cNvPr id="16" name="Oval 47">
                <a:extLst>
                  <a:ext uri="{FF2B5EF4-FFF2-40B4-BE49-F238E27FC236}">
                    <a16:creationId xmlns:a16="http://schemas.microsoft.com/office/drawing/2014/main" id="{6F2DC3BF-0027-E3B1-06F9-44ABFE14060C}"/>
                  </a:ext>
                </a:extLst>
              </p:cNvPr>
              <p:cNvSpPr/>
              <p:nvPr/>
            </p:nvSpPr>
            <p:spPr>
              <a:xfrm>
                <a:off x="5588896" y="1531471"/>
                <a:ext cx="390125" cy="205592"/>
              </a:xfrm>
              <a:prstGeom prst="ellipse">
                <a:avLst/>
              </a:prstGeom>
              <a:gradFill flip="none" rotWithShape="1">
                <a:gsLst>
                  <a:gs pos="52000">
                    <a:srgbClr val="1DFFC4"/>
                  </a:gs>
                  <a:gs pos="14000">
                    <a:srgbClr val="004846"/>
                  </a:gs>
                  <a:gs pos="10000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7" name="Freeform: Shape 30">
                <a:extLst>
                  <a:ext uri="{FF2B5EF4-FFF2-40B4-BE49-F238E27FC236}">
                    <a16:creationId xmlns:a16="http://schemas.microsoft.com/office/drawing/2014/main" id="{F2738A55-61DF-4795-FB2E-32FBE1A88FB3}"/>
                  </a:ext>
                </a:extLst>
              </p:cNvPr>
              <p:cNvSpPr/>
              <p:nvPr/>
            </p:nvSpPr>
            <p:spPr>
              <a:xfrm rot="16200000" flipH="1">
                <a:off x="5750509" y="1595010"/>
                <a:ext cx="113947" cy="109463"/>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Freeform: Shape 27">
              <a:extLst>
                <a:ext uri="{FF2B5EF4-FFF2-40B4-BE49-F238E27FC236}">
                  <a16:creationId xmlns:a16="http://schemas.microsoft.com/office/drawing/2014/main" id="{190D39DF-9A40-156B-01A4-27C7490A4554}"/>
                </a:ext>
              </a:extLst>
            </p:cNvPr>
            <p:cNvSpPr/>
            <p:nvPr/>
          </p:nvSpPr>
          <p:spPr>
            <a:xfrm>
              <a:off x="5754500"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008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Freeform: Shape 28">
              <a:extLst>
                <a:ext uri="{FF2B5EF4-FFF2-40B4-BE49-F238E27FC236}">
                  <a16:creationId xmlns:a16="http://schemas.microsoft.com/office/drawing/2014/main" id="{7B41E135-B5FD-70C6-1769-02A50430C914}"/>
                </a:ext>
              </a:extLst>
            </p:cNvPr>
            <p:cNvSpPr/>
            <p:nvPr/>
          </p:nvSpPr>
          <p:spPr>
            <a:xfrm>
              <a:off x="5588897" y="795384"/>
              <a:ext cx="507102"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1DFFC4"/>
                </a:gs>
                <a:gs pos="100000">
                  <a:srgbClr val="006666"/>
                </a:gs>
                <a:gs pos="0">
                  <a:srgbClr val="00CC99"/>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8" name="Round Diagonal Corner Rectangle 7">
            <a:extLst>
              <a:ext uri="{FF2B5EF4-FFF2-40B4-BE49-F238E27FC236}">
                <a16:creationId xmlns:a16="http://schemas.microsoft.com/office/drawing/2014/main" id="{2D46FAC9-91A7-635D-41E0-4D331433F7AB}"/>
              </a:ext>
            </a:extLst>
          </p:cNvPr>
          <p:cNvSpPr/>
          <p:nvPr/>
        </p:nvSpPr>
        <p:spPr>
          <a:xfrm>
            <a:off x="1244529" y="2030348"/>
            <a:ext cx="8269067" cy="4636045"/>
          </a:xfrm>
          <a:prstGeom prst="round2DiagRect">
            <a:avLst>
              <a:gd name="adj1" fmla="val 41305"/>
              <a:gd name="adj2" fmla="val 0"/>
            </a:avLst>
          </a:prstGeom>
          <a:solidFill>
            <a:schemeClr val="accent2">
              <a:lumMod val="20000"/>
              <a:lumOff val="8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35" indent="-1905" algn="just" rtl="1">
              <a:lnSpc>
                <a:spcPct val="115000"/>
              </a:lnSpc>
              <a:spcAft>
                <a:spcPts val="1000"/>
              </a:spcAft>
            </a:pPr>
            <a:r>
              <a:rPr lang="ar-EG" b="1" dirty="0">
                <a:solidFill>
                  <a:srgbClr val="000000"/>
                </a:solidFill>
                <a:latin typeface="Calibri" panose="020F0502020204030204" pitchFamily="34" charset="0"/>
                <a:ea typeface="Simplified Arabic"/>
                <a:cs typeface="Calibri" panose="020F0502020204030204" pitchFamily="34" charset="0"/>
              </a:rPr>
              <a:t>   </a:t>
            </a:r>
            <a:r>
              <a:rPr lang="ar-SA" b="1" dirty="0">
                <a:solidFill>
                  <a:srgbClr val="000000"/>
                </a:solidFill>
                <a:latin typeface="Calibri" panose="020F0502020204030204" pitchFamily="34" charset="0"/>
                <a:ea typeface="Simplified Arabic"/>
                <a:cs typeface="Calibri" panose="020F0502020204030204" pitchFamily="34" charset="0"/>
              </a:rPr>
              <a:t>3-</a:t>
            </a:r>
            <a:r>
              <a:rPr lang="ar-EG" b="1" dirty="0">
                <a:solidFill>
                  <a:srgbClr val="000000"/>
                </a:solidFill>
                <a:latin typeface="Calibri" panose="020F0502020204030204" pitchFamily="34" charset="0"/>
                <a:ea typeface="Simplified Arabic"/>
                <a:cs typeface="Calibri" panose="020F0502020204030204" pitchFamily="34" charset="0"/>
              </a:rPr>
              <a:t> </a:t>
            </a:r>
            <a:r>
              <a:rPr lang="ar-SA" b="1" dirty="0">
                <a:solidFill>
                  <a:srgbClr val="000000"/>
                </a:solidFill>
                <a:latin typeface="Calibri" panose="020F0502020204030204" pitchFamily="34" charset="0"/>
                <a:ea typeface="Simplified Arabic"/>
                <a:cs typeface="Calibri" panose="020F0502020204030204" pitchFamily="34" charset="0"/>
              </a:rPr>
              <a:t> الدافعية: </a:t>
            </a:r>
            <a:endParaRPr lang="en-US" b="1" dirty="0">
              <a:latin typeface="Calibri" panose="020F0502020204030204" pitchFamily="34" charset="0"/>
              <a:ea typeface="Calibri"/>
              <a:cs typeface="Calibri" panose="020F0502020204030204" pitchFamily="34" charset="0"/>
            </a:endParaRPr>
          </a:p>
          <a:p>
            <a:pPr marL="635" indent="-1905" algn="just" rtl="1">
              <a:lnSpc>
                <a:spcPct val="115000"/>
              </a:lnSpc>
              <a:spcAft>
                <a:spcPts val="0"/>
              </a:spcAft>
            </a:pPr>
            <a:r>
              <a:rPr lang="ar-SA" sz="1400" dirty="0">
                <a:solidFill>
                  <a:srgbClr val="000000"/>
                </a:solidFill>
                <a:latin typeface="Calibri" panose="020F0502020204030204" pitchFamily="34" charset="0"/>
                <a:ea typeface="Simplified Arabic"/>
                <a:cs typeface="Calibri" panose="020F0502020204030204" pitchFamily="34" charset="0"/>
              </a:rPr>
              <a:t>يمكن تعريف الدافعية على أنها: </a:t>
            </a:r>
            <a:endParaRPr lang="en-US" sz="1100" dirty="0">
              <a:latin typeface="Calibri" panose="020F0502020204030204" pitchFamily="34" charset="0"/>
              <a:ea typeface="Calibri"/>
              <a:cs typeface="Calibri" panose="020F0502020204030204" pitchFamily="34" charset="0"/>
            </a:endParaRPr>
          </a:p>
          <a:p>
            <a:pPr marL="342900" lvl="0" indent="-342900" algn="just" rtl="1">
              <a:lnSpc>
                <a:spcPct val="115000"/>
              </a:lnSpc>
              <a:spcAft>
                <a:spcPts val="0"/>
              </a:spcAft>
              <a:buFont typeface="Simplified Arabic"/>
              <a:buChar char="-"/>
            </a:pPr>
            <a:r>
              <a:rPr lang="ar-SA" sz="1400" dirty="0">
                <a:solidFill>
                  <a:srgbClr val="000000"/>
                </a:solidFill>
                <a:latin typeface="Calibri" panose="020F0502020204030204" pitchFamily="34" charset="0"/>
                <a:ea typeface="Simplified Arabic"/>
                <a:cs typeface="Calibri" panose="020F0502020204030204" pitchFamily="34" charset="0"/>
              </a:rPr>
              <a:t>حالة داخلية في الفرد تستثير سلوكه وتعمل على استمراره وتوجيهه نحو تحقيق هدف معين (غواص، 2009، 8).</a:t>
            </a:r>
            <a:endParaRPr lang="en-US" sz="1100" dirty="0">
              <a:latin typeface="Calibri" panose="020F0502020204030204" pitchFamily="34" charset="0"/>
              <a:ea typeface="Simplified Arabic"/>
              <a:cs typeface="Calibri" panose="020F0502020204030204" pitchFamily="34" charset="0"/>
            </a:endParaRPr>
          </a:p>
          <a:p>
            <a:pPr marL="342900" lvl="0" indent="-342900" algn="just" rtl="1">
              <a:lnSpc>
                <a:spcPct val="115000"/>
              </a:lnSpc>
              <a:spcAft>
                <a:spcPts val="0"/>
              </a:spcAft>
              <a:buFont typeface="Simplified Arabic"/>
              <a:buChar char="-"/>
            </a:pPr>
            <a:r>
              <a:rPr lang="ar-SA" sz="1400" dirty="0">
                <a:solidFill>
                  <a:srgbClr val="000000"/>
                </a:solidFill>
                <a:latin typeface="Calibri" panose="020F0502020204030204" pitchFamily="34" charset="0"/>
                <a:ea typeface="Simplified Arabic"/>
                <a:cs typeface="Calibri" panose="020F0502020204030204" pitchFamily="34" charset="0"/>
              </a:rPr>
              <a:t>حالة خاصة من الدافعية العامة تشير إلى حالة داخلية عند المتعلم تدفعه إلى الانتباه للموقف التعليمي، والإقبال عليه بنشاط موجه والاستمرار فيه حتى يتحقق التعلم (عثمان،2020، 13).</a:t>
            </a:r>
            <a:endParaRPr lang="en-US" sz="1100" dirty="0">
              <a:latin typeface="Calibri" panose="020F0502020204030204" pitchFamily="34" charset="0"/>
              <a:ea typeface="Simplified Arabic"/>
              <a:cs typeface="Calibri" panose="020F0502020204030204" pitchFamily="34" charset="0"/>
            </a:endParaRPr>
          </a:p>
          <a:p>
            <a:pPr marL="635" indent="-635" algn="just" rtl="1">
              <a:lnSpc>
                <a:spcPct val="107000"/>
              </a:lnSpc>
              <a:spcAft>
                <a:spcPts val="0"/>
              </a:spcAft>
            </a:pPr>
            <a:r>
              <a:rPr lang="ar-SA" sz="1400" b="1" dirty="0">
                <a:solidFill>
                  <a:srgbClr val="000000"/>
                </a:solidFill>
                <a:latin typeface="Calibri" panose="020F0502020204030204" pitchFamily="34" charset="0"/>
                <a:ea typeface="Simplified Arabic"/>
                <a:cs typeface="Calibri" panose="020F0502020204030204" pitchFamily="34" charset="0"/>
              </a:rPr>
              <a:t>وتعرف الدافعية بأنها:</a:t>
            </a:r>
            <a:r>
              <a:rPr lang="ar-SA" sz="1400" dirty="0">
                <a:solidFill>
                  <a:srgbClr val="000000"/>
                </a:solidFill>
                <a:latin typeface="Calibri" panose="020F0502020204030204" pitchFamily="34" charset="0"/>
                <a:ea typeface="Simplified Arabic"/>
                <a:cs typeface="Calibri" panose="020F0502020204030204" pitchFamily="34" charset="0"/>
              </a:rPr>
              <a:t> الرغبة القوية التي تدفع في تغير سلوك معين لدى طلاب المرحلة الثانوية حيال دراسة مادة الكيمياء لتحقيق الغاية والهدف من هذا التغير في رفع المستوى التحصيلي، وتقاس الدافعية من خلال مقياس الدافعية.</a:t>
            </a:r>
            <a:endParaRPr lang="en-US" sz="1100" dirty="0">
              <a:latin typeface="Calibri" panose="020F0502020204030204" pitchFamily="34" charset="0"/>
              <a:ea typeface="Calibri"/>
              <a:cs typeface="Calibri" panose="020F0502020204030204" pitchFamily="34" charset="0"/>
            </a:endParaRPr>
          </a:p>
        </p:txBody>
      </p:sp>
      <p:sp>
        <p:nvSpPr>
          <p:cNvPr id="19" name="مربع نص 18">
            <a:extLst>
              <a:ext uri="{FF2B5EF4-FFF2-40B4-BE49-F238E27FC236}">
                <a16:creationId xmlns:a16="http://schemas.microsoft.com/office/drawing/2014/main" id="{DC5758D8-781C-75EB-50B6-280CB24E34A6}"/>
              </a:ext>
            </a:extLst>
          </p:cNvPr>
          <p:cNvSpPr txBox="1"/>
          <p:nvPr/>
        </p:nvSpPr>
        <p:spPr>
          <a:xfrm>
            <a:off x="5180208" y="2375090"/>
            <a:ext cx="3302888" cy="492122"/>
          </a:xfrm>
          <a:prstGeom prst="rect">
            <a:avLst/>
          </a:prstGeom>
          <a:noFill/>
        </p:spPr>
        <p:txBody>
          <a:bodyPr wrap="square">
            <a:spAutoFit/>
          </a:bodyPr>
          <a:lstStyle/>
          <a:p>
            <a:pPr algn="ctr" rtl="1">
              <a:lnSpc>
                <a:spcPct val="115000"/>
              </a:lnSpc>
              <a:spcAft>
                <a:spcPts val="1000"/>
              </a:spcAft>
            </a:pPr>
            <a:endParaRPr lang="en-US" sz="2400" b="1" dirty="0">
              <a:solidFill>
                <a:schemeClr val="accent2">
                  <a:lumMod val="75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20" name="مستطيل: زوايا مستديرة 19">
            <a:extLst>
              <a:ext uri="{FF2B5EF4-FFF2-40B4-BE49-F238E27FC236}">
                <a16:creationId xmlns:a16="http://schemas.microsoft.com/office/drawing/2014/main" id="{3D25DC95-90B4-CC94-984A-0DE2B87010C8}"/>
              </a:ext>
            </a:extLst>
          </p:cNvPr>
          <p:cNvSpPr/>
          <p:nvPr/>
        </p:nvSpPr>
        <p:spPr>
          <a:xfrm>
            <a:off x="6095999" y="2360173"/>
            <a:ext cx="2636924" cy="61133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rtl="1">
              <a:lnSpc>
                <a:spcPct val="115000"/>
              </a:lnSpc>
              <a:spcAft>
                <a:spcPts val="1000"/>
              </a:spcAft>
            </a:pPr>
            <a:r>
              <a:rPr lang="ar-EG" sz="2800" b="1" dirty="0">
                <a:solidFill>
                  <a:schemeClr val="accent2">
                    <a:lumMod val="75000"/>
                  </a:schemeClr>
                </a:solidFill>
                <a:latin typeface="Calibri" panose="020F0502020204030204" pitchFamily="34" charset="0"/>
                <a:cs typeface="Calibri" panose="020F0502020204030204" pitchFamily="34" charset="0"/>
              </a:rPr>
              <a:t>مفهوم الدافعية </a:t>
            </a:r>
            <a:endParaRPr lang="en-US" sz="2800" dirty="0">
              <a:solidFill>
                <a:schemeClr val="accent2">
                  <a:lumMod val="75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21" name="سهم منحني إلى اليسار 7">
            <a:extLst>
              <a:ext uri="{FF2B5EF4-FFF2-40B4-BE49-F238E27FC236}">
                <a16:creationId xmlns:a16="http://schemas.microsoft.com/office/drawing/2014/main" id="{36A53A90-68D2-FEC7-EB72-ED798C2C1485}"/>
              </a:ext>
            </a:extLst>
          </p:cNvPr>
          <p:cNvSpPr/>
          <p:nvPr/>
        </p:nvSpPr>
        <p:spPr>
          <a:xfrm>
            <a:off x="8738388" y="2935771"/>
            <a:ext cx="665964" cy="696495"/>
          </a:xfrm>
          <a:prstGeom prst="curvedLeftArrow">
            <a:avLst/>
          </a:prstGeom>
          <a:solidFill>
            <a:srgbClr val="31C2C7"/>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ar-SA">
              <a:solidFill>
                <a:schemeClr val="tx1"/>
              </a:solidFill>
            </a:endParaRPr>
          </a:p>
        </p:txBody>
      </p:sp>
    </p:spTree>
    <p:extLst>
      <p:ext uri="{BB962C8B-B14F-4D97-AF65-F5344CB8AC3E}">
        <p14:creationId xmlns:p14="http://schemas.microsoft.com/office/powerpoint/2010/main" val="3587916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down)">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randombar(horizontal)">
                                      <p:cBhvr>
                                        <p:cTn id="17" dur="500"/>
                                        <p:tgtEl>
                                          <p:spTgt spid="20"/>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1000"/>
                                        <p:tgtEl>
                                          <p:spTgt spid="18"/>
                                        </p:tgtEl>
                                      </p:cBhvr>
                                    </p:animEffect>
                                    <p:anim calcmode="lin" valueType="num">
                                      <p:cBhvr>
                                        <p:cTn id="23" dur="1000" fill="hold"/>
                                        <p:tgtEl>
                                          <p:spTgt spid="18"/>
                                        </p:tgtEl>
                                        <p:attrNameLst>
                                          <p:attrName>ppt_x</p:attrName>
                                        </p:attrNameLst>
                                      </p:cBhvr>
                                      <p:tavLst>
                                        <p:tav tm="0">
                                          <p:val>
                                            <p:strVal val="#ppt_x"/>
                                          </p:val>
                                        </p:tav>
                                        <p:tav tm="100000">
                                          <p:val>
                                            <p:strVal val="#ppt_x"/>
                                          </p:val>
                                        </p:tav>
                                      </p:tavLst>
                                    </p:anim>
                                    <p:anim calcmode="lin" valueType="num">
                                      <p:cBhvr>
                                        <p:cTn id="24"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1" presetClass="entr" presetSubtype="1" fill="hold" grpId="0" nodeType="click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wheel(1)">
                                      <p:cBhvr>
                                        <p:cTn id="29" dur="2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8" grpId="0" animBg="1"/>
      <p:bldP spid="20" grpId="0" animBg="1"/>
      <p:bldP spid="2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B9E436AD-882C-5E3F-91A3-DE06D33D916B}"/>
              </a:ext>
            </a:extLst>
          </p:cNvPr>
          <p:cNvSpPr>
            <a:spLocks noGrp="1"/>
          </p:cNvSpPr>
          <p:nvPr>
            <p:ph type="title"/>
          </p:nvPr>
        </p:nvSpPr>
        <p:spPr/>
        <p:txBody>
          <a:bodyPr/>
          <a:lstStyle/>
          <a:p>
            <a:endParaRPr lang="en-US" dirty="0"/>
          </a:p>
        </p:txBody>
      </p:sp>
      <p:sp>
        <p:nvSpPr>
          <p:cNvPr id="3" name="عنصر نائب للمحتوى 2">
            <a:extLst>
              <a:ext uri="{FF2B5EF4-FFF2-40B4-BE49-F238E27FC236}">
                <a16:creationId xmlns:a16="http://schemas.microsoft.com/office/drawing/2014/main" id="{0FF82438-00C4-C57B-6E43-9FDE6553DCA4}"/>
              </a:ext>
            </a:extLst>
          </p:cNvPr>
          <p:cNvSpPr>
            <a:spLocks noGrp="1"/>
          </p:cNvSpPr>
          <p:nvPr>
            <p:ph idx="1"/>
          </p:nvPr>
        </p:nvSpPr>
        <p:spPr/>
        <p:txBody>
          <a:bodyPr/>
          <a:lstStyle/>
          <a:p>
            <a:endParaRPr lang="en-US" dirty="0"/>
          </a:p>
        </p:txBody>
      </p:sp>
      <p:pic>
        <p:nvPicPr>
          <p:cNvPr id="4" name="Picture 1">
            <a:extLst>
              <a:ext uri="{FF2B5EF4-FFF2-40B4-BE49-F238E27FC236}">
                <a16:creationId xmlns:a16="http://schemas.microsoft.com/office/drawing/2014/main" id="{4D10B669-6C69-3E20-DD4A-4BFD4AA58D6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5" name="Picture 1">
            <a:extLst>
              <a:ext uri="{FF2B5EF4-FFF2-40B4-BE49-F238E27FC236}">
                <a16:creationId xmlns:a16="http://schemas.microsoft.com/office/drawing/2014/main" id="{3A3F8FB2-5C85-55D9-E8AA-430B38D822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6" name="Picture 1">
            <a:extLst>
              <a:ext uri="{FF2B5EF4-FFF2-40B4-BE49-F238E27FC236}">
                <a16:creationId xmlns:a16="http://schemas.microsoft.com/office/drawing/2014/main" id="{4DFF2DBE-F19C-B78A-B2D2-FBCA33C305D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sp>
        <p:nvSpPr>
          <p:cNvPr id="7" name="عنوان 1">
            <a:extLst>
              <a:ext uri="{FF2B5EF4-FFF2-40B4-BE49-F238E27FC236}">
                <a16:creationId xmlns:a16="http://schemas.microsoft.com/office/drawing/2014/main" id="{81CFE626-6B83-424D-BED6-EB772E233784}"/>
              </a:ext>
            </a:extLst>
          </p:cNvPr>
          <p:cNvSpPr txBox="1">
            <a:spLocks/>
          </p:cNvSpPr>
          <p:nvPr/>
        </p:nvSpPr>
        <p:spPr>
          <a:xfrm>
            <a:off x="677334"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ar-EG"/>
              <a:t>3</a:t>
            </a:r>
            <a:endParaRPr lang="en-US" dirty="0"/>
          </a:p>
        </p:txBody>
      </p:sp>
      <p:pic>
        <p:nvPicPr>
          <p:cNvPr id="8" name="Picture 1">
            <a:extLst>
              <a:ext uri="{FF2B5EF4-FFF2-40B4-BE49-F238E27FC236}">
                <a16:creationId xmlns:a16="http://schemas.microsoft.com/office/drawing/2014/main" id="{9BF1B5BF-52B5-B0C5-17C0-55F7A1FBAC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sp>
        <p:nvSpPr>
          <p:cNvPr id="9" name="Rounded Rectangle 2">
            <a:extLst>
              <a:ext uri="{FF2B5EF4-FFF2-40B4-BE49-F238E27FC236}">
                <a16:creationId xmlns:a16="http://schemas.microsoft.com/office/drawing/2014/main" id="{6FA46C61-BFE9-EEB7-24BC-606204E1DD65}"/>
              </a:ext>
            </a:extLst>
          </p:cNvPr>
          <p:cNvSpPr/>
          <p:nvPr/>
        </p:nvSpPr>
        <p:spPr>
          <a:xfrm>
            <a:off x="6898741" y="1054290"/>
            <a:ext cx="4617837" cy="707366"/>
          </a:xfrm>
          <a:prstGeom prst="roundRect">
            <a:avLst/>
          </a:prstGeom>
          <a:solidFill>
            <a:schemeClr val="bg1"/>
          </a:solidFill>
          <a:ln w="38100">
            <a:solidFill>
              <a:srgbClr val="BFD4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lnSpc>
                <a:spcPct val="115000"/>
              </a:lnSpc>
              <a:spcAft>
                <a:spcPts val="1000"/>
              </a:spcAft>
            </a:pPr>
            <a:r>
              <a:rPr lang="ar-EG" sz="3200" b="1">
                <a:solidFill>
                  <a:prstClr val="black"/>
                </a:solidFill>
                <a:latin typeface="Calibri" panose="020F0502020204030204" pitchFamily="34" charset="0"/>
                <a:ea typeface="Calibri"/>
                <a:cs typeface="Calibri" panose="020F0502020204030204" pitchFamily="34" charset="0"/>
              </a:rPr>
              <a:t>وضح تعريف التعلم؟</a:t>
            </a:r>
            <a:endParaRPr lang="ar-EG" sz="3200" b="1" dirty="0">
              <a:solidFill>
                <a:prstClr val="black"/>
              </a:solidFill>
              <a:latin typeface="Calibri" panose="020F0502020204030204" pitchFamily="34" charset="0"/>
              <a:ea typeface="Calibri"/>
              <a:cs typeface="Calibri" panose="020F0502020204030204" pitchFamily="34" charset="0"/>
            </a:endParaRPr>
          </a:p>
        </p:txBody>
      </p:sp>
      <p:grpSp>
        <p:nvGrpSpPr>
          <p:cNvPr id="10" name="Group 40">
            <a:extLst>
              <a:ext uri="{FF2B5EF4-FFF2-40B4-BE49-F238E27FC236}">
                <a16:creationId xmlns:a16="http://schemas.microsoft.com/office/drawing/2014/main" id="{8B72D189-84BC-2476-0538-BCB2FF77CDBC}"/>
              </a:ext>
            </a:extLst>
          </p:cNvPr>
          <p:cNvGrpSpPr/>
          <p:nvPr/>
        </p:nvGrpSpPr>
        <p:grpSpPr>
          <a:xfrm>
            <a:off x="102063" y="407233"/>
            <a:ext cx="3580785" cy="1036307"/>
            <a:chOff x="2140318" y="795384"/>
            <a:chExt cx="4486150" cy="1036307"/>
          </a:xfrm>
        </p:grpSpPr>
        <p:sp>
          <p:nvSpPr>
            <p:cNvPr id="11" name="Rectangle 41">
              <a:extLst>
                <a:ext uri="{FF2B5EF4-FFF2-40B4-BE49-F238E27FC236}">
                  <a16:creationId xmlns:a16="http://schemas.microsoft.com/office/drawing/2014/main" id="{58B7397D-CE42-2685-40B4-F6040D68E012}"/>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Shape 24">
              <a:extLst>
                <a:ext uri="{FF2B5EF4-FFF2-40B4-BE49-F238E27FC236}">
                  <a16:creationId xmlns:a16="http://schemas.microsoft.com/office/drawing/2014/main" id="{E54A0149-E383-C4BA-FE47-E9988FEBB198}"/>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43">
              <a:extLst>
                <a:ext uri="{FF2B5EF4-FFF2-40B4-BE49-F238E27FC236}">
                  <a16:creationId xmlns:a16="http://schemas.microsoft.com/office/drawing/2014/main" id="{07AF3E95-5DD2-9F0F-2779-EF59687C28B5}"/>
                </a:ext>
              </a:extLst>
            </p:cNvPr>
            <p:cNvSpPr/>
            <p:nvPr/>
          </p:nvSpPr>
          <p:spPr>
            <a:xfrm>
              <a:off x="2140318" y="1113182"/>
              <a:ext cx="3743647" cy="662609"/>
            </a:xfrm>
            <a:prstGeom prst="rect">
              <a:avLst/>
            </a:prstGeom>
            <a:gradFill flip="none" rotWithShape="1">
              <a:gsLst>
                <a:gs pos="100000">
                  <a:srgbClr val="006666"/>
                </a:gs>
                <a:gs pos="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dirty="0"/>
                <a:t>نشاط (4)</a:t>
              </a:r>
              <a:endParaRPr lang="en-US" dirty="0"/>
            </a:p>
          </p:txBody>
        </p:sp>
        <p:grpSp>
          <p:nvGrpSpPr>
            <p:cNvPr id="14" name="Group 44">
              <a:extLst>
                <a:ext uri="{FF2B5EF4-FFF2-40B4-BE49-F238E27FC236}">
                  <a16:creationId xmlns:a16="http://schemas.microsoft.com/office/drawing/2014/main" id="{924A7EE4-232F-FA37-54D8-B1717C7EC43B}"/>
                </a:ext>
              </a:extLst>
            </p:cNvPr>
            <p:cNvGrpSpPr/>
            <p:nvPr/>
          </p:nvGrpSpPr>
          <p:grpSpPr>
            <a:xfrm>
              <a:off x="5588896" y="1531471"/>
              <a:ext cx="390125" cy="205592"/>
              <a:chOff x="5588896" y="1531471"/>
              <a:chExt cx="390125" cy="205592"/>
            </a:xfrm>
          </p:grpSpPr>
          <p:sp>
            <p:nvSpPr>
              <p:cNvPr id="17" name="Oval 47">
                <a:extLst>
                  <a:ext uri="{FF2B5EF4-FFF2-40B4-BE49-F238E27FC236}">
                    <a16:creationId xmlns:a16="http://schemas.microsoft.com/office/drawing/2014/main" id="{09542E16-9114-F256-112E-93AC4DB2ADE8}"/>
                  </a:ext>
                </a:extLst>
              </p:cNvPr>
              <p:cNvSpPr/>
              <p:nvPr/>
            </p:nvSpPr>
            <p:spPr>
              <a:xfrm>
                <a:off x="5588896" y="1531471"/>
                <a:ext cx="390125" cy="205592"/>
              </a:xfrm>
              <a:prstGeom prst="ellipse">
                <a:avLst/>
              </a:prstGeom>
              <a:gradFill flip="none" rotWithShape="1">
                <a:gsLst>
                  <a:gs pos="52000">
                    <a:srgbClr val="1DFFC4"/>
                  </a:gs>
                  <a:gs pos="14000">
                    <a:srgbClr val="004846"/>
                  </a:gs>
                  <a:gs pos="10000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8" name="Freeform: Shape 30">
                <a:extLst>
                  <a:ext uri="{FF2B5EF4-FFF2-40B4-BE49-F238E27FC236}">
                    <a16:creationId xmlns:a16="http://schemas.microsoft.com/office/drawing/2014/main" id="{FB02A725-2DEE-190C-9971-870C6A3AFE21}"/>
                  </a:ext>
                </a:extLst>
              </p:cNvPr>
              <p:cNvSpPr/>
              <p:nvPr/>
            </p:nvSpPr>
            <p:spPr>
              <a:xfrm rot="16200000" flipH="1">
                <a:off x="5750509" y="1595010"/>
                <a:ext cx="113947" cy="109463"/>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Freeform: Shape 27">
              <a:extLst>
                <a:ext uri="{FF2B5EF4-FFF2-40B4-BE49-F238E27FC236}">
                  <a16:creationId xmlns:a16="http://schemas.microsoft.com/office/drawing/2014/main" id="{5790F32A-895F-5A87-7F13-B41AECC1342D}"/>
                </a:ext>
              </a:extLst>
            </p:cNvPr>
            <p:cNvSpPr/>
            <p:nvPr/>
          </p:nvSpPr>
          <p:spPr>
            <a:xfrm>
              <a:off x="5754500"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008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Freeform: Shape 28">
              <a:extLst>
                <a:ext uri="{FF2B5EF4-FFF2-40B4-BE49-F238E27FC236}">
                  <a16:creationId xmlns:a16="http://schemas.microsoft.com/office/drawing/2014/main" id="{F2646A75-801B-9E53-8C94-43402B0DB069}"/>
                </a:ext>
              </a:extLst>
            </p:cNvPr>
            <p:cNvSpPr/>
            <p:nvPr/>
          </p:nvSpPr>
          <p:spPr>
            <a:xfrm>
              <a:off x="5588897" y="795384"/>
              <a:ext cx="507102"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1DFFC4"/>
                </a:gs>
                <a:gs pos="100000">
                  <a:srgbClr val="006666"/>
                </a:gs>
                <a:gs pos="0">
                  <a:srgbClr val="00CC99"/>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9" name="Round Diagonal Corner Rectangle 7">
            <a:extLst>
              <a:ext uri="{FF2B5EF4-FFF2-40B4-BE49-F238E27FC236}">
                <a16:creationId xmlns:a16="http://schemas.microsoft.com/office/drawing/2014/main" id="{5D8847A5-13B6-C8C9-2FFE-87B26BF83BBC}"/>
              </a:ext>
            </a:extLst>
          </p:cNvPr>
          <p:cNvSpPr/>
          <p:nvPr/>
        </p:nvSpPr>
        <p:spPr>
          <a:xfrm>
            <a:off x="1702051" y="2107014"/>
            <a:ext cx="7811545" cy="4275679"/>
          </a:xfrm>
          <a:prstGeom prst="round2DiagRect">
            <a:avLst>
              <a:gd name="adj1" fmla="val 41305"/>
              <a:gd name="adj2" fmla="val 0"/>
            </a:avLst>
          </a:prstGeom>
          <a:solidFill>
            <a:schemeClr val="accent2">
              <a:lumMod val="20000"/>
              <a:lumOff val="8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35" marR="17145" indent="-1905" algn="just" rtl="1">
              <a:lnSpc>
                <a:spcPct val="115000"/>
              </a:lnSpc>
              <a:spcAft>
                <a:spcPts val="0"/>
              </a:spcAft>
            </a:pPr>
            <a:r>
              <a:rPr lang="ar-EG" b="1" dirty="0">
                <a:solidFill>
                  <a:srgbClr val="000000"/>
                </a:solidFill>
                <a:latin typeface="Calibri" panose="020F0502020204030204" pitchFamily="34" charset="0"/>
                <a:ea typeface="Simplified Arabic"/>
                <a:cs typeface="Calibri" panose="020F0502020204030204" pitchFamily="34" charset="0"/>
              </a:rPr>
              <a:t>    ت</a:t>
            </a:r>
            <a:r>
              <a:rPr lang="ar-SA" b="1" dirty="0">
                <a:solidFill>
                  <a:srgbClr val="000000"/>
                </a:solidFill>
                <a:latin typeface="Calibri" panose="020F0502020204030204" pitchFamily="34" charset="0"/>
                <a:ea typeface="Simplified Arabic"/>
                <a:cs typeface="Calibri" panose="020F0502020204030204" pitchFamily="34" charset="0"/>
              </a:rPr>
              <a:t>عر</a:t>
            </a:r>
            <a:r>
              <a:rPr lang="ar-EG" b="1" dirty="0">
                <a:solidFill>
                  <a:srgbClr val="000000"/>
                </a:solidFill>
                <a:latin typeface="Calibri" panose="020F0502020204030204" pitchFamily="34" charset="0"/>
                <a:ea typeface="Simplified Arabic"/>
                <a:cs typeface="Calibri" panose="020F0502020204030204" pitchFamily="34" charset="0"/>
              </a:rPr>
              <a:t>ي</a:t>
            </a:r>
            <a:r>
              <a:rPr lang="ar-SA" b="1" dirty="0">
                <a:solidFill>
                  <a:srgbClr val="000000"/>
                </a:solidFill>
                <a:latin typeface="Calibri" panose="020F0502020204030204" pitchFamily="34" charset="0"/>
                <a:ea typeface="Simplified Arabic"/>
                <a:cs typeface="Calibri" panose="020F0502020204030204" pitchFamily="34" charset="0"/>
              </a:rPr>
              <a:t>ف التعلم</a:t>
            </a:r>
            <a:r>
              <a:rPr lang="en-US" b="1" dirty="0">
                <a:solidFill>
                  <a:srgbClr val="000000"/>
                </a:solidFill>
                <a:latin typeface="Calibri" panose="020F0502020204030204" pitchFamily="34" charset="0"/>
                <a:ea typeface="Simplified Arabic"/>
                <a:cs typeface="Calibri" panose="020F0502020204030204" pitchFamily="34" charset="0"/>
              </a:rPr>
              <a:t>:</a:t>
            </a:r>
            <a:endParaRPr lang="en-US" dirty="0">
              <a:latin typeface="Calibri" panose="020F0502020204030204" pitchFamily="34" charset="0"/>
              <a:ea typeface="Calibri"/>
              <a:cs typeface="Calibri" panose="020F0502020204030204" pitchFamily="34" charset="0"/>
            </a:endParaRPr>
          </a:p>
          <a:p>
            <a:pPr marL="635" marR="17145" indent="-1905" algn="just" rtl="1">
              <a:lnSpc>
                <a:spcPct val="115000"/>
              </a:lnSpc>
              <a:spcAft>
                <a:spcPts val="0"/>
              </a:spcAft>
            </a:pPr>
            <a:r>
              <a:rPr lang="ar-SA" dirty="0">
                <a:solidFill>
                  <a:srgbClr val="000000"/>
                </a:solidFill>
                <a:latin typeface="Calibri" panose="020F0502020204030204" pitchFamily="34" charset="0"/>
                <a:ea typeface="Simplified Arabic"/>
                <a:cs typeface="Calibri" panose="020F0502020204030204" pitchFamily="34" charset="0"/>
              </a:rPr>
              <a:t>      التعلم هو العملية الحيوية الديناميكية التي تبدو في جميع التغيرات الثابتة نسبيًّا في الأنماط السلوكية والعمليات المعرفية التي تحدث لدى الأفراد نتيجة لتفاعلهم مع البيئة المادية والاجتماعية (عثمان مصطفى، 2014، 12). </a:t>
            </a:r>
            <a:endParaRPr lang="en-US" dirty="0">
              <a:latin typeface="Calibri" panose="020F0502020204030204" pitchFamily="34" charset="0"/>
              <a:ea typeface="Calibri"/>
              <a:cs typeface="Calibri" panose="020F0502020204030204" pitchFamily="34" charset="0"/>
            </a:endParaRPr>
          </a:p>
        </p:txBody>
      </p:sp>
      <p:sp>
        <p:nvSpPr>
          <p:cNvPr id="20" name="مربع نص 19">
            <a:extLst>
              <a:ext uri="{FF2B5EF4-FFF2-40B4-BE49-F238E27FC236}">
                <a16:creationId xmlns:a16="http://schemas.microsoft.com/office/drawing/2014/main" id="{019F76A3-FFF7-674C-EF47-7BF511238F08}"/>
              </a:ext>
            </a:extLst>
          </p:cNvPr>
          <p:cNvSpPr txBox="1"/>
          <p:nvPr/>
        </p:nvSpPr>
        <p:spPr>
          <a:xfrm>
            <a:off x="5180208" y="2375090"/>
            <a:ext cx="3302888" cy="492122"/>
          </a:xfrm>
          <a:prstGeom prst="rect">
            <a:avLst/>
          </a:prstGeom>
          <a:noFill/>
        </p:spPr>
        <p:txBody>
          <a:bodyPr wrap="square">
            <a:spAutoFit/>
          </a:bodyPr>
          <a:lstStyle/>
          <a:p>
            <a:pPr algn="ctr" rtl="1">
              <a:lnSpc>
                <a:spcPct val="115000"/>
              </a:lnSpc>
              <a:spcAft>
                <a:spcPts val="1000"/>
              </a:spcAft>
            </a:pPr>
            <a:endParaRPr lang="en-US" sz="2400" b="1" dirty="0">
              <a:solidFill>
                <a:schemeClr val="accent2">
                  <a:lumMod val="75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21" name="مستطيل: زوايا مستديرة 20">
            <a:extLst>
              <a:ext uri="{FF2B5EF4-FFF2-40B4-BE49-F238E27FC236}">
                <a16:creationId xmlns:a16="http://schemas.microsoft.com/office/drawing/2014/main" id="{B21656F7-FF02-3FB5-876E-16D4102A2D84}"/>
              </a:ext>
            </a:extLst>
          </p:cNvPr>
          <p:cNvSpPr/>
          <p:nvPr/>
        </p:nvSpPr>
        <p:spPr>
          <a:xfrm>
            <a:off x="6095999" y="2705582"/>
            <a:ext cx="2636924" cy="61133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rtl="1">
              <a:lnSpc>
                <a:spcPct val="115000"/>
              </a:lnSpc>
              <a:spcAft>
                <a:spcPts val="1000"/>
              </a:spcAft>
            </a:pPr>
            <a:r>
              <a:rPr lang="ar-EG" sz="2800" b="1" dirty="0">
                <a:latin typeface="Calibri" panose="020F0502020204030204" pitchFamily="34" charset="0"/>
                <a:ea typeface="Calibri"/>
                <a:cs typeface="Calibri" panose="020F0502020204030204" pitchFamily="34" charset="0"/>
              </a:rPr>
              <a:t>مفهوم التعلم </a:t>
            </a:r>
          </a:p>
        </p:txBody>
      </p:sp>
      <p:sp>
        <p:nvSpPr>
          <p:cNvPr id="22" name="سهم منحني إلى اليسار 7">
            <a:extLst>
              <a:ext uri="{FF2B5EF4-FFF2-40B4-BE49-F238E27FC236}">
                <a16:creationId xmlns:a16="http://schemas.microsoft.com/office/drawing/2014/main" id="{82D47F7F-9BE4-E904-444A-79785EF30D4D}"/>
              </a:ext>
            </a:extLst>
          </p:cNvPr>
          <p:cNvSpPr/>
          <p:nvPr/>
        </p:nvSpPr>
        <p:spPr>
          <a:xfrm>
            <a:off x="8785190" y="2945862"/>
            <a:ext cx="665964" cy="966273"/>
          </a:xfrm>
          <a:prstGeom prst="curvedLeftArrow">
            <a:avLst/>
          </a:prstGeom>
          <a:solidFill>
            <a:srgbClr val="31C2C7"/>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ar-SA">
              <a:solidFill>
                <a:schemeClr val="tx1"/>
              </a:solidFill>
            </a:endParaRPr>
          </a:p>
        </p:txBody>
      </p:sp>
    </p:spTree>
    <p:extLst>
      <p:ext uri="{BB962C8B-B14F-4D97-AF65-F5344CB8AC3E}">
        <p14:creationId xmlns:p14="http://schemas.microsoft.com/office/powerpoint/2010/main" val="467707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down)">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randombar(horizontal)">
                                      <p:cBhvr>
                                        <p:cTn id="17" dur="500"/>
                                        <p:tgtEl>
                                          <p:spTgt spid="21"/>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1000"/>
                                        <p:tgtEl>
                                          <p:spTgt spid="19"/>
                                        </p:tgtEl>
                                      </p:cBhvr>
                                    </p:animEffect>
                                    <p:anim calcmode="lin" valueType="num">
                                      <p:cBhvr>
                                        <p:cTn id="23" dur="1000" fill="hold"/>
                                        <p:tgtEl>
                                          <p:spTgt spid="19"/>
                                        </p:tgtEl>
                                        <p:attrNameLst>
                                          <p:attrName>ppt_x</p:attrName>
                                        </p:attrNameLst>
                                      </p:cBhvr>
                                      <p:tavLst>
                                        <p:tav tm="0">
                                          <p:val>
                                            <p:strVal val="#ppt_x"/>
                                          </p:val>
                                        </p:tav>
                                        <p:tav tm="100000">
                                          <p:val>
                                            <p:strVal val="#ppt_x"/>
                                          </p:val>
                                        </p:tav>
                                      </p:tavLst>
                                    </p:anim>
                                    <p:anim calcmode="lin" valueType="num">
                                      <p:cBhvr>
                                        <p:cTn id="24"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1" presetClass="entr" presetSubtype="1" fill="hold" grpId="0" nodeType="click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wheel(1)">
                                      <p:cBhvr>
                                        <p:cTn id="29" dur="2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9" grpId="0" animBg="1"/>
      <p:bldP spid="21" grpId="0" animBg="1"/>
      <p:bldP spid="2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B9E436AD-882C-5E3F-91A3-DE06D33D916B}"/>
              </a:ext>
            </a:extLst>
          </p:cNvPr>
          <p:cNvSpPr>
            <a:spLocks noGrp="1"/>
          </p:cNvSpPr>
          <p:nvPr>
            <p:ph type="title"/>
          </p:nvPr>
        </p:nvSpPr>
        <p:spPr/>
        <p:txBody>
          <a:bodyPr/>
          <a:lstStyle/>
          <a:p>
            <a:endParaRPr lang="en-US" dirty="0">
              <a:latin typeface="Calibri" panose="020F0502020204030204" pitchFamily="34" charset="0"/>
              <a:cs typeface="Calibri" panose="020F0502020204030204" pitchFamily="34" charset="0"/>
            </a:endParaRPr>
          </a:p>
        </p:txBody>
      </p:sp>
      <p:sp>
        <p:nvSpPr>
          <p:cNvPr id="3" name="عنصر نائب للمحتوى 2">
            <a:extLst>
              <a:ext uri="{FF2B5EF4-FFF2-40B4-BE49-F238E27FC236}">
                <a16:creationId xmlns:a16="http://schemas.microsoft.com/office/drawing/2014/main" id="{0FF82438-00C4-C57B-6E43-9FDE6553DCA4}"/>
              </a:ext>
            </a:extLst>
          </p:cNvPr>
          <p:cNvSpPr>
            <a:spLocks noGrp="1"/>
          </p:cNvSpPr>
          <p:nvPr>
            <p:ph idx="1"/>
          </p:nvPr>
        </p:nvSpPr>
        <p:spPr/>
        <p:txBody>
          <a:bodyPr/>
          <a:lstStyle/>
          <a:p>
            <a:endParaRPr lang="en-US" dirty="0">
              <a:latin typeface="Calibri" panose="020F0502020204030204" pitchFamily="34" charset="0"/>
              <a:cs typeface="Calibri" panose="020F0502020204030204" pitchFamily="34" charset="0"/>
            </a:endParaRPr>
          </a:p>
        </p:txBody>
      </p:sp>
      <p:pic>
        <p:nvPicPr>
          <p:cNvPr id="4" name="Picture 1">
            <a:extLst>
              <a:ext uri="{FF2B5EF4-FFF2-40B4-BE49-F238E27FC236}">
                <a16:creationId xmlns:a16="http://schemas.microsoft.com/office/drawing/2014/main" id="{4D10B669-6C69-3E20-DD4A-4BFD4AA58D6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5" name="Picture 1">
            <a:extLst>
              <a:ext uri="{FF2B5EF4-FFF2-40B4-BE49-F238E27FC236}">
                <a16:creationId xmlns:a16="http://schemas.microsoft.com/office/drawing/2014/main" id="{0103922D-CF8D-F3B3-7006-6526995E194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6" name="Picture 1">
            <a:extLst>
              <a:ext uri="{FF2B5EF4-FFF2-40B4-BE49-F238E27FC236}">
                <a16:creationId xmlns:a16="http://schemas.microsoft.com/office/drawing/2014/main" id="{859A7737-5678-9A94-BC12-1A635FFCCB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7" name="Picture 1">
            <a:extLst>
              <a:ext uri="{FF2B5EF4-FFF2-40B4-BE49-F238E27FC236}">
                <a16:creationId xmlns:a16="http://schemas.microsoft.com/office/drawing/2014/main" id="{1F83A235-802D-1724-FC5A-19AF799704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sp>
        <p:nvSpPr>
          <p:cNvPr id="8" name="عنوان 1">
            <a:extLst>
              <a:ext uri="{FF2B5EF4-FFF2-40B4-BE49-F238E27FC236}">
                <a16:creationId xmlns:a16="http://schemas.microsoft.com/office/drawing/2014/main" id="{13C89BD1-98FC-A597-5BF0-14875788D501}"/>
              </a:ext>
            </a:extLst>
          </p:cNvPr>
          <p:cNvSpPr txBox="1">
            <a:spLocks/>
          </p:cNvSpPr>
          <p:nvPr/>
        </p:nvSpPr>
        <p:spPr>
          <a:xfrm>
            <a:off x="677334"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ar-EG">
                <a:latin typeface="Calibri" panose="020F0502020204030204" pitchFamily="34" charset="0"/>
                <a:cs typeface="Calibri" panose="020F0502020204030204" pitchFamily="34" charset="0"/>
              </a:rPr>
              <a:t>3</a:t>
            </a:r>
            <a:endParaRPr lang="en-US" dirty="0">
              <a:latin typeface="Calibri" panose="020F0502020204030204" pitchFamily="34" charset="0"/>
              <a:cs typeface="Calibri" panose="020F0502020204030204" pitchFamily="34" charset="0"/>
            </a:endParaRPr>
          </a:p>
        </p:txBody>
      </p:sp>
      <p:pic>
        <p:nvPicPr>
          <p:cNvPr id="9" name="Picture 1">
            <a:extLst>
              <a:ext uri="{FF2B5EF4-FFF2-40B4-BE49-F238E27FC236}">
                <a16:creationId xmlns:a16="http://schemas.microsoft.com/office/drawing/2014/main" id="{DBF8B6AF-A307-8543-D26B-C13EB867F2D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577" y="-1077"/>
            <a:ext cx="12188175" cy="6860153"/>
          </a:xfrm>
          <a:prstGeom prst="rect">
            <a:avLst/>
          </a:prstGeom>
          <a:ln>
            <a:noFill/>
          </a:ln>
        </p:spPr>
      </p:pic>
      <p:sp>
        <p:nvSpPr>
          <p:cNvPr id="10" name="Rounded Rectangle 2">
            <a:extLst>
              <a:ext uri="{FF2B5EF4-FFF2-40B4-BE49-F238E27FC236}">
                <a16:creationId xmlns:a16="http://schemas.microsoft.com/office/drawing/2014/main" id="{42C47839-4D2A-4CFD-D845-6F88137CE75F}"/>
              </a:ext>
            </a:extLst>
          </p:cNvPr>
          <p:cNvSpPr/>
          <p:nvPr/>
        </p:nvSpPr>
        <p:spPr>
          <a:xfrm>
            <a:off x="6092211" y="497250"/>
            <a:ext cx="5503882" cy="707366"/>
          </a:xfrm>
          <a:prstGeom prst="roundRect">
            <a:avLst/>
          </a:prstGeom>
          <a:solidFill>
            <a:schemeClr val="bg1"/>
          </a:solidFill>
          <a:ln w="38100">
            <a:solidFill>
              <a:srgbClr val="BFD4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lnSpc>
                <a:spcPct val="115000"/>
              </a:lnSpc>
              <a:spcAft>
                <a:spcPts val="1000"/>
              </a:spcAft>
            </a:pPr>
            <a:r>
              <a:rPr lang="ar-EG" sz="2800" b="1" dirty="0">
                <a:solidFill>
                  <a:schemeClr val="accent2">
                    <a:lumMod val="75000"/>
                  </a:schemeClr>
                </a:solidFill>
                <a:latin typeface="Calibri" panose="020F0502020204030204" pitchFamily="34" charset="0"/>
                <a:ea typeface="Calibri"/>
                <a:cs typeface="Calibri" panose="020F0502020204030204" pitchFamily="34" charset="0"/>
              </a:rPr>
              <a:t>الفرق بين أسلوب التدريس والتعليم والتعلم </a:t>
            </a:r>
          </a:p>
        </p:txBody>
      </p:sp>
      <p:grpSp>
        <p:nvGrpSpPr>
          <p:cNvPr id="11" name="Group 40">
            <a:extLst>
              <a:ext uri="{FF2B5EF4-FFF2-40B4-BE49-F238E27FC236}">
                <a16:creationId xmlns:a16="http://schemas.microsoft.com/office/drawing/2014/main" id="{B476DB0F-67C3-E523-A088-86BBA98AE184}"/>
              </a:ext>
            </a:extLst>
          </p:cNvPr>
          <p:cNvGrpSpPr/>
          <p:nvPr/>
        </p:nvGrpSpPr>
        <p:grpSpPr>
          <a:xfrm>
            <a:off x="102063" y="407233"/>
            <a:ext cx="3580785" cy="1036307"/>
            <a:chOff x="2140318" y="795384"/>
            <a:chExt cx="4486150" cy="1036307"/>
          </a:xfrm>
        </p:grpSpPr>
        <p:sp>
          <p:nvSpPr>
            <p:cNvPr id="12" name="Rectangle 41">
              <a:extLst>
                <a:ext uri="{FF2B5EF4-FFF2-40B4-BE49-F238E27FC236}">
                  <a16:creationId xmlns:a16="http://schemas.microsoft.com/office/drawing/2014/main" id="{31470D72-9EE0-B5C0-9714-C0C1C62EB076}"/>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13" name="Freeform: Shape 24">
              <a:extLst>
                <a:ext uri="{FF2B5EF4-FFF2-40B4-BE49-F238E27FC236}">
                  <a16:creationId xmlns:a16="http://schemas.microsoft.com/office/drawing/2014/main" id="{13397A86-929A-EB43-7B55-49A4BEBF70FD}"/>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14" name="Rectangle 43">
              <a:extLst>
                <a:ext uri="{FF2B5EF4-FFF2-40B4-BE49-F238E27FC236}">
                  <a16:creationId xmlns:a16="http://schemas.microsoft.com/office/drawing/2014/main" id="{196AFBAD-AA7B-3F81-1ECF-D48A08DA714B}"/>
                </a:ext>
              </a:extLst>
            </p:cNvPr>
            <p:cNvSpPr/>
            <p:nvPr/>
          </p:nvSpPr>
          <p:spPr>
            <a:xfrm>
              <a:off x="2140318" y="1113182"/>
              <a:ext cx="3743647" cy="662609"/>
            </a:xfrm>
            <a:prstGeom prst="rect">
              <a:avLst/>
            </a:prstGeom>
            <a:gradFill flip="none" rotWithShape="1">
              <a:gsLst>
                <a:gs pos="100000">
                  <a:srgbClr val="006666"/>
                </a:gs>
                <a:gs pos="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dirty="0">
                  <a:latin typeface="Calibri" panose="020F0502020204030204" pitchFamily="34" charset="0"/>
                  <a:cs typeface="Calibri" panose="020F0502020204030204" pitchFamily="34" charset="0"/>
                </a:rPr>
                <a:t>نشاط (5)</a:t>
              </a:r>
              <a:endParaRPr lang="en-US" dirty="0">
                <a:latin typeface="Calibri" panose="020F0502020204030204" pitchFamily="34" charset="0"/>
                <a:cs typeface="Calibri" panose="020F0502020204030204" pitchFamily="34" charset="0"/>
              </a:endParaRPr>
            </a:p>
          </p:txBody>
        </p:sp>
        <p:grpSp>
          <p:nvGrpSpPr>
            <p:cNvPr id="15" name="Group 44">
              <a:extLst>
                <a:ext uri="{FF2B5EF4-FFF2-40B4-BE49-F238E27FC236}">
                  <a16:creationId xmlns:a16="http://schemas.microsoft.com/office/drawing/2014/main" id="{AB91182A-BA34-AF75-6A90-826252BCD920}"/>
                </a:ext>
              </a:extLst>
            </p:cNvPr>
            <p:cNvGrpSpPr/>
            <p:nvPr/>
          </p:nvGrpSpPr>
          <p:grpSpPr>
            <a:xfrm>
              <a:off x="5588896" y="1531471"/>
              <a:ext cx="390125" cy="205592"/>
              <a:chOff x="5588896" y="1531471"/>
              <a:chExt cx="390125" cy="205592"/>
            </a:xfrm>
          </p:grpSpPr>
          <p:sp>
            <p:nvSpPr>
              <p:cNvPr id="18" name="Oval 47">
                <a:extLst>
                  <a:ext uri="{FF2B5EF4-FFF2-40B4-BE49-F238E27FC236}">
                    <a16:creationId xmlns:a16="http://schemas.microsoft.com/office/drawing/2014/main" id="{B95B3527-FA60-470B-9B9F-E7668A394C04}"/>
                  </a:ext>
                </a:extLst>
              </p:cNvPr>
              <p:cNvSpPr/>
              <p:nvPr/>
            </p:nvSpPr>
            <p:spPr>
              <a:xfrm>
                <a:off x="5588896" y="1531471"/>
                <a:ext cx="390125" cy="205592"/>
              </a:xfrm>
              <a:prstGeom prst="ellipse">
                <a:avLst/>
              </a:prstGeom>
              <a:gradFill flip="none" rotWithShape="1">
                <a:gsLst>
                  <a:gs pos="52000">
                    <a:srgbClr val="1DFFC4"/>
                  </a:gs>
                  <a:gs pos="14000">
                    <a:srgbClr val="004846"/>
                  </a:gs>
                  <a:gs pos="10000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atin typeface="Calibri" panose="020F0502020204030204" pitchFamily="34" charset="0"/>
                  <a:cs typeface="Calibri" panose="020F0502020204030204" pitchFamily="34" charset="0"/>
                </a:endParaRPr>
              </a:p>
            </p:txBody>
          </p:sp>
          <p:sp>
            <p:nvSpPr>
              <p:cNvPr id="19" name="Freeform: Shape 30">
                <a:extLst>
                  <a:ext uri="{FF2B5EF4-FFF2-40B4-BE49-F238E27FC236}">
                    <a16:creationId xmlns:a16="http://schemas.microsoft.com/office/drawing/2014/main" id="{5A0B832A-5767-EB8A-1786-B2095029A6DE}"/>
                  </a:ext>
                </a:extLst>
              </p:cNvPr>
              <p:cNvSpPr/>
              <p:nvPr/>
            </p:nvSpPr>
            <p:spPr>
              <a:xfrm rot="16200000" flipH="1">
                <a:off x="5750509" y="1595010"/>
                <a:ext cx="113947" cy="109463"/>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grpSp>
        <p:sp>
          <p:nvSpPr>
            <p:cNvPr id="16" name="Freeform: Shape 27">
              <a:extLst>
                <a:ext uri="{FF2B5EF4-FFF2-40B4-BE49-F238E27FC236}">
                  <a16:creationId xmlns:a16="http://schemas.microsoft.com/office/drawing/2014/main" id="{2AEAB497-3AF2-D981-A9E9-1EAAA783F5AB}"/>
                </a:ext>
              </a:extLst>
            </p:cNvPr>
            <p:cNvSpPr/>
            <p:nvPr/>
          </p:nvSpPr>
          <p:spPr>
            <a:xfrm>
              <a:off x="5754500"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008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cs typeface="Calibri" panose="020F0502020204030204" pitchFamily="34" charset="0"/>
              </a:endParaRPr>
            </a:p>
          </p:txBody>
        </p:sp>
        <p:sp>
          <p:nvSpPr>
            <p:cNvPr id="17" name="Freeform: Shape 28">
              <a:extLst>
                <a:ext uri="{FF2B5EF4-FFF2-40B4-BE49-F238E27FC236}">
                  <a16:creationId xmlns:a16="http://schemas.microsoft.com/office/drawing/2014/main" id="{949C20A3-C6A4-B69B-8C05-05275613F46C}"/>
                </a:ext>
              </a:extLst>
            </p:cNvPr>
            <p:cNvSpPr/>
            <p:nvPr/>
          </p:nvSpPr>
          <p:spPr>
            <a:xfrm>
              <a:off x="5588897" y="795384"/>
              <a:ext cx="507102"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1DFFC4"/>
                </a:gs>
                <a:gs pos="100000">
                  <a:srgbClr val="006666"/>
                </a:gs>
                <a:gs pos="0">
                  <a:srgbClr val="00CC99"/>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cs typeface="Calibri" panose="020F0502020204030204" pitchFamily="34" charset="0"/>
              </a:endParaRPr>
            </a:p>
          </p:txBody>
        </p:sp>
      </p:grpSp>
      <p:sp>
        <p:nvSpPr>
          <p:cNvPr id="21" name="مربع نص 20">
            <a:extLst>
              <a:ext uri="{FF2B5EF4-FFF2-40B4-BE49-F238E27FC236}">
                <a16:creationId xmlns:a16="http://schemas.microsoft.com/office/drawing/2014/main" id="{FAE3D6D9-FBE8-1151-01FC-D2C684BEBE54}"/>
              </a:ext>
            </a:extLst>
          </p:cNvPr>
          <p:cNvSpPr txBox="1"/>
          <p:nvPr/>
        </p:nvSpPr>
        <p:spPr>
          <a:xfrm>
            <a:off x="5180208" y="2375090"/>
            <a:ext cx="3302888" cy="492122"/>
          </a:xfrm>
          <a:prstGeom prst="rect">
            <a:avLst/>
          </a:prstGeom>
          <a:noFill/>
        </p:spPr>
        <p:txBody>
          <a:bodyPr wrap="square">
            <a:spAutoFit/>
          </a:bodyPr>
          <a:lstStyle/>
          <a:p>
            <a:pPr algn="ctr" rtl="1">
              <a:lnSpc>
                <a:spcPct val="115000"/>
              </a:lnSpc>
              <a:spcAft>
                <a:spcPts val="1000"/>
              </a:spcAft>
            </a:pPr>
            <a:endParaRPr lang="en-US" sz="2400" b="1" dirty="0">
              <a:solidFill>
                <a:schemeClr val="accent2">
                  <a:lumMod val="75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24" name="مستطيل 23">
            <a:extLst>
              <a:ext uri="{FF2B5EF4-FFF2-40B4-BE49-F238E27FC236}">
                <a16:creationId xmlns:a16="http://schemas.microsoft.com/office/drawing/2014/main" id="{BD215771-5199-4678-8630-C37D76FA6A49}"/>
              </a:ext>
            </a:extLst>
          </p:cNvPr>
          <p:cNvSpPr/>
          <p:nvPr/>
        </p:nvSpPr>
        <p:spPr>
          <a:xfrm>
            <a:off x="3551347" y="1425318"/>
            <a:ext cx="6472316" cy="270405"/>
          </a:xfrm>
          <a:prstGeom prst="rect">
            <a:avLst/>
          </a:prstGeom>
          <a:gradFill flip="none" rotWithShape="1">
            <a:gsLst>
              <a:gs pos="10000">
                <a:schemeClr val="tx1">
                  <a:lumMod val="50000"/>
                  <a:lumOff val="50000"/>
                </a:schemeClr>
              </a:gs>
              <a:gs pos="49000">
                <a:schemeClr val="bg1">
                  <a:lumMod val="85000"/>
                </a:schemeClr>
              </a:gs>
              <a:gs pos="92000">
                <a:schemeClr val="tx1">
                  <a:lumMod val="65000"/>
                  <a:lumOff val="3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fr-FR">
              <a:latin typeface="Calibri" panose="020F0502020204030204" pitchFamily="34" charset="0"/>
              <a:cs typeface="Calibri" panose="020F0502020204030204" pitchFamily="34" charset="0"/>
            </a:endParaRPr>
          </a:p>
        </p:txBody>
      </p:sp>
      <p:grpSp>
        <p:nvGrpSpPr>
          <p:cNvPr id="28" name="مجموعة 27">
            <a:extLst>
              <a:ext uri="{FF2B5EF4-FFF2-40B4-BE49-F238E27FC236}">
                <a16:creationId xmlns:a16="http://schemas.microsoft.com/office/drawing/2014/main" id="{961B9030-4535-41F2-9994-FD0619FB120E}"/>
              </a:ext>
            </a:extLst>
          </p:cNvPr>
          <p:cNvGrpSpPr/>
          <p:nvPr/>
        </p:nvGrpSpPr>
        <p:grpSpPr>
          <a:xfrm>
            <a:off x="8273035" y="1245870"/>
            <a:ext cx="1980997" cy="5341110"/>
            <a:chOff x="4163722" y="880753"/>
            <a:chExt cx="1849120" cy="5418447"/>
          </a:xfrm>
        </p:grpSpPr>
        <p:grpSp>
          <p:nvGrpSpPr>
            <p:cNvPr id="74" name="مجموعة 73">
              <a:extLst>
                <a:ext uri="{FF2B5EF4-FFF2-40B4-BE49-F238E27FC236}">
                  <a16:creationId xmlns:a16="http://schemas.microsoft.com/office/drawing/2014/main" id="{A0643E3F-43ED-427F-B04C-9CAA7B9530D9}"/>
                </a:ext>
              </a:extLst>
            </p:cNvPr>
            <p:cNvGrpSpPr/>
            <p:nvPr/>
          </p:nvGrpSpPr>
          <p:grpSpPr>
            <a:xfrm>
              <a:off x="4163722" y="986473"/>
              <a:ext cx="1849120" cy="5312727"/>
              <a:chOff x="4163722" y="986473"/>
              <a:chExt cx="1849120" cy="5312727"/>
            </a:xfrm>
          </p:grpSpPr>
          <p:grpSp>
            <p:nvGrpSpPr>
              <p:cNvPr id="78" name="مجموعة 77">
                <a:extLst>
                  <a:ext uri="{FF2B5EF4-FFF2-40B4-BE49-F238E27FC236}">
                    <a16:creationId xmlns:a16="http://schemas.microsoft.com/office/drawing/2014/main" id="{BBEAD666-0237-447C-B51B-D27F3531398B}"/>
                  </a:ext>
                </a:extLst>
              </p:cNvPr>
              <p:cNvGrpSpPr/>
              <p:nvPr/>
            </p:nvGrpSpPr>
            <p:grpSpPr>
              <a:xfrm>
                <a:off x="4163722" y="986473"/>
                <a:ext cx="1849120" cy="4784407"/>
                <a:chOff x="4013200" y="986473"/>
                <a:chExt cx="1849120" cy="4784407"/>
              </a:xfrm>
            </p:grpSpPr>
            <p:sp>
              <p:nvSpPr>
                <p:cNvPr id="80" name="مستطيل 79">
                  <a:extLst>
                    <a:ext uri="{FF2B5EF4-FFF2-40B4-BE49-F238E27FC236}">
                      <a16:creationId xmlns:a16="http://schemas.microsoft.com/office/drawing/2014/main" id="{606924D3-5F81-45EA-86D0-81F99D5732BB}"/>
                    </a:ext>
                  </a:extLst>
                </p:cNvPr>
                <p:cNvSpPr/>
                <p:nvPr/>
              </p:nvSpPr>
              <p:spPr>
                <a:xfrm>
                  <a:off x="4704080" y="1371601"/>
                  <a:ext cx="467360" cy="76708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fr-FR">
                    <a:latin typeface="Calibri" panose="020F0502020204030204" pitchFamily="34" charset="0"/>
                    <a:cs typeface="Calibri" panose="020F0502020204030204" pitchFamily="34" charset="0"/>
                  </a:endParaRPr>
                </a:p>
              </p:txBody>
            </p:sp>
            <p:sp>
              <p:nvSpPr>
                <p:cNvPr id="81" name="سهم: خماسي 80">
                  <a:extLst>
                    <a:ext uri="{FF2B5EF4-FFF2-40B4-BE49-F238E27FC236}">
                      <a16:creationId xmlns:a16="http://schemas.microsoft.com/office/drawing/2014/main" id="{7609696B-E84A-4479-AE00-9C3266697070}"/>
                    </a:ext>
                  </a:extLst>
                </p:cNvPr>
                <p:cNvSpPr/>
                <p:nvPr/>
              </p:nvSpPr>
              <p:spPr>
                <a:xfrm rot="5400000">
                  <a:off x="3002280" y="2910840"/>
                  <a:ext cx="3870960" cy="1849120"/>
                </a:xfrm>
                <a:prstGeom prst="homePlate">
                  <a:avLst/>
                </a:prstGeom>
                <a:gradFill flip="none" rotWithShape="1">
                  <a:gsLst>
                    <a:gs pos="0">
                      <a:srgbClr val="FF0000"/>
                    </a:gs>
                    <a:gs pos="100000">
                      <a:srgbClr val="FF9933"/>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fr-FR" dirty="0">
                    <a:latin typeface="Calibri" panose="020F0502020204030204" pitchFamily="34" charset="0"/>
                    <a:cs typeface="Calibri" panose="020F0502020204030204" pitchFamily="34" charset="0"/>
                  </a:endParaRPr>
                </a:p>
              </p:txBody>
            </p:sp>
            <p:sp>
              <p:nvSpPr>
                <p:cNvPr id="82" name="سهم: خماسي 81">
                  <a:extLst>
                    <a:ext uri="{FF2B5EF4-FFF2-40B4-BE49-F238E27FC236}">
                      <a16:creationId xmlns:a16="http://schemas.microsoft.com/office/drawing/2014/main" id="{20E75886-6401-4CA4-81E4-20D45E1B3D13}"/>
                    </a:ext>
                  </a:extLst>
                </p:cNvPr>
                <p:cNvSpPr/>
                <p:nvPr/>
              </p:nvSpPr>
              <p:spPr>
                <a:xfrm rot="5400000">
                  <a:off x="3144520" y="2978787"/>
                  <a:ext cx="3586480" cy="1713227"/>
                </a:xfrm>
                <a:prstGeom prst="homePlate">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fr-FR" dirty="0">
                    <a:latin typeface="Calibri" panose="020F0502020204030204" pitchFamily="34" charset="0"/>
                    <a:cs typeface="Calibri" panose="020F0502020204030204" pitchFamily="34" charset="0"/>
                  </a:endParaRPr>
                </a:p>
              </p:txBody>
            </p:sp>
            <p:sp>
              <p:nvSpPr>
                <p:cNvPr id="83" name="سهم: خماسي 82">
                  <a:extLst>
                    <a:ext uri="{FF2B5EF4-FFF2-40B4-BE49-F238E27FC236}">
                      <a16:creationId xmlns:a16="http://schemas.microsoft.com/office/drawing/2014/main" id="{25B65283-1D6B-4C27-813D-1DB971A16E42}"/>
                    </a:ext>
                  </a:extLst>
                </p:cNvPr>
                <p:cNvSpPr/>
                <p:nvPr/>
              </p:nvSpPr>
              <p:spPr>
                <a:xfrm rot="5400000">
                  <a:off x="4558856" y="1068642"/>
                  <a:ext cx="767079" cy="609092"/>
                </a:xfrm>
                <a:prstGeom prst="homePlate">
                  <a:avLst/>
                </a:prstGeom>
                <a:gradFill flip="none" rotWithShape="1">
                  <a:gsLst>
                    <a:gs pos="0">
                      <a:srgbClr val="FF0000"/>
                    </a:gs>
                    <a:gs pos="100000">
                      <a:srgbClr val="FF9933"/>
                    </a:gs>
                  </a:gsLst>
                  <a:lin ang="0" scaled="1"/>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fr-FR" dirty="0">
                    <a:latin typeface="Calibri" panose="020F0502020204030204" pitchFamily="34" charset="0"/>
                    <a:cs typeface="Calibri" panose="020F0502020204030204" pitchFamily="34" charset="0"/>
                  </a:endParaRPr>
                </a:p>
              </p:txBody>
            </p:sp>
            <p:sp>
              <p:nvSpPr>
                <p:cNvPr id="84" name="مثلث قائم الزاوية 83">
                  <a:extLst>
                    <a:ext uri="{FF2B5EF4-FFF2-40B4-BE49-F238E27FC236}">
                      <a16:creationId xmlns:a16="http://schemas.microsoft.com/office/drawing/2014/main" id="{175CAFF2-F2F3-4997-9628-3800E951C7A4}"/>
                    </a:ext>
                  </a:extLst>
                </p:cNvPr>
                <p:cNvSpPr/>
                <p:nvPr/>
              </p:nvSpPr>
              <p:spPr>
                <a:xfrm>
                  <a:off x="5246942" y="986473"/>
                  <a:ext cx="99313" cy="108585"/>
                </a:xfrm>
                <a:prstGeom prst="rtTriangle">
                  <a:avLst/>
                </a:prstGeom>
                <a:solidFill>
                  <a:srgbClr val="B8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fr-FR">
                    <a:latin typeface="Calibri" panose="020F0502020204030204" pitchFamily="34" charset="0"/>
                    <a:cs typeface="Calibri" panose="020F0502020204030204" pitchFamily="34" charset="0"/>
                  </a:endParaRPr>
                </a:p>
              </p:txBody>
            </p:sp>
            <p:sp>
              <p:nvSpPr>
                <p:cNvPr id="85" name="مثلث قائم الزاوية 84">
                  <a:extLst>
                    <a:ext uri="{FF2B5EF4-FFF2-40B4-BE49-F238E27FC236}">
                      <a16:creationId xmlns:a16="http://schemas.microsoft.com/office/drawing/2014/main" id="{0033D8FE-7450-4730-AB95-D8BE1BB11CE6}"/>
                    </a:ext>
                  </a:extLst>
                </p:cNvPr>
                <p:cNvSpPr/>
                <p:nvPr/>
              </p:nvSpPr>
              <p:spPr>
                <a:xfrm rot="16200000">
                  <a:off x="4533900" y="989966"/>
                  <a:ext cx="99313" cy="108585"/>
                </a:xfrm>
                <a:prstGeom prst="rtTriangle">
                  <a:avLst/>
                </a:prstGeom>
                <a:solidFill>
                  <a:srgbClr val="B8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fr-FR">
                    <a:latin typeface="Calibri" panose="020F0502020204030204" pitchFamily="34" charset="0"/>
                    <a:cs typeface="Calibri" panose="020F0502020204030204" pitchFamily="34" charset="0"/>
                  </a:endParaRPr>
                </a:p>
              </p:txBody>
            </p:sp>
          </p:grpSp>
          <p:sp>
            <p:nvSpPr>
              <p:cNvPr id="79" name="شكل بيضاوي 78">
                <a:extLst>
                  <a:ext uri="{FF2B5EF4-FFF2-40B4-BE49-F238E27FC236}">
                    <a16:creationId xmlns:a16="http://schemas.microsoft.com/office/drawing/2014/main" id="{B6D7272B-F919-43E2-9970-5479FB5851A2}"/>
                  </a:ext>
                </a:extLst>
              </p:cNvPr>
              <p:cNvSpPr/>
              <p:nvPr/>
            </p:nvSpPr>
            <p:spPr>
              <a:xfrm>
                <a:off x="4184041" y="6065520"/>
                <a:ext cx="1793429" cy="233680"/>
              </a:xfrm>
              <a:prstGeom prst="ellipse">
                <a:avLst/>
              </a:prstGeom>
              <a:solidFill>
                <a:schemeClr val="tx1">
                  <a:alpha val="22000"/>
                </a:schemeClr>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fr-FR">
                  <a:latin typeface="Calibri" panose="020F0502020204030204" pitchFamily="34" charset="0"/>
                  <a:cs typeface="Calibri" panose="020F0502020204030204" pitchFamily="34" charset="0"/>
                </a:endParaRPr>
              </a:p>
            </p:txBody>
          </p:sp>
        </p:grpSp>
        <p:sp>
          <p:nvSpPr>
            <p:cNvPr id="75" name="مربع نص 44">
              <a:extLst>
                <a:ext uri="{FF2B5EF4-FFF2-40B4-BE49-F238E27FC236}">
                  <a16:creationId xmlns:a16="http://schemas.microsoft.com/office/drawing/2014/main" id="{D1CEAEB3-20B1-472B-BB3C-00CDC25B9142}"/>
                </a:ext>
              </a:extLst>
            </p:cNvPr>
            <p:cNvSpPr txBox="1"/>
            <p:nvPr/>
          </p:nvSpPr>
          <p:spPr>
            <a:xfrm>
              <a:off x="4783623" y="880753"/>
              <a:ext cx="632398" cy="530796"/>
            </a:xfrm>
            <a:prstGeom prst="rect">
              <a:avLst/>
            </a:prstGeom>
            <a:noFill/>
          </p:spPr>
          <p:txBody>
            <a:bodyPr wrap="square" rtlCol="0">
              <a:spAutoFit/>
            </a:bodyP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pPr algn="ctr"/>
              <a:r>
                <a:rPr lang="fr-FR" sz="2800" b="1" dirty="0">
                  <a:solidFill>
                    <a:schemeClr val="bg1"/>
                  </a:solidFill>
                  <a:latin typeface="Calibri" panose="020F0502020204030204" pitchFamily="34" charset="0"/>
                  <a:cs typeface="Calibri" panose="020F0502020204030204" pitchFamily="34" charset="0"/>
                </a:rPr>
                <a:t>0</a:t>
              </a:r>
              <a:endParaRPr lang="ar-EG" sz="2800" b="1" dirty="0">
                <a:solidFill>
                  <a:schemeClr val="bg1"/>
                </a:solidFill>
                <a:latin typeface="Calibri" panose="020F0502020204030204" pitchFamily="34" charset="0"/>
                <a:cs typeface="Calibri" panose="020F0502020204030204" pitchFamily="34" charset="0"/>
              </a:endParaRPr>
            </a:p>
          </p:txBody>
        </p:sp>
        <p:sp>
          <p:nvSpPr>
            <p:cNvPr id="76" name="مربع نص 45">
              <a:extLst>
                <a:ext uri="{FF2B5EF4-FFF2-40B4-BE49-F238E27FC236}">
                  <a16:creationId xmlns:a16="http://schemas.microsoft.com/office/drawing/2014/main" id="{19DB9321-0509-4258-A945-3642D5A6C3D3}"/>
                </a:ext>
              </a:extLst>
            </p:cNvPr>
            <p:cNvSpPr txBox="1"/>
            <p:nvPr/>
          </p:nvSpPr>
          <p:spPr>
            <a:xfrm>
              <a:off x="4191632" y="2204207"/>
              <a:ext cx="1713228" cy="593242"/>
            </a:xfrm>
            <a:prstGeom prst="rect">
              <a:avLst/>
            </a:prstGeom>
            <a:noFill/>
          </p:spPr>
          <p:txBody>
            <a:bodyPr wrap="square" rtlCol="0">
              <a:spAutoFit/>
            </a:bodyP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pPr algn="ctr"/>
              <a:endParaRPr lang="fr-FR" sz="3200" b="1" dirty="0">
                <a:solidFill>
                  <a:srgbClr val="FF0401"/>
                </a:solidFill>
                <a:latin typeface="Calibri" panose="020F0502020204030204" pitchFamily="34" charset="0"/>
                <a:cs typeface="Calibri" panose="020F0502020204030204" pitchFamily="34" charset="0"/>
              </a:endParaRPr>
            </a:p>
          </p:txBody>
        </p:sp>
        <p:sp>
          <p:nvSpPr>
            <p:cNvPr id="77" name="مربع نص 46">
              <a:extLst>
                <a:ext uri="{FF2B5EF4-FFF2-40B4-BE49-F238E27FC236}">
                  <a16:creationId xmlns:a16="http://schemas.microsoft.com/office/drawing/2014/main" id="{4969D9C0-76E3-4E30-829D-DDBEF1F83A9C}"/>
                </a:ext>
              </a:extLst>
            </p:cNvPr>
            <p:cNvSpPr txBox="1"/>
            <p:nvPr/>
          </p:nvSpPr>
          <p:spPr>
            <a:xfrm>
              <a:off x="4334637" y="2789543"/>
              <a:ext cx="1547494" cy="468350"/>
            </a:xfrm>
            <a:prstGeom prst="rect">
              <a:avLst/>
            </a:prstGeom>
            <a:noFill/>
          </p:spPr>
          <p:txBody>
            <a:bodyPr wrap="square" rtlCol="0">
              <a:spAutoFit/>
            </a:bodyP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pPr algn="ctr"/>
              <a:endParaRPr lang="ar-SA" sz="2400" dirty="0">
                <a:latin typeface="Calibri" panose="020F0502020204030204" pitchFamily="34" charset="0"/>
                <a:cs typeface="Calibri" panose="020F0502020204030204" pitchFamily="34" charset="0"/>
              </a:endParaRPr>
            </a:p>
          </p:txBody>
        </p:sp>
      </p:grpSp>
      <p:grpSp>
        <p:nvGrpSpPr>
          <p:cNvPr id="29" name="مجموعة 28">
            <a:extLst>
              <a:ext uri="{FF2B5EF4-FFF2-40B4-BE49-F238E27FC236}">
                <a16:creationId xmlns:a16="http://schemas.microsoft.com/office/drawing/2014/main" id="{5B3B7AF8-F66B-431A-A97C-82D6E5956D81}"/>
              </a:ext>
            </a:extLst>
          </p:cNvPr>
          <p:cNvGrpSpPr/>
          <p:nvPr/>
        </p:nvGrpSpPr>
        <p:grpSpPr>
          <a:xfrm>
            <a:off x="5555501" y="1415583"/>
            <a:ext cx="2338419" cy="5452548"/>
            <a:chOff x="2158061" y="986473"/>
            <a:chExt cx="1849120" cy="5312727"/>
          </a:xfrm>
        </p:grpSpPr>
        <p:grpSp>
          <p:nvGrpSpPr>
            <p:cNvPr id="62" name="مجموعة 61">
              <a:extLst>
                <a:ext uri="{FF2B5EF4-FFF2-40B4-BE49-F238E27FC236}">
                  <a16:creationId xmlns:a16="http://schemas.microsoft.com/office/drawing/2014/main" id="{C23304E5-43E2-4BC7-B1C2-57076153FD13}"/>
                </a:ext>
              </a:extLst>
            </p:cNvPr>
            <p:cNvGrpSpPr/>
            <p:nvPr/>
          </p:nvGrpSpPr>
          <p:grpSpPr>
            <a:xfrm>
              <a:off x="2158061" y="986473"/>
              <a:ext cx="1849120" cy="5312727"/>
              <a:chOff x="2158061" y="986473"/>
              <a:chExt cx="1849120" cy="5312727"/>
            </a:xfrm>
          </p:grpSpPr>
          <p:grpSp>
            <p:nvGrpSpPr>
              <p:cNvPr id="66" name="مجموعة 65">
                <a:extLst>
                  <a:ext uri="{FF2B5EF4-FFF2-40B4-BE49-F238E27FC236}">
                    <a16:creationId xmlns:a16="http://schemas.microsoft.com/office/drawing/2014/main" id="{546C5D24-509F-43CD-BCE1-FAFA9112ACEA}"/>
                  </a:ext>
                </a:extLst>
              </p:cNvPr>
              <p:cNvGrpSpPr/>
              <p:nvPr/>
            </p:nvGrpSpPr>
            <p:grpSpPr>
              <a:xfrm>
                <a:off x="2158061" y="986473"/>
                <a:ext cx="1849120" cy="4784407"/>
                <a:chOff x="4013200" y="986473"/>
                <a:chExt cx="1849120" cy="4784407"/>
              </a:xfrm>
            </p:grpSpPr>
            <p:sp>
              <p:nvSpPr>
                <p:cNvPr id="68" name="مستطيل 67">
                  <a:extLst>
                    <a:ext uri="{FF2B5EF4-FFF2-40B4-BE49-F238E27FC236}">
                      <a16:creationId xmlns:a16="http://schemas.microsoft.com/office/drawing/2014/main" id="{BDE00121-FDD9-4BA0-8BFE-5C048E4036C4}"/>
                    </a:ext>
                  </a:extLst>
                </p:cNvPr>
                <p:cNvSpPr/>
                <p:nvPr/>
              </p:nvSpPr>
              <p:spPr>
                <a:xfrm>
                  <a:off x="4704080" y="1371601"/>
                  <a:ext cx="467360" cy="767080"/>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fr-FR">
                    <a:latin typeface="Calibri" panose="020F0502020204030204" pitchFamily="34" charset="0"/>
                    <a:cs typeface="Calibri" panose="020F0502020204030204" pitchFamily="34" charset="0"/>
                  </a:endParaRPr>
                </a:p>
              </p:txBody>
            </p:sp>
            <p:sp>
              <p:nvSpPr>
                <p:cNvPr id="69" name="سهم: خماسي 68">
                  <a:extLst>
                    <a:ext uri="{FF2B5EF4-FFF2-40B4-BE49-F238E27FC236}">
                      <a16:creationId xmlns:a16="http://schemas.microsoft.com/office/drawing/2014/main" id="{0922AFC2-AE71-41E0-8E21-45C65AC4849F}"/>
                    </a:ext>
                  </a:extLst>
                </p:cNvPr>
                <p:cNvSpPr/>
                <p:nvPr/>
              </p:nvSpPr>
              <p:spPr>
                <a:xfrm rot="5400000">
                  <a:off x="3002280" y="2910840"/>
                  <a:ext cx="3870960" cy="1849120"/>
                </a:xfrm>
                <a:prstGeom prst="homePlate">
                  <a:avLst/>
                </a:prstGeom>
                <a:gradFill flip="none" rotWithShape="1">
                  <a:gsLst>
                    <a:gs pos="0">
                      <a:srgbClr val="000066"/>
                    </a:gs>
                    <a:gs pos="100000">
                      <a:srgbClr val="0000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fr-FR">
                    <a:latin typeface="Calibri" panose="020F0502020204030204" pitchFamily="34" charset="0"/>
                    <a:cs typeface="Calibri" panose="020F0502020204030204" pitchFamily="34" charset="0"/>
                  </a:endParaRPr>
                </a:p>
              </p:txBody>
            </p:sp>
            <p:sp>
              <p:nvSpPr>
                <p:cNvPr id="70" name="سهم: خماسي 69">
                  <a:extLst>
                    <a:ext uri="{FF2B5EF4-FFF2-40B4-BE49-F238E27FC236}">
                      <a16:creationId xmlns:a16="http://schemas.microsoft.com/office/drawing/2014/main" id="{454A1E36-52BF-4252-AD17-8BC5F794C294}"/>
                    </a:ext>
                  </a:extLst>
                </p:cNvPr>
                <p:cNvSpPr/>
                <p:nvPr/>
              </p:nvSpPr>
              <p:spPr>
                <a:xfrm rot="5400000">
                  <a:off x="3144520" y="2978787"/>
                  <a:ext cx="3586480" cy="1713227"/>
                </a:xfrm>
                <a:prstGeom prst="homePlate">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fr-FR" dirty="0">
                    <a:latin typeface="Calibri" panose="020F0502020204030204" pitchFamily="34" charset="0"/>
                    <a:cs typeface="Calibri" panose="020F0502020204030204" pitchFamily="34" charset="0"/>
                  </a:endParaRPr>
                </a:p>
              </p:txBody>
            </p:sp>
            <p:sp>
              <p:nvSpPr>
                <p:cNvPr id="71" name="سهم: خماسي 70">
                  <a:extLst>
                    <a:ext uri="{FF2B5EF4-FFF2-40B4-BE49-F238E27FC236}">
                      <a16:creationId xmlns:a16="http://schemas.microsoft.com/office/drawing/2014/main" id="{3647A8ED-74EC-4A0E-990F-D8F0A384E9B3}"/>
                    </a:ext>
                  </a:extLst>
                </p:cNvPr>
                <p:cNvSpPr/>
                <p:nvPr/>
              </p:nvSpPr>
              <p:spPr>
                <a:xfrm rot="5400000">
                  <a:off x="4558856" y="1068642"/>
                  <a:ext cx="767079" cy="609092"/>
                </a:xfrm>
                <a:prstGeom prst="homePlate">
                  <a:avLst/>
                </a:prstGeom>
                <a:gradFill flip="none" rotWithShape="1">
                  <a:gsLst>
                    <a:gs pos="0">
                      <a:srgbClr val="000066"/>
                    </a:gs>
                    <a:gs pos="100000">
                      <a:srgbClr val="0000FF"/>
                    </a:gs>
                  </a:gsLst>
                  <a:lin ang="0" scaled="1"/>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fr-FR">
                    <a:latin typeface="Calibri" panose="020F0502020204030204" pitchFamily="34" charset="0"/>
                    <a:cs typeface="Calibri" panose="020F0502020204030204" pitchFamily="34" charset="0"/>
                  </a:endParaRPr>
                </a:p>
              </p:txBody>
            </p:sp>
            <p:sp>
              <p:nvSpPr>
                <p:cNvPr id="72" name="مثلث قائم الزاوية 71">
                  <a:extLst>
                    <a:ext uri="{FF2B5EF4-FFF2-40B4-BE49-F238E27FC236}">
                      <a16:creationId xmlns:a16="http://schemas.microsoft.com/office/drawing/2014/main" id="{FF39157A-42B2-4E38-8CC5-76A1D5726D9F}"/>
                    </a:ext>
                  </a:extLst>
                </p:cNvPr>
                <p:cNvSpPr/>
                <p:nvPr/>
              </p:nvSpPr>
              <p:spPr>
                <a:xfrm>
                  <a:off x="5246942" y="986473"/>
                  <a:ext cx="99313" cy="108585"/>
                </a:xfrm>
                <a:prstGeom prst="rtTriangl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fr-FR">
                    <a:latin typeface="Calibri" panose="020F0502020204030204" pitchFamily="34" charset="0"/>
                    <a:cs typeface="Calibri" panose="020F0502020204030204" pitchFamily="34" charset="0"/>
                  </a:endParaRPr>
                </a:p>
              </p:txBody>
            </p:sp>
            <p:sp>
              <p:nvSpPr>
                <p:cNvPr id="73" name="مثلث قائم الزاوية 72">
                  <a:extLst>
                    <a:ext uri="{FF2B5EF4-FFF2-40B4-BE49-F238E27FC236}">
                      <a16:creationId xmlns:a16="http://schemas.microsoft.com/office/drawing/2014/main" id="{49DD379E-8946-476C-B554-0FD308E6103B}"/>
                    </a:ext>
                  </a:extLst>
                </p:cNvPr>
                <p:cNvSpPr/>
                <p:nvPr/>
              </p:nvSpPr>
              <p:spPr>
                <a:xfrm rot="16200000">
                  <a:off x="4533900" y="989966"/>
                  <a:ext cx="99313" cy="108585"/>
                </a:xfrm>
                <a:prstGeom prst="rtTriangl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fr-FR">
                    <a:latin typeface="Calibri" panose="020F0502020204030204" pitchFamily="34" charset="0"/>
                    <a:cs typeface="Calibri" panose="020F0502020204030204" pitchFamily="34" charset="0"/>
                  </a:endParaRPr>
                </a:p>
              </p:txBody>
            </p:sp>
          </p:grpSp>
          <p:sp>
            <p:nvSpPr>
              <p:cNvPr id="67" name="شكل بيضاوي 66">
                <a:extLst>
                  <a:ext uri="{FF2B5EF4-FFF2-40B4-BE49-F238E27FC236}">
                    <a16:creationId xmlns:a16="http://schemas.microsoft.com/office/drawing/2014/main" id="{C5C87BD8-2DD4-4A91-AD14-9BD584F0EA04}"/>
                  </a:ext>
                </a:extLst>
              </p:cNvPr>
              <p:cNvSpPr/>
              <p:nvPr/>
            </p:nvSpPr>
            <p:spPr>
              <a:xfrm>
                <a:off x="2185906" y="6065520"/>
                <a:ext cx="1793429" cy="233680"/>
              </a:xfrm>
              <a:prstGeom prst="ellipse">
                <a:avLst/>
              </a:prstGeom>
              <a:solidFill>
                <a:schemeClr val="tx1">
                  <a:alpha val="22000"/>
                </a:schemeClr>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fr-FR">
                  <a:latin typeface="Calibri" panose="020F0502020204030204" pitchFamily="34" charset="0"/>
                  <a:cs typeface="Calibri" panose="020F0502020204030204" pitchFamily="34" charset="0"/>
                </a:endParaRPr>
              </a:p>
            </p:txBody>
          </p:sp>
        </p:grpSp>
        <p:sp>
          <p:nvSpPr>
            <p:cNvPr id="63" name="مربع نص 57">
              <a:extLst>
                <a:ext uri="{FF2B5EF4-FFF2-40B4-BE49-F238E27FC236}">
                  <a16:creationId xmlns:a16="http://schemas.microsoft.com/office/drawing/2014/main" id="{CE5B387E-7AD1-4FE3-94FB-9757DC2BA860}"/>
                </a:ext>
              </a:extLst>
            </p:cNvPr>
            <p:cNvSpPr txBox="1"/>
            <p:nvPr/>
          </p:nvSpPr>
          <p:spPr>
            <a:xfrm>
              <a:off x="2773246" y="1058546"/>
              <a:ext cx="632398" cy="929641"/>
            </a:xfrm>
            <a:prstGeom prst="rect">
              <a:avLst/>
            </a:prstGeom>
            <a:noFill/>
          </p:spPr>
          <p:txBody>
            <a:bodyPr wrap="square" rtlCol="0">
              <a:spAutoFit/>
            </a:bodyP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pPr algn="ctr"/>
              <a:r>
                <a:rPr lang="fr-FR" sz="2800" b="1" dirty="0">
                  <a:solidFill>
                    <a:schemeClr val="bg1"/>
                  </a:solidFill>
                  <a:latin typeface="Calibri" panose="020F0502020204030204" pitchFamily="34" charset="0"/>
                  <a:cs typeface="Calibri" panose="020F0502020204030204" pitchFamily="34" charset="0"/>
                </a:rPr>
                <a:t>0</a:t>
              </a:r>
              <a:endParaRPr lang="ar-EG" sz="2800" b="1" dirty="0">
                <a:solidFill>
                  <a:schemeClr val="bg1"/>
                </a:solidFill>
                <a:latin typeface="Calibri" panose="020F0502020204030204" pitchFamily="34" charset="0"/>
                <a:cs typeface="Calibri" panose="020F0502020204030204" pitchFamily="34" charset="0"/>
              </a:endParaRPr>
            </a:p>
            <a:p>
              <a:pPr algn="ctr"/>
              <a:r>
                <a:rPr lang="fr-FR" sz="2800" b="1" dirty="0">
                  <a:solidFill>
                    <a:schemeClr val="bg1"/>
                  </a:solidFill>
                  <a:latin typeface="Calibri" panose="020F0502020204030204" pitchFamily="34" charset="0"/>
                  <a:cs typeface="Calibri" panose="020F0502020204030204" pitchFamily="34" charset="0"/>
                </a:rPr>
                <a:t>2</a:t>
              </a:r>
            </a:p>
          </p:txBody>
        </p:sp>
        <p:sp>
          <p:nvSpPr>
            <p:cNvPr id="64" name="مربع نص 58">
              <a:extLst>
                <a:ext uri="{FF2B5EF4-FFF2-40B4-BE49-F238E27FC236}">
                  <a16:creationId xmlns:a16="http://schemas.microsoft.com/office/drawing/2014/main" id="{02151205-EB79-4917-AC42-FAD8DD25D3AF}"/>
                </a:ext>
              </a:extLst>
            </p:cNvPr>
            <p:cNvSpPr txBox="1"/>
            <p:nvPr/>
          </p:nvSpPr>
          <p:spPr>
            <a:xfrm>
              <a:off x="2253917" y="2204207"/>
              <a:ext cx="1713228" cy="569779"/>
            </a:xfrm>
            <a:prstGeom prst="rect">
              <a:avLst/>
            </a:prstGeom>
            <a:noFill/>
          </p:spPr>
          <p:txBody>
            <a:bodyPr wrap="square" rtlCol="0">
              <a:spAutoFit/>
            </a:bodyP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pPr algn="ctr"/>
              <a:endParaRPr lang="fr-FR" sz="3200" b="1" dirty="0">
                <a:solidFill>
                  <a:srgbClr val="00006A"/>
                </a:solidFill>
                <a:latin typeface="Calibri" panose="020F0502020204030204" pitchFamily="34" charset="0"/>
                <a:cs typeface="Calibri" panose="020F0502020204030204" pitchFamily="34" charset="0"/>
              </a:endParaRPr>
            </a:p>
          </p:txBody>
        </p:sp>
        <p:sp>
          <p:nvSpPr>
            <p:cNvPr id="65" name="مربع نص 59">
              <a:extLst>
                <a:ext uri="{FF2B5EF4-FFF2-40B4-BE49-F238E27FC236}">
                  <a16:creationId xmlns:a16="http://schemas.microsoft.com/office/drawing/2014/main" id="{5EA76BA5-49CC-4C0D-9660-BC3199D7970A}"/>
                </a:ext>
              </a:extLst>
            </p:cNvPr>
            <p:cNvSpPr txBox="1"/>
            <p:nvPr/>
          </p:nvSpPr>
          <p:spPr>
            <a:xfrm>
              <a:off x="2308940" y="2809120"/>
              <a:ext cx="1547494" cy="449826"/>
            </a:xfrm>
            <a:prstGeom prst="rect">
              <a:avLst/>
            </a:prstGeom>
            <a:noFill/>
          </p:spPr>
          <p:txBody>
            <a:bodyPr wrap="square" rtlCol="0">
              <a:spAutoFit/>
            </a:bodyP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pPr algn="ctr"/>
              <a:endParaRPr lang="ar-SA" sz="2400" dirty="0">
                <a:latin typeface="Calibri" panose="020F0502020204030204" pitchFamily="34" charset="0"/>
                <a:cs typeface="Calibri" panose="020F0502020204030204" pitchFamily="34" charset="0"/>
              </a:endParaRPr>
            </a:p>
          </p:txBody>
        </p:sp>
      </p:grpSp>
      <p:grpSp>
        <p:nvGrpSpPr>
          <p:cNvPr id="30" name="مجموعة 29">
            <a:extLst>
              <a:ext uri="{FF2B5EF4-FFF2-40B4-BE49-F238E27FC236}">
                <a16:creationId xmlns:a16="http://schemas.microsoft.com/office/drawing/2014/main" id="{57A7A483-5AA5-4F26-85A1-F9AA740476A4}"/>
              </a:ext>
            </a:extLst>
          </p:cNvPr>
          <p:cNvGrpSpPr/>
          <p:nvPr/>
        </p:nvGrpSpPr>
        <p:grpSpPr>
          <a:xfrm>
            <a:off x="3549942" y="1318564"/>
            <a:ext cx="1674662" cy="5236899"/>
            <a:chOff x="152400" y="986473"/>
            <a:chExt cx="1849120" cy="5312727"/>
          </a:xfrm>
        </p:grpSpPr>
        <p:grpSp>
          <p:nvGrpSpPr>
            <p:cNvPr id="50" name="مجموعة 49">
              <a:extLst>
                <a:ext uri="{FF2B5EF4-FFF2-40B4-BE49-F238E27FC236}">
                  <a16:creationId xmlns:a16="http://schemas.microsoft.com/office/drawing/2014/main" id="{33954A3A-FFC8-4BFB-88E8-5B28718302E6}"/>
                </a:ext>
              </a:extLst>
            </p:cNvPr>
            <p:cNvGrpSpPr/>
            <p:nvPr/>
          </p:nvGrpSpPr>
          <p:grpSpPr>
            <a:xfrm>
              <a:off x="152400" y="986473"/>
              <a:ext cx="1849120" cy="5312727"/>
              <a:chOff x="152400" y="986473"/>
              <a:chExt cx="1849120" cy="5312727"/>
            </a:xfrm>
          </p:grpSpPr>
          <p:grpSp>
            <p:nvGrpSpPr>
              <p:cNvPr id="54" name="مجموعة 53">
                <a:extLst>
                  <a:ext uri="{FF2B5EF4-FFF2-40B4-BE49-F238E27FC236}">
                    <a16:creationId xmlns:a16="http://schemas.microsoft.com/office/drawing/2014/main" id="{0C695287-9B41-48CF-8A6F-FD7F2CC7EA49}"/>
                  </a:ext>
                </a:extLst>
              </p:cNvPr>
              <p:cNvGrpSpPr/>
              <p:nvPr/>
            </p:nvGrpSpPr>
            <p:grpSpPr>
              <a:xfrm>
                <a:off x="152400" y="986473"/>
                <a:ext cx="1849120" cy="4784407"/>
                <a:chOff x="4013200" y="986473"/>
                <a:chExt cx="1849120" cy="4784407"/>
              </a:xfrm>
            </p:grpSpPr>
            <p:sp>
              <p:nvSpPr>
                <p:cNvPr id="56" name="مستطيل 55">
                  <a:extLst>
                    <a:ext uri="{FF2B5EF4-FFF2-40B4-BE49-F238E27FC236}">
                      <a16:creationId xmlns:a16="http://schemas.microsoft.com/office/drawing/2014/main" id="{3391DB26-AA71-40E7-B8FA-18DE4B0156A6}"/>
                    </a:ext>
                  </a:extLst>
                </p:cNvPr>
                <p:cNvSpPr/>
                <p:nvPr/>
              </p:nvSpPr>
              <p:spPr>
                <a:xfrm>
                  <a:off x="4704080" y="1371601"/>
                  <a:ext cx="467360" cy="767080"/>
                </a:xfrm>
                <a:prstGeom prst="rect">
                  <a:avLst/>
                </a:prstGeom>
                <a:solidFill>
                  <a:srgbClr val="66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fr-FR">
                    <a:latin typeface="Calibri" panose="020F0502020204030204" pitchFamily="34" charset="0"/>
                    <a:cs typeface="Calibri" panose="020F0502020204030204" pitchFamily="34" charset="0"/>
                  </a:endParaRPr>
                </a:p>
              </p:txBody>
            </p:sp>
            <p:sp>
              <p:nvSpPr>
                <p:cNvPr id="57" name="سهم: خماسي 56">
                  <a:extLst>
                    <a:ext uri="{FF2B5EF4-FFF2-40B4-BE49-F238E27FC236}">
                      <a16:creationId xmlns:a16="http://schemas.microsoft.com/office/drawing/2014/main" id="{2ACADC25-F456-45EC-BD85-75E6356F227D}"/>
                    </a:ext>
                  </a:extLst>
                </p:cNvPr>
                <p:cNvSpPr/>
                <p:nvPr/>
              </p:nvSpPr>
              <p:spPr>
                <a:xfrm rot="5400000">
                  <a:off x="3002280" y="2910840"/>
                  <a:ext cx="3870960" cy="1849120"/>
                </a:xfrm>
                <a:prstGeom prst="homePlate">
                  <a:avLst/>
                </a:prstGeom>
                <a:gradFill flip="none" rotWithShape="1">
                  <a:gsLst>
                    <a:gs pos="0">
                      <a:srgbClr val="660066"/>
                    </a:gs>
                    <a:gs pos="100000">
                      <a:srgbClr val="FF00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fr-FR">
                    <a:latin typeface="Calibri" panose="020F0502020204030204" pitchFamily="34" charset="0"/>
                    <a:cs typeface="Calibri" panose="020F0502020204030204" pitchFamily="34" charset="0"/>
                  </a:endParaRPr>
                </a:p>
              </p:txBody>
            </p:sp>
            <p:sp>
              <p:nvSpPr>
                <p:cNvPr id="58" name="سهم: خماسي 57">
                  <a:extLst>
                    <a:ext uri="{FF2B5EF4-FFF2-40B4-BE49-F238E27FC236}">
                      <a16:creationId xmlns:a16="http://schemas.microsoft.com/office/drawing/2014/main" id="{E272A6E2-B0BD-4309-9C53-8FF8B141A81D}"/>
                    </a:ext>
                  </a:extLst>
                </p:cNvPr>
                <p:cNvSpPr/>
                <p:nvPr/>
              </p:nvSpPr>
              <p:spPr>
                <a:xfrm rot="5400000">
                  <a:off x="3144520" y="2978787"/>
                  <a:ext cx="3586480" cy="1713227"/>
                </a:xfrm>
                <a:prstGeom prst="homePlate">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fr-FR">
                    <a:latin typeface="Calibri" panose="020F0502020204030204" pitchFamily="34" charset="0"/>
                    <a:cs typeface="Calibri" panose="020F0502020204030204" pitchFamily="34" charset="0"/>
                  </a:endParaRPr>
                </a:p>
              </p:txBody>
            </p:sp>
            <p:sp>
              <p:nvSpPr>
                <p:cNvPr id="59" name="سهم: خماسي 58">
                  <a:extLst>
                    <a:ext uri="{FF2B5EF4-FFF2-40B4-BE49-F238E27FC236}">
                      <a16:creationId xmlns:a16="http://schemas.microsoft.com/office/drawing/2014/main" id="{7C4DF512-7681-49B9-8099-52B5F48FF873}"/>
                    </a:ext>
                  </a:extLst>
                </p:cNvPr>
                <p:cNvSpPr/>
                <p:nvPr/>
              </p:nvSpPr>
              <p:spPr>
                <a:xfrm rot="5400000">
                  <a:off x="4558856" y="1068642"/>
                  <a:ext cx="767079" cy="609092"/>
                </a:xfrm>
                <a:prstGeom prst="homePlate">
                  <a:avLst/>
                </a:prstGeom>
                <a:gradFill flip="none" rotWithShape="1">
                  <a:gsLst>
                    <a:gs pos="0">
                      <a:srgbClr val="660066"/>
                    </a:gs>
                    <a:gs pos="100000">
                      <a:srgbClr val="FF00FF"/>
                    </a:gs>
                  </a:gsLst>
                  <a:lin ang="0" scaled="1"/>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fr-FR">
                    <a:latin typeface="Calibri" panose="020F0502020204030204" pitchFamily="34" charset="0"/>
                    <a:cs typeface="Calibri" panose="020F0502020204030204" pitchFamily="34" charset="0"/>
                  </a:endParaRPr>
                </a:p>
              </p:txBody>
            </p:sp>
            <p:sp>
              <p:nvSpPr>
                <p:cNvPr id="60" name="مثلث قائم الزاوية 59">
                  <a:extLst>
                    <a:ext uri="{FF2B5EF4-FFF2-40B4-BE49-F238E27FC236}">
                      <a16:creationId xmlns:a16="http://schemas.microsoft.com/office/drawing/2014/main" id="{D561BA08-09FD-4C2A-AB32-E0ACFA556835}"/>
                    </a:ext>
                  </a:extLst>
                </p:cNvPr>
                <p:cNvSpPr/>
                <p:nvPr/>
              </p:nvSpPr>
              <p:spPr>
                <a:xfrm>
                  <a:off x="5246942" y="986473"/>
                  <a:ext cx="99313" cy="108585"/>
                </a:xfrm>
                <a:prstGeom prst="rtTriangle">
                  <a:avLst/>
                </a:prstGeom>
                <a:solidFill>
                  <a:srgbClr val="66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fr-FR">
                    <a:latin typeface="Calibri" panose="020F0502020204030204" pitchFamily="34" charset="0"/>
                    <a:cs typeface="Calibri" panose="020F0502020204030204" pitchFamily="34" charset="0"/>
                  </a:endParaRPr>
                </a:p>
              </p:txBody>
            </p:sp>
            <p:sp>
              <p:nvSpPr>
                <p:cNvPr id="61" name="مثلث قائم الزاوية 60">
                  <a:extLst>
                    <a:ext uri="{FF2B5EF4-FFF2-40B4-BE49-F238E27FC236}">
                      <a16:creationId xmlns:a16="http://schemas.microsoft.com/office/drawing/2014/main" id="{10A1BAC6-9A19-468D-A0B5-B8D74DAB62A1}"/>
                    </a:ext>
                  </a:extLst>
                </p:cNvPr>
                <p:cNvSpPr/>
                <p:nvPr/>
              </p:nvSpPr>
              <p:spPr>
                <a:xfrm rot="16200000">
                  <a:off x="4533900" y="989966"/>
                  <a:ext cx="99313" cy="108585"/>
                </a:xfrm>
                <a:prstGeom prst="rtTriangle">
                  <a:avLst/>
                </a:prstGeom>
                <a:solidFill>
                  <a:srgbClr val="66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fr-FR">
                    <a:latin typeface="Calibri" panose="020F0502020204030204" pitchFamily="34" charset="0"/>
                    <a:cs typeface="Calibri" panose="020F0502020204030204" pitchFamily="34" charset="0"/>
                  </a:endParaRPr>
                </a:p>
              </p:txBody>
            </p:sp>
          </p:grpSp>
          <p:sp>
            <p:nvSpPr>
              <p:cNvPr id="55" name="شكل بيضاوي 54">
                <a:extLst>
                  <a:ext uri="{FF2B5EF4-FFF2-40B4-BE49-F238E27FC236}">
                    <a16:creationId xmlns:a16="http://schemas.microsoft.com/office/drawing/2014/main" id="{0EFA4488-D5F9-441B-AAA6-706976BD14A6}"/>
                  </a:ext>
                </a:extLst>
              </p:cNvPr>
              <p:cNvSpPr/>
              <p:nvPr/>
            </p:nvSpPr>
            <p:spPr>
              <a:xfrm>
                <a:off x="208091" y="6065520"/>
                <a:ext cx="1793429" cy="233680"/>
              </a:xfrm>
              <a:prstGeom prst="ellipse">
                <a:avLst/>
              </a:prstGeom>
              <a:solidFill>
                <a:schemeClr val="tx1">
                  <a:alpha val="22000"/>
                </a:schemeClr>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fr-FR">
                  <a:latin typeface="Calibri" panose="020F0502020204030204" pitchFamily="34" charset="0"/>
                  <a:cs typeface="Calibri" panose="020F0502020204030204" pitchFamily="34" charset="0"/>
                </a:endParaRPr>
              </a:p>
            </p:txBody>
          </p:sp>
        </p:grpSp>
        <p:sp>
          <p:nvSpPr>
            <p:cNvPr id="51" name="مربع نص 70">
              <a:extLst>
                <a:ext uri="{FF2B5EF4-FFF2-40B4-BE49-F238E27FC236}">
                  <a16:creationId xmlns:a16="http://schemas.microsoft.com/office/drawing/2014/main" id="{580698E0-B031-426B-9104-F94D46BA721F}"/>
                </a:ext>
              </a:extLst>
            </p:cNvPr>
            <p:cNvSpPr txBox="1"/>
            <p:nvPr/>
          </p:nvSpPr>
          <p:spPr>
            <a:xfrm>
              <a:off x="772317" y="1058546"/>
              <a:ext cx="632397" cy="967922"/>
            </a:xfrm>
            <a:prstGeom prst="rect">
              <a:avLst/>
            </a:prstGeom>
            <a:noFill/>
          </p:spPr>
          <p:txBody>
            <a:bodyPr wrap="square" rtlCol="0">
              <a:spAutoFit/>
            </a:bodyP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pPr algn="ctr"/>
              <a:r>
                <a:rPr lang="fr-FR" sz="2800" b="1" dirty="0">
                  <a:solidFill>
                    <a:schemeClr val="bg1"/>
                  </a:solidFill>
                  <a:latin typeface="Calibri" panose="020F0502020204030204" pitchFamily="34" charset="0"/>
                  <a:cs typeface="Calibri" panose="020F0502020204030204" pitchFamily="34" charset="0"/>
                </a:rPr>
                <a:t>0</a:t>
              </a:r>
              <a:endParaRPr lang="ar-EG" sz="2800" b="1" dirty="0">
                <a:solidFill>
                  <a:schemeClr val="bg1"/>
                </a:solidFill>
                <a:latin typeface="Calibri" panose="020F0502020204030204" pitchFamily="34" charset="0"/>
                <a:cs typeface="Calibri" panose="020F0502020204030204" pitchFamily="34" charset="0"/>
              </a:endParaRPr>
            </a:p>
            <a:p>
              <a:pPr algn="ctr"/>
              <a:r>
                <a:rPr lang="ar-EG" sz="2800" b="1" dirty="0">
                  <a:solidFill>
                    <a:schemeClr val="bg1"/>
                  </a:solidFill>
                  <a:latin typeface="Calibri" panose="020F0502020204030204" pitchFamily="34" charset="0"/>
                  <a:cs typeface="Calibri" panose="020F0502020204030204" pitchFamily="34" charset="0"/>
                </a:rPr>
                <a:t>3</a:t>
              </a:r>
              <a:endParaRPr lang="fr-FR" sz="2800" b="1" dirty="0">
                <a:solidFill>
                  <a:schemeClr val="bg1"/>
                </a:solidFill>
                <a:latin typeface="Calibri" panose="020F0502020204030204" pitchFamily="34" charset="0"/>
                <a:cs typeface="Calibri" panose="020F0502020204030204" pitchFamily="34" charset="0"/>
              </a:endParaRPr>
            </a:p>
          </p:txBody>
        </p:sp>
        <p:sp>
          <p:nvSpPr>
            <p:cNvPr id="52" name="مربع نص 71">
              <a:extLst>
                <a:ext uri="{FF2B5EF4-FFF2-40B4-BE49-F238E27FC236}">
                  <a16:creationId xmlns:a16="http://schemas.microsoft.com/office/drawing/2014/main" id="{D459AC49-2A77-4513-9C18-0A02045371C2}"/>
                </a:ext>
              </a:extLst>
            </p:cNvPr>
            <p:cNvSpPr txBox="1"/>
            <p:nvPr/>
          </p:nvSpPr>
          <p:spPr>
            <a:xfrm>
              <a:off x="248191" y="2204207"/>
              <a:ext cx="1713228" cy="593242"/>
            </a:xfrm>
            <a:prstGeom prst="rect">
              <a:avLst/>
            </a:prstGeom>
            <a:noFill/>
          </p:spPr>
          <p:txBody>
            <a:bodyPr wrap="square" rtlCol="0">
              <a:spAutoFit/>
            </a:bodyP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pPr algn="ctr"/>
              <a:endParaRPr lang="fr-FR" sz="3200" b="1" dirty="0">
                <a:solidFill>
                  <a:srgbClr val="6A006A"/>
                </a:solidFill>
                <a:latin typeface="Calibri" panose="020F0502020204030204" pitchFamily="34" charset="0"/>
                <a:cs typeface="Calibri" panose="020F0502020204030204" pitchFamily="34" charset="0"/>
              </a:endParaRPr>
            </a:p>
          </p:txBody>
        </p:sp>
        <p:sp>
          <p:nvSpPr>
            <p:cNvPr id="53" name="مربع نص 72">
              <a:extLst>
                <a:ext uri="{FF2B5EF4-FFF2-40B4-BE49-F238E27FC236}">
                  <a16:creationId xmlns:a16="http://schemas.microsoft.com/office/drawing/2014/main" id="{4D092552-A341-497E-B4FB-47181F0B7F5D}"/>
                </a:ext>
              </a:extLst>
            </p:cNvPr>
            <p:cNvSpPr txBox="1"/>
            <p:nvPr/>
          </p:nvSpPr>
          <p:spPr>
            <a:xfrm>
              <a:off x="303213" y="2878348"/>
              <a:ext cx="1547494" cy="468350"/>
            </a:xfrm>
            <a:prstGeom prst="rect">
              <a:avLst/>
            </a:prstGeom>
            <a:noFill/>
          </p:spPr>
          <p:txBody>
            <a:bodyPr wrap="square" rtlCol="0">
              <a:spAutoFit/>
            </a:bodyP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pPr algn="ctr"/>
              <a:endParaRPr lang="ar-SA" sz="2400" dirty="0">
                <a:latin typeface="Calibri" panose="020F0502020204030204" pitchFamily="34" charset="0"/>
                <a:cs typeface="Calibri" panose="020F0502020204030204" pitchFamily="34" charset="0"/>
              </a:endParaRPr>
            </a:p>
          </p:txBody>
        </p:sp>
      </p:grpSp>
      <p:sp>
        <p:nvSpPr>
          <p:cNvPr id="32" name="Title 3">
            <a:extLst>
              <a:ext uri="{FF2B5EF4-FFF2-40B4-BE49-F238E27FC236}">
                <a16:creationId xmlns:a16="http://schemas.microsoft.com/office/drawing/2014/main" id="{4349B84D-A234-4296-B4C9-92A57C6D1AFC}"/>
              </a:ext>
            </a:extLst>
          </p:cNvPr>
          <p:cNvSpPr txBox="1">
            <a:spLocks/>
          </p:cNvSpPr>
          <p:nvPr/>
        </p:nvSpPr>
        <p:spPr>
          <a:xfrm>
            <a:off x="2712125" y="142098"/>
            <a:ext cx="6594772" cy="784211"/>
          </a:xfrm>
          <a:prstGeom prst="rect">
            <a:avLst/>
          </a:prstGeom>
        </p:spPr>
        <p:txBody>
          <a:bodyPr>
            <a:normAutofit/>
          </a:bodyP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endParaRPr lang="en-US" dirty="0">
              <a:latin typeface="Calibri" panose="020F0502020204030204" pitchFamily="34" charset="0"/>
              <a:cs typeface="Calibri" panose="020F0502020204030204" pitchFamily="34" charset="0"/>
            </a:endParaRPr>
          </a:p>
        </p:txBody>
      </p:sp>
      <p:grpSp>
        <p:nvGrpSpPr>
          <p:cNvPr id="33" name="مجموعة 32">
            <a:extLst>
              <a:ext uri="{FF2B5EF4-FFF2-40B4-BE49-F238E27FC236}">
                <a16:creationId xmlns:a16="http://schemas.microsoft.com/office/drawing/2014/main" id="{EAC4A326-220C-745B-3FC1-308C07D386F6}"/>
              </a:ext>
            </a:extLst>
          </p:cNvPr>
          <p:cNvGrpSpPr/>
          <p:nvPr/>
        </p:nvGrpSpPr>
        <p:grpSpPr>
          <a:xfrm>
            <a:off x="0" y="6485247"/>
            <a:ext cx="12192000" cy="230656"/>
            <a:chOff x="0" y="6627344"/>
            <a:chExt cx="12192000" cy="230656"/>
          </a:xfrm>
        </p:grpSpPr>
        <p:sp>
          <p:nvSpPr>
            <p:cNvPr id="34" name="Rectangle 1">
              <a:extLst>
                <a:ext uri="{FF2B5EF4-FFF2-40B4-BE49-F238E27FC236}">
                  <a16:creationId xmlns:a16="http://schemas.microsoft.com/office/drawing/2014/main" id="{B5A6D69F-86AA-4668-A566-B86869D544CD}"/>
                </a:ext>
              </a:extLst>
            </p:cNvPr>
            <p:cNvSpPr/>
            <p:nvPr/>
          </p:nvSpPr>
          <p:spPr>
            <a:xfrm>
              <a:off x="0" y="6627344"/>
              <a:ext cx="3048000" cy="230656"/>
            </a:xfrm>
            <a:prstGeom prst="rect">
              <a:avLst/>
            </a:prstGeom>
            <a:solidFill>
              <a:srgbClr val="00B0F0"/>
            </a:solidFill>
            <a:ln w="12700" cap="flat" cmpd="sng" algn="ctr">
              <a:noFill/>
              <a:prstDash val="solid"/>
              <a:miter lim="800000"/>
            </a:ln>
            <a:effectLst/>
          </p:spPr>
          <p:txBody>
            <a:bodyPr rtlCol="0" anchor="ct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panose="020F0502020204030204" pitchFamily="34" charset="0"/>
                <a:cs typeface="Calibri" panose="020F0502020204030204" pitchFamily="34" charset="0"/>
              </a:endParaRPr>
            </a:p>
          </p:txBody>
        </p:sp>
        <p:sp>
          <p:nvSpPr>
            <p:cNvPr id="35" name="Rectangle 13">
              <a:extLst>
                <a:ext uri="{FF2B5EF4-FFF2-40B4-BE49-F238E27FC236}">
                  <a16:creationId xmlns:a16="http://schemas.microsoft.com/office/drawing/2014/main" id="{7027ABBC-0B98-4D91-8F6E-47A9B24A1FB7}"/>
                </a:ext>
              </a:extLst>
            </p:cNvPr>
            <p:cNvSpPr/>
            <p:nvPr/>
          </p:nvSpPr>
          <p:spPr>
            <a:xfrm>
              <a:off x="3048000" y="6627344"/>
              <a:ext cx="3048000" cy="230656"/>
            </a:xfrm>
            <a:prstGeom prst="rect">
              <a:avLst/>
            </a:prstGeom>
            <a:solidFill>
              <a:srgbClr val="92D050"/>
            </a:solidFill>
            <a:ln w="12700" cap="flat" cmpd="sng" algn="ctr">
              <a:noFill/>
              <a:prstDash val="solid"/>
              <a:miter lim="800000"/>
            </a:ln>
            <a:effectLst/>
          </p:spPr>
          <p:txBody>
            <a:bodyPr rtlCol="0" anchor="ct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panose="020F0502020204030204" pitchFamily="34" charset="0"/>
                <a:cs typeface="Calibri" panose="020F0502020204030204" pitchFamily="34" charset="0"/>
              </a:endParaRPr>
            </a:p>
          </p:txBody>
        </p:sp>
        <p:sp>
          <p:nvSpPr>
            <p:cNvPr id="36" name="Rectangle 17">
              <a:extLst>
                <a:ext uri="{FF2B5EF4-FFF2-40B4-BE49-F238E27FC236}">
                  <a16:creationId xmlns:a16="http://schemas.microsoft.com/office/drawing/2014/main" id="{D0C6AC95-E35F-4C10-A177-1DE307BDA2A5}"/>
                </a:ext>
              </a:extLst>
            </p:cNvPr>
            <p:cNvSpPr/>
            <p:nvPr/>
          </p:nvSpPr>
          <p:spPr>
            <a:xfrm>
              <a:off x="6096000" y="6627344"/>
              <a:ext cx="3048000" cy="230656"/>
            </a:xfrm>
            <a:prstGeom prst="rect">
              <a:avLst/>
            </a:prstGeom>
            <a:solidFill>
              <a:srgbClr val="FFC000"/>
            </a:solidFill>
            <a:ln w="12700" cap="flat" cmpd="sng" algn="ctr">
              <a:noFill/>
              <a:prstDash val="solid"/>
              <a:miter lim="800000"/>
            </a:ln>
            <a:effectLst/>
          </p:spPr>
          <p:txBody>
            <a:bodyPr rtlCol="0" anchor="ct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panose="020F0502020204030204" pitchFamily="34" charset="0"/>
                <a:cs typeface="Calibri" panose="020F0502020204030204" pitchFamily="34" charset="0"/>
              </a:endParaRPr>
            </a:p>
          </p:txBody>
        </p:sp>
        <p:sp>
          <p:nvSpPr>
            <p:cNvPr id="37" name="Rectangle 19">
              <a:extLst>
                <a:ext uri="{FF2B5EF4-FFF2-40B4-BE49-F238E27FC236}">
                  <a16:creationId xmlns:a16="http://schemas.microsoft.com/office/drawing/2014/main" id="{9D5F8FB7-D1AD-4858-8D28-4AA556903C13}"/>
                </a:ext>
              </a:extLst>
            </p:cNvPr>
            <p:cNvSpPr/>
            <p:nvPr/>
          </p:nvSpPr>
          <p:spPr>
            <a:xfrm>
              <a:off x="9144000" y="6627344"/>
              <a:ext cx="3048000" cy="230656"/>
            </a:xfrm>
            <a:prstGeom prst="rect">
              <a:avLst/>
            </a:prstGeom>
            <a:solidFill>
              <a:srgbClr val="FF6600"/>
            </a:solidFill>
            <a:ln w="12700" cap="flat" cmpd="sng" algn="ctr">
              <a:noFill/>
              <a:prstDash val="solid"/>
              <a:miter lim="800000"/>
            </a:ln>
            <a:effectLst/>
          </p:spPr>
          <p:txBody>
            <a:bodyPr rtlCol="0" anchor="ct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panose="020F0502020204030204" pitchFamily="34" charset="0"/>
                <a:cs typeface="Calibri" panose="020F0502020204030204" pitchFamily="34" charset="0"/>
              </a:endParaRPr>
            </a:p>
          </p:txBody>
        </p:sp>
      </p:grpSp>
      <p:sp>
        <p:nvSpPr>
          <p:cNvPr id="123" name="مربع نص 122">
            <a:extLst>
              <a:ext uri="{FF2B5EF4-FFF2-40B4-BE49-F238E27FC236}">
                <a16:creationId xmlns:a16="http://schemas.microsoft.com/office/drawing/2014/main" id="{25A36098-7FFF-6E7D-0F9A-0704A6C58366}"/>
              </a:ext>
            </a:extLst>
          </p:cNvPr>
          <p:cNvSpPr txBox="1"/>
          <p:nvPr/>
        </p:nvSpPr>
        <p:spPr>
          <a:xfrm>
            <a:off x="8749392" y="2790587"/>
            <a:ext cx="1000444" cy="369332"/>
          </a:xfrm>
          <a:prstGeom prst="rect">
            <a:avLst/>
          </a:prstGeom>
          <a:noFill/>
        </p:spPr>
        <p:txBody>
          <a:bodyPr wrap="square">
            <a:spAutoFit/>
          </a:bodyPr>
          <a:lstStyle/>
          <a:p>
            <a:endParaRPr lang="en-US" dirty="0">
              <a:latin typeface="Calibri" panose="020F0502020204030204" pitchFamily="34" charset="0"/>
              <a:cs typeface="Calibri" panose="020F0502020204030204" pitchFamily="34" charset="0"/>
            </a:endParaRPr>
          </a:p>
        </p:txBody>
      </p:sp>
      <p:sp>
        <p:nvSpPr>
          <p:cNvPr id="125" name="مربع نص 124">
            <a:extLst>
              <a:ext uri="{FF2B5EF4-FFF2-40B4-BE49-F238E27FC236}">
                <a16:creationId xmlns:a16="http://schemas.microsoft.com/office/drawing/2014/main" id="{D351F919-50BE-ECB6-2BFA-3DFA59C55EE6}"/>
              </a:ext>
            </a:extLst>
          </p:cNvPr>
          <p:cNvSpPr txBox="1"/>
          <p:nvPr/>
        </p:nvSpPr>
        <p:spPr>
          <a:xfrm>
            <a:off x="8209843" y="2575745"/>
            <a:ext cx="1813820" cy="392159"/>
          </a:xfrm>
          <a:prstGeom prst="rect">
            <a:avLst/>
          </a:prstGeom>
          <a:noFill/>
        </p:spPr>
        <p:txBody>
          <a:bodyPr wrap="square">
            <a:spAutoFit/>
          </a:bodyPr>
          <a:lstStyle/>
          <a:p>
            <a:pPr algn="r" rtl="1">
              <a:lnSpc>
                <a:spcPct val="115000"/>
              </a:lnSpc>
              <a:spcAft>
                <a:spcPts val="1000"/>
              </a:spcAft>
            </a:pPr>
            <a:endParaRPr lang="en-US" sz="1800" dirty="0">
              <a:latin typeface="Calibri" panose="020F0502020204030204" pitchFamily="34" charset="0"/>
              <a:ea typeface="Times New Roman"/>
              <a:cs typeface="Calibri" panose="020F0502020204030204" pitchFamily="34" charset="0"/>
            </a:endParaRPr>
          </a:p>
        </p:txBody>
      </p:sp>
      <p:sp>
        <p:nvSpPr>
          <p:cNvPr id="127" name="مربع نص 126">
            <a:extLst>
              <a:ext uri="{FF2B5EF4-FFF2-40B4-BE49-F238E27FC236}">
                <a16:creationId xmlns:a16="http://schemas.microsoft.com/office/drawing/2014/main" id="{A33CA16E-D069-7933-E515-3BDAC1B28FF6}"/>
              </a:ext>
            </a:extLst>
          </p:cNvPr>
          <p:cNvSpPr txBox="1"/>
          <p:nvPr/>
        </p:nvSpPr>
        <p:spPr>
          <a:xfrm>
            <a:off x="8404899" y="2408222"/>
            <a:ext cx="1689715" cy="3096500"/>
          </a:xfrm>
          <a:prstGeom prst="rect">
            <a:avLst/>
          </a:prstGeom>
          <a:noFill/>
          <a:ln>
            <a:noFill/>
          </a:ln>
        </p:spPr>
        <p:txBody>
          <a:bodyPr wrap="square">
            <a:spAutoFit/>
          </a:bodyPr>
          <a:lstStyle/>
          <a:p>
            <a:pPr algn="ctr" rtl="1">
              <a:lnSpc>
                <a:spcPct val="115000"/>
              </a:lnSpc>
              <a:spcAft>
                <a:spcPts val="1000"/>
              </a:spcAft>
            </a:pPr>
            <a:r>
              <a:rPr lang="ar-SA" sz="2000" b="1" dirty="0">
                <a:solidFill>
                  <a:srgbClr val="FF0000"/>
                </a:solidFill>
                <a:latin typeface="Calibri" panose="020F0502020204030204" pitchFamily="34" charset="0"/>
                <a:ea typeface="Calibri"/>
                <a:cs typeface="Calibri" panose="020F0502020204030204" pitchFamily="34" charset="0"/>
              </a:rPr>
              <a:t>أسلوب التدريس</a:t>
            </a:r>
            <a:endParaRPr lang="ar-EG" sz="2000" b="1" dirty="0">
              <a:solidFill>
                <a:srgbClr val="FF0000"/>
              </a:solidFill>
              <a:latin typeface="Calibri" panose="020F0502020204030204" pitchFamily="34" charset="0"/>
              <a:ea typeface="Calibri"/>
              <a:cs typeface="Calibri" panose="020F0502020204030204" pitchFamily="34" charset="0"/>
            </a:endParaRPr>
          </a:p>
          <a:p>
            <a:pPr algn="r" rtl="1">
              <a:lnSpc>
                <a:spcPct val="115000"/>
              </a:lnSpc>
              <a:spcAft>
                <a:spcPts val="1000"/>
              </a:spcAft>
            </a:pPr>
            <a:r>
              <a:rPr lang="ar-SA" sz="1600" b="1" dirty="0">
                <a:latin typeface="Calibri" panose="020F0502020204030204" pitchFamily="34" charset="0"/>
                <a:ea typeface="Calibri"/>
                <a:cs typeface="Calibri" panose="020F0502020204030204" pitchFamily="34" charset="0"/>
              </a:rPr>
              <a:t> هو النمط التدريس الذي يفضله معلم ما، أو هـو الكيفيـة التـي تنـاول بها المعلم طريقة التدريس أثناء قيامه بعملية التدريس وهـو مـرتبط أساساً  بالخـصائص الشخصية للمعلم.</a:t>
            </a:r>
            <a:endParaRPr lang="en-US" sz="1600" b="1" dirty="0">
              <a:latin typeface="Calibri" panose="020F0502020204030204" pitchFamily="34" charset="0"/>
              <a:ea typeface="Times New Roman"/>
              <a:cs typeface="Calibri" panose="020F0502020204030204" pitchFamily="34" charset="0"/>
            </a:endParaRPr>
          </a:p>
        </p:txBody>
      </p:sp>
      <p:sp>
        <p:nvSpPr>
          <p:cNvPr id="128" name="مربع نص 127">
            <a:extLst>
              <a:ext uri="{FF2B5EF4-FFF2-40B4-BE49-F238E27FC236}">
                <a16:creationId xmlns:a16="http://schemas.microsoft.com/office/drawing/2014/main" id="{D98EB17F-F209-0E98-F36A-AC1B31B1D91E}"/>
              </a:ext>
            </a:extLst>
          </p:cNvPr>
          <p:cNvSpPr txBox="1"/>
          <p:nvPr/>
        </p:nvSpPr>
        <p:spPr>
          <a:xfrm>
            <a:off x="9116753" y="1675865"/>
            <a:ext cx="487819" cy="369332"/>
          </a:xfrm>
          <a:prstGeom prst="rect">
            <a:avLst/>
          </a:prstGeom>
          <a:noFill/>
        </p:spPr>
        <p:txBody>
          <a:bodyPr wrap="square" rtlCol="0">
            <a:spAutoFit/>
          </a:bodyPr>
          <a:lstStyle/>
          <a:p>
            <a:r>
              <a:rPr lang="ar-EG" b="1" dirty="0">
                <a:solidFill>
                  <a:schemeClr val="bg1">
                    <a:lumMod val="95000"/>
                  </a:schemeClr>
                </a:solidFill>
                <a:latin typeface="Calibri" panose="020F0502020204030204" pitchFamily="34" charset="0"/>
                <a:cs typeface="Calibri" panose="020F0502020204030204" pitchFamily="34" charset="0"/>
              </a:rPr>
              <a:t>1</a:t>
            </a:r>
            <a:endParaRPr lang="en-US" b="1" dirty="0">
              <a:solidFill>
                <a:schemeClr val="bg1">
                  <a:lumMod val="95000"/>
                </a:schemeClr>
              </a:solidFill>
              <a:latin typeface="Calibri" panose="020F0502020204030204" pitchFamily="34" charset="0"/>
              <a:cs typeface="Calibri" panose="020F0502020204030204" pitchFamily="34" charset="0"/>
            </a:endParaRPr>
          </a:p>
        </p:txBody>
      </p:sp>
      <p:sp>
        <p:nvSpPr>
          <p:cNvPr id="130" name="مربع نص 129">
            <a:extLst>
              <a:ext uri="{FF2B5EF4-FFF2-40B4-BE49-F238E27FC236}">
                <a16:creationId xmlns:a16="http://schemas.microsoft.com/office/drawing/2014/main" id="{F3A3CD35-776F-F358-2D3D-66AF91086C6D}"/>
              </a:ext>
            </a:extLst>
          </p:cNvPr>
          <p:cNvSpPr txBox="1"/>
          <p:nvPr/>
        </p:nvSpPr>
        <p:spPr>
          <a:xfrm>
            <a:off x="5631855" y="2445589"/>
            <a:ext cx="2165345" cy="2856423"/>
          </a:xfrm>
          <a:prstGeom prst="rect">
            <a:avLst/>
          </a:prstGeom>
          <a:noFill/>
        </p:spPr>
        <p:txBody>
          <a:bodyPr wrap="square">
            <a:spAutoFit/>
          </a:bodyPr>
          <a:lstStyle/>
          <a:p>
            <a:pPr algn="ctr" rtl="1">
              <a:lnSpc>
                <a:spcPct val="115000"/>
              </a:lnSpc>
              <a:spcAft>
                <a:spcPts val="1000"/>
              </a:spcAft>
            </a:pPr>
            <a:r>
              <a:rPr lang="ar-EG" sz="2000" b="1" dirty="0">
                <a:solidFill>
                  <a:srgbClr val="0070C0"/>
                </a:solidFill>
                <a:latin typeface="Calibri" panose="020F0502020204030204" pitchFamily="34" charset="0"/>
                <a:ea typeface="Calibri"/>
                <a:cs typeface="Calibri" panose="020F0502020204030204" pitchFamily="34" charset="0"/>
              </a:rPr>
              <a:t>التعليم</a:t>
            </a:r>
          </a:p>
          <a:p>
            <a:pPr algn="r" rtl="1">
              <a:lnSpc>
                <a:spcPct val="115000"/>
              </a:lnSpc>
              <a:spcAft>
                <a:spcPts val="1000"/>
              </a:spcAft>
            </a:pPr>
            <a:r>
              <a:rPr lang="ar-EG" sz="1600" b="1" dirty="0">
                <a:latin typeface="Calibri" panose="020F0502020204030204" pitchFamily="34" charset="0"/>
                <a:ea typeface="Calibri"/>
                <a:cs typeface="Calibri" panose="020F0502020204030204" pitchFamily="34" charset="0"/>
              </a:rPr>
              <a:t> هو العملية أو الإجراءات التي ينتج عنها التعلم وهي عبارة عن نقـل المعـارف، والحقائق، وتكوين المفاهيم وإكساب الميول، والاتجاهات، والقيم، والمهارات، وإحـداث تغييـرات عقلية ووجدانية ومهارية للطلاب</a:t>
            </a:r>
            <a:r>
              <a:rPr lang="ar-EG" sz="1800" dirty="0">
                <a:latin typeface="Calibri" panose="020F0502020204030204" pitchFamily="34" charset="0"/>
                <a:ea typeface="Calibri"/>
                <a:cs typeface="Calibri" panose="020F0502020204030204" pitchFamily="34" charset="0"/>
              </a:rPr>
              <a:t>.</a:t>
            </a:r>
            <a:endParaRPr lang="en-US" sz="1800" dirty="0">
              <a:latin typeface="Calibri" panose="020F0502020204030204" pitchFamily="34" charset="0"/>
              <a:ea typeface="Times New Roman"/>
              <a:cs typeface="Calibri" panose="020F0502020204030204" pitchFamily="34" charset="0"/>
            </a:endParaRPr>
          </a:p>
        </p:txBody>
      </p:sp>
      <p:sp>
        <p:nvSpPr>
          <p:cNvPr id="132" name="مربع نص 131">
            <a:extLst>
              <a:ext uri="{FF2B5EF4-FFF2-40B4-BE49-F238E27FC236}">
                <a16:creationId xmlns:a16="http://schemas.microsoft.com/office/drawing/2014/main" id="{2259F050-34EB-4818-4FB3-81923D2F0260}"/>
              </a:ext>
            </a:extLst>
          </p:cNvPr>
          <p:cNvSpPr txBox="1"/>
          <p:nvPr/>
        </p:nvSpPr>
        <p:spPr>
          <a:xfrm>
            <a:off x="3665784" y="2426479"/>
            <a:ext cx="1399738" cy="2537874"/>
          </a:xfrm>
          <a:prstGeom prst="rect">
            <a:avLst/>
          </a:prstGeom>
          <a:noFill/>
        </p:spPr>
        <p:txBody>
          <a:bodyPr wrap="square">
            <a:spAutoFit/>
          </a:bodyPr>
          <a:lstStyle/>
          <a:p>
            <a:pPr algn="ctr" rtl="1">
              <a:lnSpc>
                <a:spcPct val="115000"/>
              </a:lnSpc>
              <a:spcAft>
                <a:spcPts val="1000"/>
              </a:spcAft>
            </a:pPr>
            <a:r>
              <a:rPr lang="ar-SA" sz="2400" b="1" dirty="0">
                <a:solidFill>
                  <a:srgbClr val="7030A0"/>
                </a:solidFill>
                <a:latin typeface="Calibri" panose="020F0502020204030204" pitchFamily="34" charset="0"/>
                <a:ea typeface="Times New Roman"/>
                <a:cs typeface="Calibri" panose="020F0502020204030204" pitchFamily="34" charset="0"/>
              </a:rPr>
              <a:t>التعلم</a:t>
            </a:r>
            <a:endParaRPr lang="ar-EG" sz="2400" b="1" dirty="0">
              <a:solidFill>
                <a:srgbClr val="7030A0"/>
              </a:solidFill>
              <a:latin typeface="Calibri" panose="020F0502020204030204" pitchFamily="34" charset="0"/>
              <a:ea typeface="Times New Roman"/>
              <a:cs typeface="Calibri" panose="020F0502020204030204" pitchFamily="34" charset="0"/>
            </a:endParaRPr>
          </a:p>
          <a:p>
            <a:pPr algn="justLow" rtl="1">
              <a:lnSpc>
                <a:spcPct val="115000"/>
              </a:lnSpc>
              <a:spcAft>
                <a:spcPts val="1000"/>
              </a:spcAft>
            </a:pPr>
            <a:r>
              <a:rPr lang="en-US" sz="1800" b="1" dirty="0">
                <a:solidFill>
                  <a:srgbClr val="000000"/>
                </a:solidFill>
                <a:latin typeface="Calibri" panose="020F0502020204030204" pitchFamily="34" charset="0"/>
                <a:ea typeface="Times New Roman"/>
                <a:cs typeface="Calibri" panose="020F0502020204030204" pitchFamily="34" charset="0"/>
              </a:rPr>
              <a:t> </a:t>
            </a:r>
            <a:r>
              <a:rPr lang="ar-SA" sz="1800" b="1" dirty="0">
                <a:solidFill>
                  <a:srgbClr val="000000"/>
                </a:solidFill>
                <a:latin typeface="Calibri" panose="020F0502020204030204" pitchFamily="34" charset="0"/>
                <a:ea typeface="Times New Roman"/>
                <a:cs typeface="Calibri" panose="020F0502020204030204" pitchFamily="34" charset="0"/>
              </a:rPr>
              <a:t>هو نتاج عملية التعليم، وهو كل ما يكتسبه الإنسان عن طريق الممارسة والخبرة</a:t>
            </a:r>
            <a:r>
              <a:rPr lang="ar-EG" sz="1800" b="1" dirty="0">
                <a:solidFill>
                  <a:srgbClr val="000000"/>
                </a:solidFill>
                <a:latin typeface="Calibri" panose="020F0502020204030204" pitchFamily="34" charset="0"/>
                <a:ea typeface="Times New Roman"/>
                <a:cs typeface="Calibri" panose="020F0502020204030204" pitchFamily="34" charset="0"/>
              </a:rPr>
              <a:t>.</a:t>
            </a:r>
            <a:endParaRPr lang="en-US" sz="1600" b="1" dirty="0">
              <a:latin typeface="Calibri" panose="020F0502020204030204" pitchFamily="34" charset="0"/>
              <a:ea typeface="Times New Roman"/>
              <a:cs typeface="Calibri" panose="020F0502020204030204" pitchFamily="34" charset="0"/>
            </a:endParaRPr>
          </a:p>
        </p:txBody>
      </p:sp>
    </p:spTree>
    <p:extLst>
      <p:ext uri="{BB962C8B-B14F-4D97-AF65-F5344CB8AC3E}">
        <p14:creationId xmlns:p14="http://schemas.microsoft.com/office/powerpoint/2010/main" val="3590115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500" fill="hold"/>
                                        <p:tgtEl>
                                          <p:spTgt spid="24"/>
                                        </p:tgtEl>
                                        <p:attrNameLst>
                                          <p:attrName>ppt_x</p:attrName>
                                        </p:attrNameLst>
                                      </p:cBhvr>
                                      <p:tavLst>
                                        <p:tav tm="0">
                                          <p:val>
                                            <p:strVal val="#ppt_x"/>
                                          </p:val>
                                        </p:tav>
                                        <p:tav tm="100000">
                                          <p:val>
                                            <p:strVal val="#ppt_x"/>
                                          </p:val>
                                        </p:tav>
                                      </p:tavLst>
                                    </p:anim>
                                    <p:anim calcmode="lin" valueType="num">
                                      <p:cBhvr additive="base">
                                        <p:cTn id="1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500" fill="hold"/>
                                        <p:tgtEl>
                                          <p:spTgt spid="28"/>
                                        </p:tgtEl>
                                        <p:attrNameLst>
                                          <p:attrName>ppt_x</p:attrName>
                                        </p:attrNameLst>
                                      </p:cBhvr>
                                      <p:tavLst>
                                        <p:tav tm="0">
                                          <p:val>
                                            <p:strVal val="#ppt_x"/>
                                          </p:val>
                                        </p:tav>
                                        <p:tav tm="100000">
                                          <p:val>
                                            <p:strVal val="#ppt_x"/>
                                          </p:val>
                                        </p:tav>
                                      </p:tavLst>
                                    </p:anim>
                                    <p:anim calcmode="lin" valueType="num">
                                      <p:cBhvr additive="base">
                                        <p:cTn id="24"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127"/>
                                        </p:tgtEl>
                                        <p:attrNameLst>
                                          <p:attrName>style.visibility</p:attrName>
                                        </p:attrNameLst>
                                      </p:cBhvr>
                                      <p:to>
                                        <p:strVal val="visible"/>
                                      </p:to>
                                    </p:set>
                                    <p:animEffect transition="in" filter="barn(inVertical)">
                                      <p:cBhvr>
                                        <p:cTn id="29" dur="500"/>
                                        <p:tgtEl>
                                          <p:spTgt spid="127"/>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29"/>
                                        </p:tgtEl>
                                        <p:attrNameLst>
                                          <p:attrName>style.visibility</p:attrName>
                                        </p:attrNameLst>
                                      </p:cBhvr>
                                      <p:to>
                                        <p:strVal val="visible"/>
                                      </p:to>
                                    </p:set>
                                    <p:anim calcmode="lin" valueType="num">
                                      <p:cBhvr additive="base">
                                        <p:cTn id="34" dur="500" fill="hold"/>
                                        <p:tgtEl>
                                          <p:spTgt spid="29"/>
                                        </p:tgtEl>
                                        <p:attrNameLst>
                                          <p:attrName>ppt_x</p:attrName>
                                        </p:attrNameLst>
                                      </p:cBhvr>
                                      <p:tavLst>
                                        <p:tav tm="0">
                                          <p:val>
                                            <p:strVal val="#ppt_x"/>
                                          </p:val>
                                        </p:tav>
                                        <p:tav tm="100000">
                                          <p:val>
                                            <p:strVal val="#ppt_x"/>
                                          </p:val>
                                        </p:tav>
                                      </p:tavLst>
                                    </p:anim>
                                    <p:anim calcmode="lin" valueType="num">
                                      <p:cBhvr additive="base">
                                        <p:cTn id="35"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6" presetClass="entr" presetSubtype="21" fill="hold" grpId="0" nodeType="clickEffect">
                                  <p:stCondLst>
                                    <p:cond delay="0"/>
                                  </p:stCondLst>
                                  <p:childTnLst>
                                    <p:set>
                                      <p:cBhvr>
                                        <p:cTn id="39" dur="1" fill="hold">
                                          <p:stCondLst>
                                            <p:cond delay="0"/>
                                          </p:stCondLst>
                                        </p:cTn>
                                        <p:tgtEl>
                                          <p:spTgt spid="130"/>
                                        </p:tgtEl>
                                        <p:attrNameLst>
                                          <p:attrName>style.visibility</p:attrName>
                                        </p:attrNameLst>
                                      </p:cBhvr>
                                      <p:to>
                                        <p:strVal val="visible"/>
                                      </p:to>
                                    </p:set>
                                    <p:animEffect transition="in" filter="barn(inVertical)">
                                      <p:cBhvr>
                                        <p:cTn id="40" dur="500"/>
                                        <p:tgtEl>
                                          <p:spTgt spid="130"/>
                                        </p:tgtEl>
                                      </p:cBhvr>
                                    </p:animEffect>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nodeType="click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1000"/>
                                        <p:tgtEl>
                                          <p:spTgt spid="30"/>
                                        </p:tgtEl>
                                      </p:cBhvr>
                                    </p:animEffect>
                                    <p:anim calcmode="lin" valueType="num">
                                      <p:cBhvr>
                                        <p:cTn id="46" dur="1000" fill="hold"/>
                                        <p:tgtEl>
                                          <p:spTgt spid="30"/>
                                        </p:tgtEl>
                                        <p:attrNameLst>
                                          <p:attrName>ppt_x</p:attrName>
                                        </p:attrNameLst>
                                      </p:cBhvr>
                                      <p:tavLst>
                                        <p:tav tm="0">
                                          <p:val>
                                            <p:strVal val="#ppt_x"/>
                                          </p:val>
                                        </p:tav>
                                        <p:tav tm="100000">
                                          <p:val>
                                            <p:strVal val="#ppt_x"/>
                                          </p:val>
                                        </p:tav>
                                      </p:tavLst>
                                    </p:anim>
                                    <p:anim calcmode="lin" valueType="num">
                                      <p:cBhvr>
                                        <p:cTn id="47"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16" presetClass="entr" presetSubtype="21" fill="hold" grpId="0" nodeType="clickEffect">
                                  <p:stCondLst>
                                    <p:cond delay="0"/>
                                  </p:stCondLst>
                                  <p:childTnLst>
                                    <p:set>
                                      <p:cBhvr>
                                        <p:cTn id="51" dur="1" fill="hold">
                                          <p:stCondLst>
                                            <p:cond delay="0"/>
                                          </p:stCondLst>
                                        </p:cTn>
                                        <p:tgtEl>
                                          <p:spTgt spid="132"/>
                                        </p:tgtEl>
                                        <p:attrNameLst>
                                          <p:attrName>style.visibility</p:attrName>
                                        </p:attrNameLst>
                                      </p:cBhvr>
                                      <p:to>
                                        <p:strVal val="visible"/>
                                      </p:to>
                                    </p:set>
                                    <p:animEffect transition="in" filter="barn(inVertical)">
                                      <p:cBhvr>
                                        <p:cTn id="52" dur="500"/>
                                        <p:tgtEl>
                                          <p:spTgt spid="1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4" grpId="0" animBg="1"/>
      <p:bldP spid="127" grpId="0"/>
      <p:bldP spid="130" grpId="0"/>
      <p:bldP spid="13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B9E436AD-882C-5E3F-91A3-DE06D33D916B}"/>
              </a:ext>
            </a:extLst>
          </p:cNvPr>
          <p:cNvSpPr>
            <a:spLocks noGrp="1"/>
          </p:cNvSpPr>
          <p:nvPr>
            <p:ph type="title"/>
          </p:nvPr>
        </p:nvSpPr>
        <p:spPr/>
        <p:txBody>
          <a:bodyPr/>
          <a:lstStyle/>
          <a:p>
            <a:endParaRPr lang="en-US" dirty="0"/>
          </a:p>
        </p:txBody>
      </p:sp>
      <p:sp>
        <p:nvSpPr>
          <p:cNvPr id="3" name="عنصر نائب للمحتوى 2">
            <a:extLst>
              <a:ext uri="{FF2B5EF4-FFF2-40B4-BE49-F238E27FC236}">
                <a16:creationId xmlns:a16="http://schemas.microsoft.com/office/drawing/2014/main" id="{0FF82438-00C4-C57B-6E43-9FDE6553DCA4}"/>
              </a:ext>
            </a:extLst>
          </p:cNvPr>
          <p:cNvSpPr>
            <a:spLocks noGrp="1"/>
          </p:cNvSpPr>
          <p:nvPr>
            <p:ph idx="1"/>
          </p:nvPr>
        </p:nvSpPr>
        <p:spPr/>
        <p:txBody>
          <a:bodyPr/>
          <a:lstStyle/>
          <a:p>
            <a:endParaRPr lang="en-US" dirty="0"/>
          </a:p>
        </p:txBody>
      </p:sp>
      <p:pic>
        <p:nvPicPr>
          <p:cNvPr id="4" name="Picture 1">
            <a:extLst>
              <a:ext uri="{FF2B5EF4-FFF2-40B4-BE49-F238E27FC236}">
                <a16:creationId xmlns:a16="http://schemas.microsoft.com/office/drawing/2014/main" id="{4D10B669-6C69-3E20-DD4A-4BFD4AA58D6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7" name="Picture 2">
            <a:extLst>
              <a:ext uri="{FF2B5EF4-FFF2-40B4-BE49-F238E27FC236}">
                <a16:creationId xmlns:a16="http://schemas.microsoft.com/office/drawing/2014/main" id="{5AD45B55-C97A-93D3-D2EA-45D8583FC1F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14804" y="816638"/>
            <a:ext cx="5715000" cy="571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7643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127E348-D64F-BF2B-A240-AF5870B4C56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3" name="Picture 1">
            <a:extLst>
              <a:ext uri="{FF2B5EF4-FFF2-40B4-BE49-F238E27FC236}">
                <a16:creationId xmlns:a16="http://schemas.microsoft.com/office/drawing/2014/main" id="{7F5E594D-E2E2-8106-EB89-1BB980C174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25" y="0"/>
            <a:ext cx="12188175" cy="6860153"/>
          </a:xfrm>
          <a:prstGeom prst="rect">
            <a:avLst/>
          </a:prstGeom>
        </p:spPr>
      </p:pic>
      <p:sp>
        <p:nvSpPr>
          <p:cNvPr id="8" name="Freeform: Shape 28">
            <a:extLst>
              <a:ext uri="{FF2B5EF4-FFF2-40B4-BE49-F238E27FC236}">
                <a16:creationId xmlns:a16="http://schemas.microsoft.com/office/drawing/2014/main" id="{6FBB67B9-ACA3-8649-6B8E-C9896E5A44A2}"/>
              </a:ext>
            </a:extLst>
          </p:cNvPr>
          <p:cNvSpPr/>
          <p:nvPr/>
        </p:nvSpPr>
        <p:spPr>
          <a:xfrm rot="16200000">
            <a:off x="6116198" y="4811881"/>
            <a:ext cx="134137" cy="783002"/>
          </a:xfrm>
          <a:custGeom>
            <a:avLst/>
            <a:gdLst>
              <a:gd name="connsiteX0" fmla="*/ 134137 w 134137"/>
              <a:gd name="connsiteY0" fmla="*/ 0 h 783002"/>
              <a:gd name="connsiteX1" fmla="*/ 101977 w 134137"/>
              <a:gd name="connsiteY1" fmla="*/ 80875 h 783002"/>
              <a:gd name="connsiteX2" fmla="*/ 65918 w 134137"/>
              <a:gd name="connsiteY2" fmla="*/ 324666 h 783002"/>
              <a:gd name="connsiteX3" fmla="*/ 65918 w 134137"/>
              <a:gd name="connsiteY3" fmla="*/ 783002 h 783002"/>
              <a:gd name="connsiteX4" fmla="*/ 0 w 134137"/>
              <a:gd name="connsiteY4" fmla="*/ 783002 h 783002"/>
              <a:gd name="connsiteX5" fmla="*/ 0 w 134137"/>
              <a:gd name="connsiteY5" fmla="*/ 324146 h 783002"/>
              <a:gd name="connsiteX6" fmla="*/ 78366 w 134137"/>
              <a:gd name="connsiteY6" fmla="*/ 67596 h 783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4137" h="783002">
                <a:moveTo>
                  <a:pt x="134137" y="0"/>
                </a:moveTo>
                <a:lnTo>
                  <a:pt x="101977" y="80875"/>
                </a:lnTo>
                <a:cubicBezTo>
                  <a:pt x="78758" y="155806"/>
                  <a:pt x="65918" y="238190"/>
                  <a:pt x="65918" y="324666"/>
                </a:cubicBezTo>
                <a:lnTo>
                  <a:pt x="65918" y="783002"/>
                </a:lnTo>
                <a:lnTo>
                  <a:pt x="0" y="783002"/>
                </a:lnTo>
                <a:lnTo>
                  <a:pt x="0" y="324146"/>
                </a:lnTo>
                <a:cubicBezTo>
                  <a:pt x="0" y="229114"/>
                  <a:pt x="28890" y="140830"/>
                  <a:pt x="78366" y="67596"/>
                </a:cubicBezTo>
                <a:close/>
              </a:path>
            </a:pathLst>
          </a:cu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29">
            <a:extLst>
              <a:ext uri="{FF2B5EF4-FFF2-40B4-BE49-F238E27FC236}">
                <a16:creationId xmlns:a16="http://schemas.microsoft.com/office/drawing/2014/main" id="{F6859482-65B9-9733-96DF-0BDF1EFFC609}"/>
              </a:ext>
            </a:extLst>
          </p:cNvPr>
          <p:cNvSpPr/>
          <p:nvPr/>
        </p:nvSpPr>
        <p:spPr>
          <a:xfrm rot="16200000">
            <a:off x="9591424" y="4828955"/>
            <a:ext cx="134137" cy="783002"/>
          </a:xfrm>
          <a:custGeom>
            <a:avLst/>
            <a:gdLst>
              <a:gd name="connsiteX0" fmla="*/ 134137 w 134137"/>
              <a:gd name="connsiteY0" fmla="*/ 0 h 783002"/>
              <a:gd name="connsiteX1" fmla="*/ 101977 w 134137"/>
              <a:gd name="connsiteY1" fmla="*/ 80875 h 783002"/>
              <a:gd name="connsiteX2" fmla="*/ 65918 w 134137"/>
              <a:gd name="connsiteY2" fmla="*/ 324666 h 783002"/>
              <a:gd name="connsiteX3" fmla="*/ 65918 w 134137"/>
              <a:gd name="connsiteY3" fmla="*/ 783002 h 783002"/>
              <a:gd name="connsiteX4" fmla="*/ 0 w 134137"/>
              <a:gd name="connsiteY4" fmla="*/ 783002 h 783002"/>
              <a:gd name="connsiteX5" fmla="*/ 0 w 134137"/>
              <a:gd name="connsiteY5" fmla="*/ 324146 h 783002"/>
              <a:gd name="connsiteX6" fmla="*/ 78366 w 134137"/>
              <a:gd name="connsiteY6" fmla="*/ 67596 h 783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4137" h="783002">
                <a:moveTo>
                  <a:pt x="134137" y="0"/>
                </a:moveTo>
                <a:lnTo>
                  <a:pt x="101977" y="80875"/>
                </a:lnTo>
                <a:cubicBezTo>
                  <a:pt x="78758" y="155806"/>
                  <a:pt x="65918" y="238190"/>
                  <a:pt x="65918" y="324666"/>
                </a:cubicBezTo>
                <a:lnTo>
                  <a:pt x="65918" y="783002"/>
                </a:lnTo>
                <a:lnTo>
                  <a:pt x="0" y="783002"/>
                </a:lnTo>
                <a:lnTo>
                  <a:pt x="0" y="324146"/>
                </a:lnTo>
                <a:cubicBezTo>
                  <a:pt x="0" y="229114"/>
                  <a:pt x="28890" y="140830"/>
                  <a:pt x="78366" y="67596"/>
                </a:cubicBezTo>
                <a:close/>
              </a:path>
            </a:pathLst>
          </a:cu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مربع نص 11">
            <a:extLst>
              <a:ext uri="{FF2B5EF4-FFF2-40B4-BE49-F238E27FC236}">
                <a16:creationId xmlns:a16="http://schemas.microsoft.com/office/drawing/2014/main" id="{D2B12116-FD07-D0BB-5616-08147008F822}"/>
              </a:ext>
            </a:extLst>
          </p:cNvPr>
          <p:cNvSpPr txBox="1"/>
          <p:nvPr/>
        </p:nvSpPr>
        <p:spPr>
          <a:xfrm>
            <a:off x="2739076" y="378042"/>
            <a:ext cx="6105378" cy="1200329"/>
          </a:xfrm>
          <a:prstGeom prst="rect">
            <a:avLst/>
          </a:prstGeom>
          <a:noFill/>
        </p:spPr>
        <p:txBody>
          <a:bodyPr wrap="square">
            <a:spAutoFit/>
          </a:bodyPr>
          <a:lstStyle/>
          <a:p>
            <a:pPr algn="ctr">
              <a:spcBef>
                <a:spcPct val="20000"/>
              </a:spcBef>
              <a:buClr>
                <a:schemeClr val="accent1"/>
              </a:buClr>
              <a:buSzPct val="70000"/>
              <a:defRPr/>
            </a:pPr>
            <a:r>
              <a:rPr lang="ar-SA" sz="4800" b="1" dirty="0">
                <a:ln w="1905">
                  <a:solidFill>
                    <a:srgbClr val="002060"/>
                  </a:solidFill>
                </a:ln>
                <a:solidFill>
                  <a:srgbClr val="FF0000"/>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 </a:t>
            </a:r>
            <a:r>
              <a:rPr lang="ar-SA" sz="7200" b="1" dirty="0">
                <a:ln w="1905">
                  <a:solidFill>
                    <a:srgbClr val="002060"/>
                  </a:solidFill>
                </a:ln>
                <a:solidFill>
                  <a:srgbClr val="FF0000"/>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المدرب في سطور</a:t>
            </a:r>
            <a:endParaRPr lang="en-US" sz="4800" b="1" dirty="0">
              <a:ln w="1905">
                <a:solidFill>
                  <a:srgbClr val="002060"/>
                </a:solidFill>
              </a:ln>
              <a:solidFill>
                <a:srgbClr val="FF0000"/>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24321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2"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ppt_x</p:attrName>
                                        </p:attrNameLst>
                                      </p:cBhvr>
                                      <p:tavLst>
                                        <p:tav tm="0">
                                          <p:val>
                                            <p:strVal val="#ppt_x+#ppt_w/2"/>
                                          </p:val>
                                        </p:tav>
                                        <p:tav tm="100000">
                                          <p:val>
                                            <p:strVal val="#ppt_x"/>
                                          </p:val>
                                        </p:tav>
                                      </p:tavLst>
                                    </p:anim>
                                    <p:anim calcmode="lin" valueType="num">
                                      <p:cBhvr>
                                        <p:cTn id="8" dur="500" fill="hold"/>
                                        <p:tgtEl>
                                          <p:spTgt spid="8"/>
                                        </p:tgtEl>
                                        <p:attrNameLst>
                                          <p:attrName>ppt_y</p:attrName>
                                        </p:attrNameLst>
                                      </p:cBhvr>
                                      <p:tavLst>
                                        <p:tav tm="0">
                                          <p:val>
                                            <p:strVal val="#ppt_y"/>
                                          </p:val>
                                        </p:tav>
                                        <p:tav tm="100000">
                                          <p:val>
                                            <p:strVal val="#ppt_y"/>
                                          </p:val>
                                        </p:tav>
                                      </p:tavLst>
                                    </p:anim>
                                    <p:anim calcmode="lin" valueType="num">
                                      <p:cBhvr>
                                        <p:cTn id="9" dur="500" fill="hold"/>
                                        <p:tgtEl>
                                          <p:spTgt spid="8"/>
                                        </p:tgtEl>
                                        <p:attrNameLst>
                                          <p:attrName>ppt_w</p:attrName>
                                        </p:attrNameLst>
                                      </p:cBhvr>
                                      <p:tavLst>
                                        <p:tav tm="0">
                                          <p:val>
                                            <p:fltVal val="0"/>
                                          </p:val>
                                        </p:tav>
                                        <p:tav tm="100000">
                                          <p:val>
                                            <p:strVal val="#ppt_w"/>
                                          </p:val>
                                        </p:tav>
                                      </p:tavLst>
                                    </p:anim>
                                    <p:anim calcmode="lin" valueType="num">
                                      <p:cBhvr>
                                        <p:cTn id="10" dur="500" fill="hold"/>
                                        <p:tgtEl>
                                          <p:spTgt spid="8"/>
                                        </p:tgtEl>
                                        <p:attrNameLst>
                                          <p:attrName>ppt_h</p:attrName>
                                        </p:attrNameLst>
                                      </p:cBhvr>
                                      <p:tavLst>
                                        <p:tav tm="0">
                                          <p:val>
                                            <p:strVal val="#ppt_h"/>
                                          </p:val>
                                        </p:tav>
                                        <p:tav tm="100000">
                                          <p:val>
                                            <p:strVal val="#ppt_h"/>
                                          </p:val>
                                        </p:tav>
                                      </p:tavLst>
                                    </p:anim>
                                  </p:childTnLst>
                                </p:cTn>
                              </p:par>
                              <p:par>
                                <p:cTn id="11" presetID="17" presetClass="entr" presetSubtype="2"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ppt_x</p:attrName>
                                        </p:attrNameLst>
                                      </p:cBhvr>
                                      <p:tavLst>
                                        <p:tav tm="0">
                                          <p:val>
                                            <p:strVal val="#ppt_x+#ppt_w/2"/>
                                          </p:val>
                                        </p:tav>
                                        <p:tav tm="100000">
                                          <p:val>
                                            <p:strVal val="#ppt_x"/>
                                          </p:val>
                                        </p:tav>
                                      </p:tavLst>
                                    </p:anim>
                                    <p:anim calcmode="lin" valueType="num">
                                      <p:cBhvr>
                                        <p:cTn id="14" dur="500" fill="hold"/>
                                        <p:tgtEl>
                                          <p:spTgt spid="9"/>
                                        </p:tgtEl>
                                        <p:attrNameLst>
                                          <p:attrName>ppt_y</p:attrName>
                                        </p:attrNameLst>
                                      </p:cBhvr>
                                      <p:tavLst>
                                        <p:tav tm="0">
                                          <p:val>
                                            <p:strVal val="#ppt_y"/>
                                          </p:val>
                                        </p:tav>
                                        <p:tav tm="100000">
                                          <p:val>
                                            <p:strVal val="#ppt_y"/>
                                          </p:val>
                                        </p:tav>
                                      </p:tavLst>
                                    </p:anim>
                                    <p:anim calcmode="lin" valueType="num">
                                      <p:cBhvr>
                                        <p:cTn id="15" dur="500" fill="hold"/>
                                        <p:tgtEl>
                                          <p:spTgt spid="9"/>
                                        </p:tgtEl>
                                        <p:attrNameLst>
                                          <p:attrName>ppt_w</p:attrName>
                                        </p:attrNameLst>
                                      </p:cBhvr>
                                      <p:tavLst>
                                        <p:tav tm="0">
                                          <p:val>
                                            <p:fltVal val="0"/>
                                          </p:val>
                                        </p:tav>
                                        <p:tav tm="100000">
                                          <p:val>
                                            <p:strVal val="#ppt_w"/>
                                          </p:val>
                                        </p:tav>
                                      </p:tavLst>
                                    </p:anim>
                                    <p:anim calcmode="lin" valueType="num">
                                      <p:cBhvr>
                                        <p:cTn id="16" dur="500" fill="hold"/>
                                        <p:tgtEl>
                                          <p:spTgt spid="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127E348-D64F-BF2B-A240-AF5870B4C56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3" name="Picture 1">
            <a:extLst>
              <a:ext uri="{FF2B5EF4-FFF2-40B4-BE49-F238E27FC236}">
                <a16:creationId xmlns:a16="http://schemas.microsoft.com/office/drawing/2014/main" id="{022A599E-8C79-2E99-E5CC-C996A804B3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4" name="Picture 1">
            <a:extLst>
              <a:ext uri="{FF2B5EF4-FFF2-40B4-BE49-F238E27FC236}">
                <a16:creationId xmlns:a16="http://schemas.microsoft.com/office/drawing/2014/main" id="{297FCDC0-DE07-ABCD-8245-F1E5747BEF4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5" name="Picture 1">
            <a:extLst>
              <a:ext uri="{FF2B5EF4-FFF2-40B4-BE49-F238E27FC236}">
                <a16:creationId xmlns:a16="http://schemas.microsoft.com/office/drawing/2014/main" id="{3249A2C9-DCB0-BE85-043B-042D9B75B53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sp>
        <p:nvSpPr>
          <p:cNvPr id="6" name="عنوان 1">
            <a:extLst>
              <a:ext uri="{FF2B5EF4-FFF2-40B4-BE49-F238E27FC236}">
                <a16:creationId xmlns:a16="http://schemas.microsoft.com/office/drawing/2014/main" id="{FE541054-54D6-F74F-277C-03299D389CCE}"/>
              </a:ext>
            </a:extLst>
          </p:cNvPr>
          <p:cNvSpPr txBox="1">
            <a:spLocks/>
          </p:cNvSpPr>
          <p:nvPr/>
        </p:nvSpPr>
        <p:spPr>
          <a:xfrm>
            <a:off x="677334"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ar-EG"/>
              <a:t>3</a:t>
            </a:r>
            <a:endParaRPr lang="en-US" dirty="0"/>
          </a:p>
        </p:txBody>
      </p:sp>
      <p:pic>
        <p:nvPicPr>
          <p:cNvPr id="7" name="Picture 1">
            <a:extLst>
              <a:ext uri="{FF2B5EF4-FFF2-40B4-BE49-F238E27FC236}">
                <a16:creationId xmlns:a16="http://schemas.microsoft.com/office/drawing/2014/main" id="{2C3DB968-4570-FF1E-E262-FE583288591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sp>
        <p:nvSpPr>
          <p:cNvPr id="8" name="Rounded Rectangle 2">
            <a:extLst>
              <a:ext uri="{FF2B5EF4-FFF2-40B4-BE49-F238E27FC236}">
                <a16:creationId xmlns:a16="http://schemas.microsoft.com/office/drawing/2014/main" id="{3765ED44-0125-ECB1-5603-2A54691A2FFC}"/>
              </a:ext>
            </a:extLst>
          </p:cNvPr>
          <p:cNvSpPr/>
          <p:nvPr/>
        </p:nvSpPr>
        <p:spPr>
          <a:xfrm>
            <a:off x="6898741" y="1054290"/>
            <a:ext cx="4617837" cy="707366"/>
          </a:xfrm>
          <a:prstGeom prst="roundRect">
            <a:avLst/>
          </a:prstGeom>
          <a:solidFill>
            <a:schemeClr val="bg1"/>
          </a:solidFill>
          <a:ln w="38100">
            <a:solidFill>
              <a:srgbClr val="BFD4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lnSpc>
                <a:spcPct val="115000"/>
              </a:lnSpc>
              <a:spcAft>
                <a:spcPts val="1000"/>
              </a:spcAft>
            </a:pPr>
            <a:r>
              <a:rPr lang="ar-EG" sz="2800" b="1" dirty="0">
                <a:solidFill>
                  <a:prstClr val="black"/>
                </a:solidFill>
                <a:latin typeface="Calibri" panose="020F0502020204030204" pitchFamily="34" charset="0"/>
                <a:ea typeface="Calibri"/>
                <a:cs typeface="Calibri" panose="020F0502020204030204" pitchFamily="34" charset="0"/>
              </a:rPr>
              <a:t>مكونات استراتيجيات التدريس</a:t>
            </a:r>
          </a:p>
        </p:txBody>
      </p:sp>
      <p:grpSp>
        <p:nvGrpSpPr>
          <p:cNvPr id="9" name="Group 40">
            <a:extLst>
              <a:ext uri="{FF2B5EF4-FFF2-40B4-BE49-F238E27FC236}">
                <a16:creationId xmlns:a16="http://schemas.microsoft.com/office/drawing/2014/main" id="{BB0C1612-7DEE-6EB2-0542-824C4E709FC1}"/>
              </a:ext>
            </a:extLst>
          </p:cNvPr>
          <p:cNvGrpSpPr/>
          <p:nvPr/>
        </p:nvGrpSpPr>
        <p:grpSpPr>
          <a:xfrm>
            <a:off x="102063" y="407233"/>
            <a:ext cx="3580785" cy="1036307"/>
            <a:chOff x="2140318" y="795384"/>
            <a:chExt cx="4486150" cy="1036307"/>
          </a:xfrm>
        </p:grpSpPr>
        <p:sp>
          <p:nvSpPr>
            <p:cNvPr id="10" name="Rectangle 41">
              <a:extLst>
                <a:ext uri="{FF2B5EF4-FFF2-40B4-BE49-F238E27FC236}">
                  <a16:creationId xmlns:a16="http://schemas.microsoft.com/office/drawing/2014/main" id="{8F4B8EA6-940F-E2E2-D921-63CD430ACD8D}"/>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24">
              <a:extLst>
                <a:ext uri="{FF2B5EF4-FFF2-40B4-BE49-F238E27FC236}">
                  <a16:creationId xmlns:a16="http://schemas.microsoft.com/office/drawing/2014/main" id="{4957FB86-15B9-2F2F-1525-A928B28BDAF8}"/>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43">
              <a:extLst>
                <a:ext uri="{FF2B5EF4-FFF2-40B4-BE49-F238E27FC236}">
                  <a16:creationId xmlns:a16="http://schemas.microsoft.com/office/drawing/2014/main" id="{AAD2FCED-1040-A031-D39B-6610F11CC703}"/>
                </a:ext>
              </a:extLst>
            </p:cNvPr>
            <p:cNvSpPr/>
            <p:nvPr/>
          </p:nvSpPr>
          <p:spPr>
            <a:xfrm>
              <a:off x="2140318" y="1113182"/>
              <a:ext cx="3743647" cy="662609"/>
            </a:xfrm>
            <a:prstGeom prst="rect">
              <a:avLst/>
            </a:prstGeom>
            <a:gradFill flip="none" rotWithShape="1">
              <a:gsLst>
                <a:gs pos="100000">
                  <a:srgbClr val="006666"/>
                </a:gs>
                <a:gs pos="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dirty="0"/>
                <a:t>نشاط (6)</a:t>
              </a:r>
              <a:endParaRPr lang="en-US" dirty="0"/>
            </a:p>
          </p:txBody>
        </p:sp>
        <p:grpSp>
          <p:nvGrpSpPr>
            <p:cNvPr id="13" name="Group 44">
              <a:extLst>
                <a:ext uri="{FF2B5EF4-FFF2-40B4-BE49-F238E27FC236}">
                  <a16:creationId xmlns:a16="http://schemas.microsoft.com/office/drawing/2014/main" id="{76F49DC4-B887-F601-68FA-80EB9DC8C9BE}"/>
                </a:ext>
              </a:extLst>
            </p:cNvPr>
            <p:cNvGrpSpPr/>
            <p:nvPr/>
          </p:nvGrpSpPr>
          <p:grpSpPr>
            <a:xfrm>
              <a:off x="5588896" y="1531471"/>
              <a:ext cx="390125" cy="205592"/>
              <a:chOff x="5588896" y="1531471"/>
              <a:chExt cx="390125" cy="205592"/>
            </a:xfrm>
          </p:grpSpPr>
          <p:sp>
            <p:nvSpPr>
              <p:cNvPr id="16" name="Oval 47">
                <a:extLst>
                  <a:ext uri="{FF2B5EF4-FFF2-40B4-BE49-F238E27FC236}">
                    <a16:creationId xmlns:a16="http://schemas.microsoft.com/office/drawing/2014/main" id="{649526E5-F8AD-B64B-985C-862915AEC84E}"/>
                  </a:ext>
                </a:extLst>
              </p:cNvPr>
              <p:cNvSpPr/>
              <p:nvPr/>
            </p:nvSpPr>
            <p:spPr>
              <a:xfrm>
                <a:off x="5588896" y="1531471"/>
                <a:ext cx="390125" cy="205592"/>
              </a:xfrm>
              <a:prstGeom prst="ellipse">
                <a:avLst/>
              </a:prstGeom>
              <a:gradFill flip="none" rotWithShape="1">
                <a:gsLst>
                  <a:gs pos="52000">
                    <a:srgbClr val="1DFFC4"/>
                  </a:gs>
                  <a:gs pos="14000">
                    <a:srgbClr val="004846"/>
                  </a:gs>
                  <a:gs pos="10000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7" name="Freeform: Shape 30">
                <a:extLst>
                  <a:ext uri="{FF2B5EF4-FFF2-40B4-BE49-F238E27FC236}">
                    <a16:creationId xmlns:a16="http://schemas.microsoft.com/office/drawing/2014/main" id="{41A08E2F-90EA-83BB-10B6-A83C39615343}"/>
                  </a:ext>
                </a:extLst>
              </p:cNvPr>
              <p:cNvSpPr/>
              <p:nvPr/>
            </p:nvSpPr>
            <p:spPr>
              <a:xfrm rot="16200000" flipH="1">
                <a:off x="5750509" y="1595010"/>
                <a:ext cx="113947" cy="109463"/>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Freeform: Shape 27">
              <a:extLst>
                <a:ext uri="{FF2B5EF4-FFF2-40B4-BE49-F238E27FC236}">
                  <a16:creationId xmlns:a16="http://schemas.microsoft.com/office/drawing/2014/main" id="{29E8AFF1-C1C5-AB18-4224-D702450C8184}"/>
                </a:ext>
              </a:extLst>
            </p:cNvPr>
            <p:cNvSpPr/>
            <p:nvPr/>
          </p:nvSpPr>
          <p:spPr>
            <a:xfrm>
              <a:off x="5754500"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008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Freeform: Shape 28">
              <a:extLst>
                <a:ext uri="{FF2B5EF4-FFF2-40B4-BE49-F238E27FC236}">
                  <a16:creationId xmlns:a16="http://schemas.microsoft.com/office/drawing/2014/main" id="{362E44F5-8E0D-95B7-43B1-AF7357E4F6BC}"/>
                </a:ext>
              </a:extLst>
            </p:cNvPr>
            <p:cNvSpPr/>
            <p:nvPr/>
          </p:nvSpPr>
          <p:spPr>
            <a:xfrm>
              <a:off x="5588897" y="795384"/>
              <a:ext cx="507102"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1DFFC4"/>
                </a:gs>
                <a:gs pos="100000">
                  <a:srgbClr val="006666"/>
                </a:gs>
                <a:gs pos="0">
                  <a:srgbClr val="00CC99"/>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9" name="مربع نص 18">
            <a:extLst>
              <a:ext uri="{FF2B5EF4-FFF2-40B4-BE49-F238E27FC236}">
                <a16:creationId xmlns:a16="http://schemas.microsoft.com/office/drawing/2014/main" id="{54EF1CDC-F17F-58BE-0317-1AAAD3ECBF1F}"/>
              </a:ext>
            </a:extLst>
          </p:cNvPr>
          <p:cNvSpPr txBox="1"/>
          <p:nvPr/>
        </p:nvSpPr>
        <p:spPr>
          <a:xfrm>
            <a:off x="5180208" y="2375090"/>
            <a:ext cx="3302888" cy="492122"/>
          </a:xfrm>
          <a:prstGeom prst="rect">
            <a:avLst/>
          </a:prstGeom>
          <a:noFill/>
        </p:spPr>
        <p:txBody>
          <a:bodyPr wrap="square">
            <a:spAutoFit/>
          </a:bodyPr>
          <a:lstStyle/>
          <a:p>
            <a:pPr algn="ctr" rtl="1">
              <a:lnSpc>
                <a:spcPct val="115000"/>
              </a:lnSpc>
              <a:spcAft>
                <a:spcPts val="1000"/>
              </a:spcAft>
            </a:pPr>
            <a:endParaRPr lang="en-US" sz="2400" b="1" dirty="0">
              <a:solidFill>
                <a:schemeClr val="accent2">
                  <a:lumMod val="75000"/>
                </a:schemeClr>
              </a:solidFill>
              <a:latin typeface="Calibri" panose="020F0502020204030204" pitchFamily="34" charset="0"/>
              <a:ea typeface="Calibri" panose="020F0502020204030204" pitchFamily="34" charset="0"/>
              <a:cs typeface="Calibri" panose="020F0502020204030204" pitchFamily="34" charset="0"/>
            </a:endParaRPr>
          </a:p>
        </p:txBody>
      </p:sp>
      <p:pic>
        <p:nvPicPr>
          <p:cNvPr id="22" name="Picture 2">
            <a:extLst>
              <a:ext uri="{FF2B5EF4-FFF2-40B4-BE49-F238E27FC236}">
                <a16:creationId xmlns:a16="http://schemas.microsoft.com/office/drawing/2014/main" id="{63E7C355-0659-6F4D-E69E-33460776FC7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45015" y="2206346"/>
            <a:ext cx="5695950" cy="428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14811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down)">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p:cTn id="17" dur="500" fill="hold"/>
                                        <p:tgtEl>
                                          <p:spTgt spid="22"/>
                                        </p:tgtEl>
                                        <p:attrNameLst>
                                          <p:attrName>ppt_w</p:attrName>
                                        </p:attrNameLst>
                                      </p:cBhvr>
                                      <p:tavLst>
                                        <p:tav tm="0">
                                          <p:val>
                                            <p:fltVal val="0"/>
                                          </p:val>
                                        </p:tav>
                                        <p:tav tm="100000">
                                          <p:val>
                                            <p:strVal val="#ppt_w"/>
                                          </p:val>
                                        </p:tav>
                                      </p:tavLst>
                                    </p:anim>
                                    <p:anim calcmode="lin" valueType="num">
                                      <p:cBhvr>
                                        <p:cTn id="18" dur="500" fill="hold"/>
                                        <p:tgtEl>
                                          <p:spTgt spid="22"/>
                                        </p:tgtEl>
                                        <p:attrNameLst>
                                          <p:attrName>ppt_h</p:attrName>
                                        </p:attrNameLst>
                                      </p:cBhvr>
                                      <p:tavLst>
                                        <p:tav tm="0">
                                          <p:val>
                                            <p:fltVal val="0"/>
                                          </p:val>
                                        </p:tav>
                                        <p:tav tm="100000">
                                          <p:val>
                                            <p:strVal val="#ppt_h"/>
                                          </p:val>
                                        </p:tav>
                                      </p:tavLst>
                                    </p:anim>
                                    <p:animEffect transition="in" filter="fade">
                                      <p:cBhvr>
                                        <p:cTn id="1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127E348-D64F-BF2B-A240-AF5870B4C56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3" name="Picture 1">
            <a:extLst>
              <a:ext uri="{FF2B5EF4-FFF2-40B4-BE49-F238E27FC236}">
                <a16:creationId xmlns:a16="http://schemas.microsoft.com/office/drawing/2014/main" id="{CECEF92B-6C2D-4EA2-E9B8-7326E4AA72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sp>
        <p:nvSpPr>
          <p:cNvPr id="4" name="عنوان 1">
            <a:extLst>
              <a:ext uri="{FF2B5EF4-FFF2-40B4-BE49-F238E27FC236}">
                <a16:creationId xmlns:a16="http://schemas.microsoft.com/office/drawing/2014/main" id="{8FF0F6C3-FADF-6AA6-BAB8-9F80FDA21B47}"/>
              </a:ext>
            </a:extLst>
          </p:cNvPr>
          <p:cNvSpPr txBox="1">
            <a:spLocks/>
          </p:cNvSpPr>
          <p:nvPr/>
        </p:nvSpPr>
        <p:spPr>
          <a:xfrm>
            <a:off x="677334"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ar-EG"/>
              <a:t>3</a:t>
            </a:r>
            <a:endParaRPr lang="en-US" dirty="0"/>
          </a:p>
        </p:txBody>
      </p:sp>
      <p:pic>
        <p:nvPicPr>
          <p:cNvPr id="5" name="Picture 1">
            <a:extLst>
              <a:ext uri="{FF2B5EF4-FFF2-40B4-BE49-F238E27FC236}">
                <a16:creationId xmlns:a16="http://schemas.microsoft.com/office/drawing/2014/main" id="{7837CD60-12E1-3C46-624B-F627E0821E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sp>
        <p:nvSpPr>
          <p:cNvPr id="6" name="Rounded Rectangle 2">
            <a:extLst>
              <a:ext uri="{FF2B5EF4-FFF2-40B4-BE49-F238E27FC236}">
                <a16:creationId xmlns:a16="http://schemas.microsoft.com/office/drawing/2014/main" id="{E9AE16DA-F8C6-E5BB-95E7-DF6BA59B23DE}"/>
              </a:ext>
            </a:extLst>
          </p:cNvPr>
          <p:cNvSpPr/>
          <p:nvPr/>
        </p:nvSpPr>
        <p:spPr>
          <a:xfrm>
            <a:off x="7360468" y="575970"/>
            <a:ext cx="4617837" cy="707366"/>
          </a:xfrm>
          <a:prstGeom prst="roundRect">
            <a:avLst/>
          </a:prstGeom>
          <a:solidFill>
            <a:schemeClr val="bg1"/>
          </a:solidFill>
          <a:ln w="38100">
            <a:solidFill>
              <a:srgbClr val="BFD4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lnSpc>
                <a:spcPct val="115000"/>
              </a:lnSpc>
              <a:spcAft>
                <a:spcPts val="1000"/>
              </a:spcAft>
            </a:pPr>
            <a:r>
              <a:rPr lang="ar-EG" sz="3200" b="1" dirty="0">
                <a:solidFill>
                  <a:prstClr val="black"/>
                </a:solidFill>
                <a:latin typeface="Calibri" panose="020F0502020204030204" pitchFamily="34" charset="0"/>
                <a:ea typeface="Calibri"/>
                <a:cs typeface="Calibri" panose="020F0502020204030204" pitchFamily="34" charset="0"/>
              </a:rPr>
              <a:t>وضّح عناصر عملية التعلم؟</a:t>
            </a:r>
          </a:p>
        </p:txBody>
      </p:sp>
      <p:grpSp>
        <p:nvGrpSpPr>
          <p:cNvPr id="7" name="Group 40">
            <a:extLst>
              <a:ext uri="{FF2B5EF4-FFF2-40B4-BE49-F238E27FC236}">
                <a16:creationId xmlns:a16="http://schemas.microsoft.com/office/drawing/2014/main" id="{2262DC4E-D2A0-328E-B03A-7745E80804F3}"/>
              </a:ext>
            </a:extLst>
          </p:cNvPr>
          <p:cNvGrpSpPr/>
          <p:nvPr/>
        </p:nvGrpSpPr>
        <p:grpSpPr>
          <a:xfrm>
            <a:off x="102063" y="407233"/>
            <a:ext cx="3580785" cy="1036307"/>
            <a:chOff x="2140318" y="795384"/>
            <a:chExt cx="4486150" cy="1036307"/>
          </a:xfrm>
        </p:grpSpPr>
        <p:sp>
          <p:nvSpPr>
            <p:cNvPr id="8" name="Rectangle 41">
              <a:extLst>
                <a:ext uri="{FF2B5EF4-FFF2-40B4-BE49-F238E27FC236}">
                  <a16:creationId xmlns:a16="http://schemas.microsoft.com/office/drawing/2014/main" id="{47A32900-2111-5BF3-0B7E-C0DBE71DC4D5}"/>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24">
              <a:extLst>
                <a:ext uri="{FF2B5EF4-FFF2-40B4-BE49-F238E27FC236}">
                  <a16:creationId xmlns:a16="http://schemas.microsoft.com/office/drawing/2014/main" id="{48AE1E16-232F-45BF-0AB5-3E20874E7432}"/>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43">
              <a:extLst>
                <a:ext uri="{FF2B5EF4-FFF2-40B4-BE49-F238E27FC236}">
                  <a16:creationId xmlns:a16="http://schemas.microsoft.com/office/drawing/2014/main" id="{16FF4750-C624-98F5-B1A8-5182BF6EE30D}"/>
                </a:ext>
              </a:extLst>
            </p:cNvPr>
            <p:cNvSpPr/>
            <p:nvPr/>
          </p:nvSpPr>
          <p:spPr>
            <a:xfrm>
              <a:off x="2140318" y="1113182"/>
              <a:ext cx="3743647" cy="662609"/>
            </a:xfrm>
            <a:prstGeom prst="rect">
              <a:avLst/>
            </a:prstGeom>
            <a:gradFill flip="none" rotWithShape="1">
              <a:gsLst>
                <a:gs pos="100000">
                  <a:srgbClr val="006666"/>
                </a:gs>
                <a:gs pos="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dirty="0"/>
                <a:t>نشاط (7)</a:t>
              </a:r>
              <a:endParaRPr lang="en-US" dirty="0"/>
            </a:p>
          </p:txBody>
        </p:sp>
        <p:grpSp>
          <p:nvGrpSpPr>
            <p:cNvPr id="11" name="Group 44">
              <a:extLst>
                <a:ext uri="{FF2B5EF4-FFF2-40B4-BE49-F238E27FC236}">
                  <a16:creationId xmlns:a16="http://schemas.microsoft.com/office/drawing/2014/main" id="{58496BC0-00F0-FE3A-B80E-6A03A70082C0}"/>
                </a:ext>
              </a:extLst>
            </p:cNvPr>
            <p:cNvGrpSpPr/>
            <p:nvPr/>
          </p:nvGrpSpPr>
          <p:grpSpPr>
            <a:xfrm>
              <a:off x="5588896" y="1531471"/>
              <a:ext cx="390125" cy="205592"/>
              <a:chOff x="5588896" y="1531471"/>
              <a:chExt cx="390125" cy="205592"/>
            </a:xfrm>
          </p:grpSpPr>
          <p:sp>
            <p:nvSpPr>
              <p:cNvPr id="14" name="Oval 47">
                <a:extLst>
                  <a:ext uri="{FF2B5EF4-FFF2-40B4-BE49-F238E27FC236}">
                    <a16:creationId xmlns:a16="http://schemas.microsoft.com/office/drawing/2014/main" id="{0799EA0C-C9FF-F269-5318-34449CA27C08}"/>
                  </a:ext>
                </a:extLst>
              </p:cNvPr>
              <p:cNvSpPr/>
              <p:nvPr/>
            </p:nvSpPr>
            <p:spPr>
              <a:xfrm>
                <a:off x="5588896" y="1531471"/>
                <a:ext cx="390125" cy="205592"/>
              </a:xfrm>
              <a:prstGeom prst="ellipse">
                <a:avLst/>
              </a:prstGeom>
              <a:gradFill flip="none" rotWithShape="1">
                <a:gsLst>
                  <a:gs pos="52000">
                    <a:srgbClr val="1DFFC4"/>
                  </a:gs>
                  <a:gs pos="14000">
                    <a:srgbClr val="004846"/>
                  </a:gs>
                  <a:gs pos="10000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5" name="Freeform: Shape 30">
                <a:extLst>
                  <a:ext uri="{FF2B5EF4-FFF2-40B4-BE49-F238E27FC236}">
                    <a16:creationId xmlns:a16="http://schemas.microsoft.com/office/drawing/2014/main" id="{02C51244-16E9-6DD0-16C3-1987376A8D0D}"/>
                  </a:ext>
                </a:extLst>
              </p:cNvPr>
              <p:cNvSpPr/>
              <p:nvPr/>
            </p:nvSpPr>
            <p:spPr>
              <a:xfrm rot="16200000" flipH="1">
                <a:off x="5750509" y="1595010"/>
                <a:ext cx="113947" cy="109463"/>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Freeform: Shape 27">
              <a:extLst>
                <a:ext uri="{FF2B5EF4-FFF2-40B4-BE49-F238E27FC236}">
                  <a16:creationId xmlns:a16="http://schemas.microsoft.com/office/drawing/2014/main" id="{5824B9BA-40EB-6156-54EC-64DA0416612C}"/>
                </a:ext>
              </a:extLst>
            </p:cNvPr>
            <p:cNvSpPr/>
            <p:nvPr/>
          </p:nvSpPr>
          <p:spPr>
            <a:xfrm>
              <a:off x="5754500"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008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Freeform: Shape 28">
              <a:extLst>
                <a:ext uri="{FF2B5EF4-FFF2-40B4-BE49-F238E27FC236}">
                  <a16:creationId xmlns:a16="http://schemas.microsoft.com/office/drawing/2014/main" id="{3CB9961B-64F3-1B14-B2B2-D5B89A6BC4F1}"/>
                </a:ext>
              </a:extLst>
            </p:cNvPr>
            <p:cNvSpPr/>
            <p:nvPr/>
          </p:nvSpPr>
          <p:spPr>
            <a:xfrm>
              <a:off x="5588897" y="795384"/>
              <a:ext cx="507102"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1DFFC4"/>
                </a:gs>
                <a:gs pos="100000">
                  <a:srgbClr val="006666"/>
                </a:gs>
                <a:gs pos="0">
                  <a:srgbClr val="00CC99"/>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6" name="Round Diagonal Corner Rectangle 7">
            <a:extLst>
              <a:ext uri="{FF2B5EF4-FFF2-40B4-BE49-F238E27FC236}">
                <a16:creationId xmlns:a16="http://schemas.microsoft.com/office/drawing/2014/main" id="{DAC5C980-1917-0BC4-04A2-A7DD66D757F7}"/>
              </a:ext>
            </a:extLst>
          </p:cNvPr>
          <p:cNvSpPr/>
          <p:nvPr/>
        </p:nvSpPr>
        <p:spPr>
          <a:xfrm>
            <a:off x="3830054" y="2132767"/>
            <a:ext cx="7487216" cy="1527663"/>
          </a:xfrm>
          <a:prstGeom prst="round2DiagRect">
            <a:avLst>
              <a:gd name="adj1" fmla="val 41305"/>
              <a:gd name="adj2" fmla="val 0"/>
            </a:avLst>
          </a:prstGeom>
          <a:solidFill>
            <a:schemeClr val="accent2">
              <a:lumMod val="20000"/>
              <a:lumOff val="8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35" marR="17145" indent="-1905" algn="just" rtl="1">
              <a:lnSpc>
                <a:spcPct val="115000"/>
              </a:lnSpc>
              <a:spcAft>
                <a:spcPts val="0"/>
              </a:spcAft>
            </a:pPr>
            <a:r>
              <a:rPr lang="ar-SA" b="1" dirty="0">
                <a:solidFill>
                  <a:srgbClr val="000000"/>
                </a:solidFill>
                <a:latin typeface="Calibri" panose="020F0502020204030204" pitchFamily="34" charset="0"/>
                <a:ea typeface="Simplified Arabic"/>
                <a:cs typeface="Calibri" panose="020F0502020204030204" pitchFamily="34" charset="0"/>
              </a:rPr>
              <a:t>كما يشير التعلم إلى حدوث عملية حيوية داخل الكائن الحي ويستدل عليها من السلوك أو الأداء الخارجي القابل للملاحظة  والقياس والتعلم عملية مستمرة طوال حياة الإنسان من خلال تفاعله مع البيئة بشقيها المادي والاجتماعي (أبو رياش وآخرون، 2007،2). </a:t>
            </a:r>
            <a:endParaRPr lang="en-US" b="1" dirty="0">
              <a:latin typeface="Calibri" panose="020F0502020204030204" pitchFamily="34" charset="0"/>
              <a:ea typeface="Calibri"/>
              <a:cs typeface="Calibri" panose="020F0502020204030204" pitchFamily="34" charset="0"/>
            </a:endParaRPr>
          </a:p>
          <a:p>
            <a:pPr marL="635" marR="17145" indent="-1905" algn="just" rtl="1">
              <a:lnSpc>
                <a:spcPct val="115000"/>
              </a:lnSpc>
              <a:spcAft>
                <a:spcPts val="0"/>
              </a:spcAft>
            </a:pPr>
            <a:r>
              <a:rPr lang="ar-SA" b="1" dirty="0">
                <a:solidFill>
                  <a:srgbClr val="000000"/>
                </a:solidFill>
                <a:latin typeface="Calibri" panose="020F0502020204030204" pitchFamily="34" charset="0"/>
                <a:ea typeface="Simplified Arabic"/>
                <a:cs typeface="Calibri" panose="020F0502020204030204" pitchFamily="34" charset="0"/>
              </a:rPr>
              <a:t>ويمكن أن نلخص عملية التعلم في شكل المخطط التالي: </a:t>
            </a:r>
            <a:endParaRPr lang="en-US" b="1" dirty="0">
              <a:latin typeface="Calibri" panose="020F0502020204030204" pitchFamily="34" charset="0"/>
              <a:ea typeface="Calibri"/>
              <a:cs typeface="Calibri" panose="020F0502020204030204" pitchFamily="34" charset="0"/>
            </a:endParaRPr>
          </a:p>
        </p:txBody>
      </p:sp>
      <p:sp>
        <p:nvSpPr>
          <p:cNvPr id="17" name="مربع نص 16">
            <a:extLst>
              <a:ext uri="{FF2B5EF4-FFF2-40B4-BE49-F238E27FC236}">
                <a16:creationId xmlns:a16="http://schemas.microsoft.com/office/drawing/2014/main" id="{A019BAFE-6CAA-2644-E89D-A4CC80D7550E}"/>
              </a:ext>
            </a:extLst>
          </p:cNvPr>
          <p:cNvSpPr txBox="1"/>
          <p:nvPr/>
        </p:nvSpPr>
        <p:spPr>
          <a:xfrm>
            <a:off x="5180208" y="2375090"/>
            <a:ext cx="3302888" cy="492122"/>
          </a:xfrm>
          <a:prstGeom prst="rect">
            <a:avLst/>
          </a:prstGeom>
          <a:noFill/>
        </p:spPr>
        <p:txBody>
          <a:bodyPr wrap="square">
            <a:spAutoFit/>
          </a:bodyPr>
          <a:lstStyle/>
          <a:p>
            <a:pPr algn="ctr" rtl="1">
              <a:lnSpc>
                <a:spcPct val="115000"/>
              </a:lnSpc>
              <a:spcAft>
                <a:spcPts val="1000"/>
              </a:spcAft>
            </a:pPr>
            <a:endParaRPr lang="en-US" sz="2400" b="1" dirty="0">
              <a:solidFill>
                <a:schemeClr val="accent2">
                  <a:lumMod val="75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18" name="مستطيل: زوايا مستديرة 17">
            <a:extLst>
              <a:ext uri="{FF2B5EF4-FFF2-40B4-BE49-F238E27FC236}">
                <a16:creationId xmlns:a16="http://schemas.microsoft.com/office/drawing/2014/main" id="{3DE183A9-1115-67D0-C0C2-AF9FC8D87F59}"/>
              </a:ext>
            </a:extLst>
          </p:cNvPr>
          <p:cNvSpPr/>
          <p:nvPr/>
        </p:nvSpPr>
        <p:spPr>
          <a:xfrm>
            <a:off x="9062065" y="1485703"/>
            <a:ext cx="2636924" cy="61133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r" rtl="1">
              <a:lnSpc>
                <a:spcPct val="115000"/>
              </a:lnSpc>
              <a:spcAft>
                <a:spcPts val="1000"/>
              </a:spcAft>
            </a:pPr>
            <a:r>
              <a:rPr lang="ar-EG" sz="1000" b="1" dirty="0">
                <a:solidFill>
                  <a:prstClr val="black"/>
                </a:solidFill>
                <a:latin typeface="Calibri" panose="020F0502020204030204" pitchFamily="34" charset="0"/>
                <a:ea typeface="Calibri"/>
                <a:cs typeface="Calibri" panose="020F0502020204030204" pitchFamily="34" charset="0"/>
              </a:rPr>
              <a:t> </a:t>
            </a:r>
            <a:r>
              <a:rPr lang="ar-EG" sz="2400" b="1" dirty="0">
                <a:solidFill>
                  <a:prstClr val="black"/>
                </a:solidFill>
                <a:latin typeface="Calibri" panose="020F0502020204030204" pitchFamily="34" charset="0"/>
                <a:ea typeface="Calibri"/>
                <a:cs typeface="Calibri" panose="020F0502020204030204" pitchFamily="34" charset="0"/>
              </a:rPr>
              <a:t>عناصر عملية التعلم</a:t>
            </a:r>
          </a:p>
        </p:txBody>
      </p:sp>
      <p:pic>
        <p:nvPicPr>
          <p:cNvPr id="19" name="Picture 2">
            <a:extLst>
              <a:ext uri="{FF2B5EF4-FFF2-40B4-BE49-F238E27FC236}">
                <a16:creationId xmlns:a16="http://schemas.microsoft.com/office/drawing/2014/main" id="{91652834-C90C-8340-1F31-EB005DE09AC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82056" y="3827426"/>
            <a:ext cx="5383213" cy="2236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4060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randombar(horizontal)">
                                      <p:cBhvr>
                                        <p:cTn id="17" dur="5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1000"/>
                                        <p:tgtEl>
                                          <p:spTgt spid="16"/>
                                        </p:tgtEl>
                                      </p:cBhvr>
                                    </p:animEffect>
                                    <p:anim calcmode="lin" valueType="num">
                                      <p:cBhvr>
                                        <p:cTn id="23" dur="1000" fill="hold"/>
                                        <p:tgtEl>
                                          <p:spTgt spid="16"/>
                                        </p:tgtEl>
                                        <p:attrNameLst>
                                          <p:attrName>ppt_x</p:attrName>
                                        </p:attrNameLst>
                                      </p:cBhvr>
                                      <p:tavLst>
                                        <p:tav tm="0">
                                          <p:val>
                                            <p:strVal val="#ppt_x"/>
                                          </p:val>
                                        </p:tav>
                                        <p:tav tm="100000">
                                          <p:val>
                                            <p:strVal val="#ppt_x"/>
                                          </p:val>
                                        </p:tav>
                                      </p:tavLst>
                                    </p:anim>
                                    <p:anim calcmode="lin" valueType="num">
                                      <p:cBhvr>
                                        <p:cTn id="24"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nodeType="click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p:cTn id="29" dur="500" fill="hold"/>
                                        <p:tgtEl>
                                          <p:spTgt spid="19"/>
                                        </p:tgtEl>
                                        <p:attrNameLst>
                                          <p:attrName>ppt_w</p:attrName>
                                        </p:attrNameLst>
                                      </p:cBhvr>
                                      <p:tavLst>
                                        <p:tav tm="0">
                                          <p:val>
                                            <p:fltVal val="0"/>
                                          </p:val>
                                        </p:tav>
                                        <p:tav tm="100000">
                                          <p:val>
                                            <p:strVal val="#ppt_w"/>
                                          </p:val>
                                        </p:tav>
                                      </p:tavLst>
                                    </p:anim>
                                    <p:anim calcmode="lin" valueType="num">
                                      <p:cBhvr>
                                        <p:cTn id="30" dur="500" fill="hold"/>
                                        <p:tgtEl>
                                          <p:spTgt spid="19"/>
                                        </p:tgtEl>
                                        <p:attrNameLst>
                                          <p:attrName>ppt_h</p:attrName>
                                        </p:attrNameLst>
                                      </p:cBhvr>
                                      <p:tavLst>
                                        <p:tav tm="0">
                                          <p:val>
                                            <p:fltVal val="0"/>
                                          </p:val>
                                        </p:tav>
                                        <p:tav tm="100000">
                                          <p:val>
                                            <p:strVal val="#ppt_h"/>
                                          </p:val>
                                        </p:tav>
                                      </p:tavLst>
                                    </p:anim>
                                    <p:animEffect transition="in" filter="fade">
                                      <p:cBhvr>
                                        <p:cTn id="3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6" grpId="0" animBg="1"/>
      <p:bldP spid="1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127E348-D64F-BF2B-A240-AF5870B4C56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3" name="Picture 1">
            <a:extLst>
              <a:ext uri="{FF2B5EF4-FFF2-40B4-BE49-F238E27FC236}">
                <a16:creationId xmlns:a16="http://schemas.microsoft.com/office/drawing/2014/main" id="{0C8E2977-EDB2-3060-2CA7-9780AB0789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4" name="Picture 1">
            <a:extLst>
              <a:ext uri="{FF2B5EF4-FFF2-40B4-BE49-F238E27FC236}">
                <a16:creationId xmlns:a16="http://schemas.microsoft.com/office/drawing/2014/main" id="{3AD64F8F-8238-EC3D-5660-CFAF206CCAE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sp>
        <p:nvSpPr>
          <p:cNvPr id="5" name="عنوان 1">
            <a:extLst>
              <a:ext uri="{FF2B5EF4-FFF2-40B4-BE49-F238E27FC236}">
                <a16:creationId xmlns:a16="http://schemas.microsoft.com/office/drawing/2014/main" id="{64C32687-0AEC-E87C-9DCE-FF22C2A4C0DD}"/>
              </a:ext>
            </a:extLst>
          </p:cNvPr>
          <p:cNvSpPr txBox="1">
            <a:spLocks/>
          </p:cNvSpPr>
          <p:nvPr/>
        </p:nvSpPr>
        <p:spPr>
          <a:xfrm>
            <a:off x="677334"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ar-EG"/>
              <a:t>3</a:t>
            </a:r>
            <a:endParaRPr lang="en-US" dirty="0"/>
          </a:p>
        </p:txBody>
      </p:sp>
      <p:pic>
        <p:nvPicPr>
          <p:cNvPr id="6" name="Picture 1">
            <a:extLst>
              <a:ext uri="{FF2B5EF4-FFF2-40B4-BE49-F238E27FC236}">
                <a16:creationId xmlns:a16="http://schemas.microsoft.com/office/drawing/2014/main" id="{51149E77-FD9D-C936-827F-F26F9BE7C8F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891" y="-1077"/>
            <a:ext cx="12188175" cy="6860153"/>
          </a:xfrm>
          <a:prstGeom prst="rect">
            <a:avLst/>
          </a:prstGeom>
        </p:spPr>
      </p:pic>
      <p:sp>
        <p:nvSpPr>
          <p:cNvPr id="7" name="Rounded Rectangle 2">
            <a:extLst>
              <a:ext uri="{FF2B5EF4-FFF2-40B4-BE49-F238E27FC236}">
                <a16:creationId xmlns:a16="http://schemas.microsoft.com/office/drawing/2014/main" id="{F57B9D14-3E63-2041-4B43-46DA0CB61AE2}"/>
              </a:ext>
            </a:extLst>
          </p:cNvPr>
          <p:cNvSpPr/>
          <p:nvPr/>
        </p:nvSpPr>
        <p:spPr>
          <a:xfrm>
            <a:off x="7360468" y="575970"/>
            <a:ext cx="4617837" cy="707366"/>
          </a:xfrm>
          <a:prstGeom prst="roundRect">
            <a:avLst/>
          </a:prstGeom>
          <a:solidFill>
            <a:schemeClr val="bg1"/>
          </a:solidFill>
          <a:ln w="38100">
            <a:solidFill>
              <a:srgbClr val="BFD4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lnSpc>
                <a:spcPct val="115000"/>
              </a:lnSpc>
              <a:spcAft>
                <a:spcPts val="1000"/>
              </a:spcAft>
            </a:pPr>
            <a:r>
              <a:rPr lang="ar-EG" sz="3200" b="1" dirty="0">
                <a:solidFill>
                  <a:schemeClr val="accent2">
                    <a:lumMod val="50000"/>
                  </a:schemeClr>
                </a:solidFill>
                <a:latin typeface="Calibri" panose="020F0502020204030204" pitchFamily="34" charset="0"/>
                <a:ea typeface="Calibri"/>
                <a:cs typeface="Calibri" panose="020F0502020204030204" pitchFamily="34" charset="0"/>
              </a:rPr>
              <a:t>اذكر مفهوم دافعية التعلم.</a:t>
            </a:r>
          </a:p>
        </p:txBody>
      </p:sp>
      <p:grpSp>
        <p:nvGrpSpPr>
          <p:cNvPr id="8" name="Group 40">
            <a:extLst>
              <a:ext uri="{FF2B5EF4-FFF2-40B4-BE49-F238E27FC236}">
                <a16:creationId xmlns:a16="http://schemas.microsoft.com/office/drawing/2014/main" id="{CDD78051-D999-BBC3-5107-485ABD90BDFD}"/>
              </a:ext>
            </a:extLst>
          </p:cNvPr>
          <p:cNvGrpSpPr/>
          <p:nvPr/>
        </p:nvGrpSpPr>
        <p:grpSpPr>
          <a:xfrm>
            <a:off x="102063" y="407233"/>
            <a:ext cx="3580785" cy="1036307"/>
            <a:chOff x="2140318" y="795384"/>
            <a:chExt cx="4486150" cy="1036307"/>
          </a:xfrm>
        </p:grpSpPr>
        <p:sp>
          <p:nvSpPr>
            <p:cNvPr id="9" name="Rectangle 41">
              <a:extLst>
                <a:ext uri="{FF2B5EF4-FFF2-40B4-BE49-F238E27FC236}">
                  <a16:creationId xmlns:a16="http://schemas.microsoft.com/office/drawing/2014/main" id="{A236113E-1D66-A280-DA00-783172D8E99E}"/>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24">
              <a:extLst>
                <a:ext uri="{FF2B5EF4-FFF2-40B4-BE49-F238E27FC236}">
                  <a16:creationId xmlns:a16="http://schemas.microsoft.com/office/drawing/2014/main" id="{7DC58BBE-4E32-B17F-92DE-7F8FCE4A5AED}"/>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43">
              <a:extLst>
                <a:ext uri="{FF2B5EF4-FFF2-40B4-BE49-F238E27FC236}">
                  <a16:creationId xmlns:a16="http://schemas.microsoft.com/office/drawing/2014/main" id="{EEFA486D-288A-878D-E774-EB65BBEDA928}"/>
                </a:ext>
              </a:extLst>
            </p:cNvPr>
            <p:cNvSpPr/>
            <p:nvPr/>
          </p:nvSpPr>
          <p:spPr>
            <a:xfrm>
              <a:off x="2140318" y="1113182"/>
              <a:ext cx="3743647" cy="662609"/>
            </a:xfrm>
            <a:prstGeom prst="rect">
              <a:avLst/>
            </a:prstGeom>
            <a:gradFill flip="none" rotWithShape="1">
              <a:gsLst>
                <a:gs pos="100000">
                  <a:srgbClr val="006666"/>
                </a:gs>
                <a:gs pos="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dirty="0"/>
                <a:t>نشاط (8)</a:t>
              </a:r>
              <a:endParaRPr lang="en-US" dirty="0"/>
            </a:p>
          </p:txBody>
        </p:sp>
        <p:grpSp>
          <p:nvGrpSpPr>
            <p:cNvPr id="12" name="Group 44">
              <a:extLst>
                <a:ext uri="{FF2B5EF4-FFF2-40B4-BE49-F238E27FC236}">
                  <a16:creationId xmlns:a16="http://schemas.microsoft.com/office/drawing/2014/main" id="{2B0D0F43-F1BB-AA63-042D-F2EB0F90719C}"/>
                </a:ext>
              </a:extLst>
            </p:cNvPr>
            <p:cNvGrpSpPr/>
            <p:nvPr/>
          </p:nvGrpSpPr>
          <p:grpSpPr>
            <a:xfrm>
              <a:off x="5588896" y="1531471"/>
              <a:ext cx="390125" cy="205592"/>
              <a:chOff x="5588896" y="1531471"/>
              <a:chExt cx="390125" cy="205592"/>
            </a:xfrm>
          </p:grpSpPr>
          <p:sp>
            <p:nvSpPr>
              <p:cNvPr id="15" name="Oval 47">
                <a:extLst>
                  <a:ext uri="{FF2B5EF4-FFF2-40B4-BE49-F238E27FC236}">
                    <a16:creationId xmlns:a16="http://schemas.microsoft.com/office/drawing/2014/main" id="{9E5CCBC2-1785-CD9D-316A-8BC433F6B6E5}"/>
                  </a:ext>
                </a:extLst>
              </p:cNvPr>
              <p:cNvSpPr/>
              <p:nvPr/>
            </p:nvSpPr>
            <p:spPr>
              <a:xfrm>
                <a:off x="5588896" y="1531471"/>
                <a:ext cx="390125" cy="205592"/>
              </a:xfrm>
              <a:prstGeom prst="ellipse">
                <a:avLst/>
              </a:prstGeom>
              <a:gradFill flip="none" rotWithShape="1">
                <a:gsLst>
                  <a:gs pos="52000">
                    <a:srgbClr val="1DFFC4"/>
                  </a:gs>
                  <a:gs pos="14000">
                    <a:srgbClr val="004846"/>
                  </a:gs>
                  <a:gs pos="10000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6" name="Freeform: Shape 30">
                <a:extLst>
                  <a:ext uri="{FF2B5EF4-FFF2-40B4-BE49-F238E27FC236}">
                    <a16:creationId xmlns:a16="http://schemas.microsoft.com/office/drawing/2014/main" id="{A6DF4CFD-270D-526F-EAE6-B2600FBA469A}"/>
                  </a:ext>
                </a:extLst>
              </p:cNvPr>
              <p:cNvSpPr/>
              <p:nvPr/>
            </p:nvSpPr>
            <p:spPr>
              <a:xfrm rot="16200000" flipH="1">
                <a:off x="5750509" y="1595010"/>
                <a:ext cx="113947" cy="109463"/>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Freeform: Shape 27">
              <a:extLst>
                <a:ext uri="{FF2B5EF4-FFF2-40B4-BE49-F238E27FC236}">
                  <a16:creationId xmlns:a16="http://schemas.microsoft.com/office/drawing/2014/main" id="{0520E9DF-BB67-976C-D642-3CD91F482E63}"/>
                </a:ext>
              </a:extLst>
            </p:cNvPr>
            <p:cNvSpPr/>
            <p:nvPr/>
          </p:nvSpPr>
          <p:spPr>
            <a:xfrm>
              <a:off x="5754500"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008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Freeform: Shape 28">
              <a:extLst>
                <a:ext uri="{FF2B5EF4-FFF2-40B4-BE49-F238E27FC236}">
                  <a16:creationId xmlns:a16="http://schemas.microsoft.com/office/drawing/2014/main" id="{78303F15-D24B-198E-5FBB-50D8D62EFE48}"/>
                </a:ext>
              </a:extLst>
            </p:cNvPr>
            <p:cNvSpPr/>
            <p:nvPr/>
          </p:nvSpPr>
          <p:spPr>
            <a:xfrm>
              <a:off x="5588897" y="795384"/>
              <a:ext cx="507102"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1DFFC4"/>
                </a:gs>
                <a:gs pos="100000">
                  <a:srgbClr val="006666"/>
                </a:gs>
                <a:gs pos="0">
                  <a:srgbClr val="00CC99"/>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7" name="Round Diagonal Corner Rectangle 7">
            <a:extLst>
              <a:ext uri="{FF2B5EF4-FFF2-40B4-BE49-F238E27FC236}">
                <a16:creationId xmlns:a16="http://schemas.microsoft.com/office/drawing/2014/main" id="{187689C6-FAEF-EF01-F3ED-563929E39455}"/>
              </a:ext>
            </a:extLst>
          </p:cNvPr>
          <p:cNvSpPr/>
          <p:nvPr/>
        </p:nvSpPr>
        <p:spPr>
          <a:xfrm>
            <a:off x="2910129" y="2920620"/>
            <a:ext cx="7487216" cy="1527663"/>
          </a:xfrm>
          <a:prstGeom prst="round2DiagRect">
            <a:avLst>
              <a:gd name="adj1" fmla="val 41305"/>
              <a:gd name="adj2" fmla="val 0"/>
            </a:avLst>
          </a:prstGeom>
          <a:solidFill>
            <a:schemeClr val="accent2">
              <a:lumMod val="20000"/>
              <a:lumOff val="8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35" marR="17145" indent="-1905" algn="just" rtl="1">
              <a:lnSpc>
                <a:spcPct val="115000"/>
              </a:lnSpc>
              <a:spcAft>
                <a:spcPts val="0"/>
              </a:spcAft>
            </a:pPr>
            <a:r>
              <a:rPr lang="ar-SA">
                <a:solidFill>
                  <a:srgbClr val="000000"/>
                </a:solidFill>
                <a:latin typeface="Calibri" panose="020F0502020204030204" pitchFamily="34" charset="0"/>
                <a:ea typeface="Simplified Arabic"/>
                <a:cs typeface="Calibri" panose="020F0502020204030204" pitchFamily="34" charset="0"/>
              </a:rPr>
              <a:t>هي حالة داخلية تحث المتعلم على السعي بأي وسيلة ليمتلك الأدوات والمواد التي تعمل على ايجاد بيئة تحقق له التكيف والسعادة وتجنبه الوقوع في الفشل."</a:t>
            </a:r>
            <a:endParaRPr lang="en-US" b="1" dirty="0">
              <a:latin typeface="Calibri" panose="020F0502020204030204" pitchFamily="34" charset="0"/>
              <a:ea typeface="Calibri"/>
              <a:cs typeface="Calibri" panose="020F0502020204030204" pitchFamily="34" charset="0"/>
            </a:endParaRPr>
          </a:p>
        </p:txBody>
      </p:sp>
      <p:sp>
        <p:nvSpPr>
          <p:cNvPr id="18" name="مربع نص 17">
            <a:extLst>
              <a:ext uri="{FF2B5EF4-FFF2-40B4-BE49-F238E27FC236}">
                <a16:creationId xmlns:a16="http://schemas.microsoft.com/office/drawing/2014/main" id="{2CD7873B-0947-57E5-7F07-A9EDB074FC77}"/>
              </a:ext>
            </a:extLst>
          </p:cNvPr>
          <p:cNvSpPr txBox="1"/>
          <p:nvPr/>
        </p:nvSpPr>
        <p:spPr>
          <a:xfrm>
            <a:off x="5180208" y="2375090"/>
            <a:ext cx="3302888" cy="492122"/>
          </a:xfrm>
          <a:prstGeom prst="rect">
            <a:avLst/>
          </a:prstGeom>
          <a:noFill/>
        </p:spPr>
        <p:txBody>
          <a:bodyPr wrap="square">
            <a:spAutoFit/>
          </a:bodyPr>
          <a:lstStyle/>
          <a:p>
            <a:pPr algn="ctr" rtl="1">
              <a:lnSpc>
                <a:spcPct val="115000"/>
              </a:lnSpc>
              <a:spcAft>
                <a:spcPts val="1000"/>
              </a:spcAft>
            </a:pPr>
            <a:endParaRPr lang="en-US" sz="2400" b="1" dirty="0">
              <a:solidFill>
                <a:schemeClr val="accent2">
                  <a:lumMod val="75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19" name="مستطيل: زوايا مستديرة 18">
            <a:extLst>
              <a:ext uri="{FF2B5EF4-FFF2-40B4-BE49-F238E27FC236}">
                <a16:creationId xmlns:a16="http://schemas.microsoft.com/office/drawing/2014/main" id="{E6E8EAA0-BACC-9ED9-8C47-7F8B9EE61EFD}"/>
              </a:ext>
            </a:extLst>
          </p:cNvPr>
          <p:cNvSpPr/>
          <p:nvPr/>
        </p:nvSpPr>
        <p:spPr>
          <a:xfrm>
            <a:off x="7790224" y="2016017"/>
            <a:ext cx="2636924" cy="61133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marL="635" marR="17145" indent="-1905" algn="just" rtl="1">
              <a:lnSpc>
                <a:spcPct val="115000"/>
              </a:lnSpc>
              <a:spcAft>
                <a:spcPts val="0"/>
              </a:spcAft>
            </a:pPr>
            <a:r>
              <a:rPr lang="ar-EG" sz="2400" b="1">
                <a:solidFill>
                  <a:srgbClr val="000000"/>
                </a:solidFill>
                <a:latin typeface="Calibri" panose="020F0502020204030204" pitchFamily="34" charset="0"/>
                <a:ea typeface="Simplified Arabic"/>
                <a:cs typeface="Calibri" panose="020F0502020204030204" pitchFamily="34" charset="0"/>
              </a:rPr>
              <a:t>مفهوم </a:t>
            </a:r>
            <a:r>
              <a:rPr lang="ar-SA" sz="2400" b="1">
                <a:solidFill>
                  <a:srgbClr val="000000"/>
                </a:solidFill>
                <a:latin typeface="Calibri" panose="020F0502020204030204" pitchFamily="34" charset="0"/>
                <a:ea typeface="Simplified Arabic"/>
                <a:cs typeface="Calibri" panose="020F0502020204030204" pitchFamily="34" charset="0"/>
              </a:rPr>
              <a:t>دافعية التعلم:</a:t>
            </a:r>
            <a:endParaRPr lang="en-US" sz="2400" dirty="0">
              <a:latin typeface="Calibri" panose="020F0502020204030204" pitchFamily="34" charset="0"/>
              <a:ea typeface="Calibri"/>
              <a:cs typeface="Calibri" panose="020F0502020204030204" pitchFamily="34" charset="0"/>
            </a:endParaRPr>
          </a:p>
        </p:txBody>
      </p:sp>
      <p:sp>
        <p:nvSpPr>
          <p:cNvPr id="21" name="سهم منحني إلى اليسار 7">
            <a:extLst>
              <a:ext uri="{FF2B5EF4-FFF2-40B4-BE49-F238E27FC236}">
                <a16:creationId xmlns:a16="http://schemas.microsoft.com/office/drawing/2014/main" id="{6B013CF3-F199-8D7F-0189-B32F26EAEE04}"/>
              </a:ext>
            </a:extLst>
          </p:cNvPr>
          <p:cNvSpPr/>
          <p:nvPr/>
        </p:nvSpPr>
        <p:spPr>
          <a:xfrm>
            <a:off x="10427148" y="2361683"/>
            <a:ext cx="665964" cy="966273"/>
          </a:xfrm>
          <a:prstGeom prst="curvedLeftArrow">
            <a:avLst/>
          </a:prstGeom>
          <a:solidFill>
            <a:srgbClr val="31C2C7"/>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ar-SA">
              <a:solidFill>
                <a:schemeClr val="tx1"/>
              </a:solidFill>
            </a:endParaRPr>
          </a:p>
        </p:txBody>
      </p:sp>
    </p:spTree>
    <p:extLst>
      <p:ext uri="{BB962C8B-B14F-4D97-AF65-F5344CB8AC3E}">
        <p14:creationId xmlns:p14="http://schemas.microsoft.com/office/powerpoint/2010/main" val="1360099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randombar(horizontal)">
                                      <p:cBhvr>
                                        <p:cTn id="17" dur="500"/>
                                        <p:tgtEl>
                                          <p:spTgt spid="19"/>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wheel(1)">
                                      <p:cBhvr>
                                        <p:cTn id="22" dur="2000"/>
                                        <p:tgtEl>
                                          <p:spTgt spid="21"/>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1000"/>
                                        <p:tgtEl>
                                          <p:spTgt spid="17"/>
                                        </p:tgtEl>
                                      </p:cBhvr>
                                    </p:animEffect>
                                    <p:anim calcmode="lin" valueType="num">
                                      <p:cBhvr>
                                        <p:cTn id="28" dur="1000" fill="hold"/>
                                        <p:tgtEl>
                                          <p:spTgt spid="17"/>
                                        </p:tgtEl>
                                        <p:attrNameLst>
                                          <p:attrName>ppt_x</p:attrName>
                                        </p:attrNameLst>
                                      </p:cBhvr>
                                      <p:tavLst>
                                        <p:tav tm="0">
                                          <p:val>
                                            <p:strVal val="#ppt_x"/>
                                          </p:val>
                                        </p:tav>
                                        <p:tav tm="100000">
                                          <p:val>
                                            <p:strVal val="#ppt_x"/>
                                          </p:val>
                                        </p:tav>
                                      </p:tavLst>
                                    </p:anim>
                                    <p:anim calcmode="lin" valueType="num">
                                      <p:cBhvr>
                                        <p:cTn id="2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7" grpId="0" animBg="1"/>
      <p:bldP spid="19" grpId="0" animBg="1"/>
      <p:bldP spid="21"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127E348-D64F-BF2B-A240-AF5870B4C56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3" name="Picture 1">
            <a:extLst>
              <a:ext uri="{FF2B5EF4-FFF2-40B4-BE49-F238E27FC236}">
                <a16:creationId xmlns:a16="http://schemas.microsoft.com/office/drawing/2014/main" id="{F813F00A-D8DF-B4EB-1B61-FAAFB920E8C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4" name="Picture 1">
            <a:extLst>
              <a:ext uri="{FF2B5EF4-FFF2-40B4-BE49-F238E27FC236}">
                <a16:creationId xmlns:a16="http://schemas.microsoft.com/office/drawing/2014/main" id="{D8CE8748-F03F-3A24-17AB-D7CF263402D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5" name="Picture 1">
            <a:extLst>
              <a:ext uri="{FF2B5EF4-FFF2-40B4-BE49-F238E27FC236}">
                <a16:creationId xmlns:a16="http://schemas.microsoft.com/office/drawing/2014/main" id="{3269231D-8559-BA8D-983C-2CAA645A557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sp>
        <p:nvSpPr>
          <p:cNvPr id="6" name="عنوان 1">
            <a:extLst>
              <a:ext uri="{FF2B5EF4-FFF2-40B4-BE49-F238E27FC236}">
                <a16:creationId xmlns:a16="http://schemas.microsoft.com/office/drawing/2014/main" id="{37469695-BE3E-8C79-9B2C-AB7C3CDE834A}"/>
              </a:ext>
            </a:extLst>
          </p:cNvPr>
          <p:cNvSpPr txBox="1">
            <a:spLocks/>
          </p:cNvSpPr>
          <p:nvPr/>
        </p:nvSpPr>
        <p:spPr>
          <a:xfrm>
            <a:off x="677334"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ar-EG"/>
              <a:t>3</a:t>
            </a:r>
            <a:endParaRPr lang="en-US" dirty="0"/>
          </a:p>
        </p:txBody>
      </p:sp>
      <p:pic>
        <p:nvPicPr>
          <p:cNvPr id="7" name="Picture 1">
            <a:extLst>
              <a:ext uri="{FF2B5EF4-FFF2-40B4-BE49-F238E27FC236}">
                <a16:creationId xmlns:a16="http://schemas.microsoft.com/office/drawing/2014/main" id="{F936F807-B921-92EE-9245-3937EAD3AD1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175" cy="6860153"/>
          </a:xfrm>
          <a:prstGeom prst="rect">
            <a:avLst/>
          </a:prstGeom>
        </p:spPr>
      </p:pic>
      <p:sp>
        <p:nvSpPr>
          <p:cNvPr id="8" name="Rounded Rectangle 2">
            <a:extLst>
              <a:ext uri="{FF2B5EF4-FFF2-40B4-BE49-F238E27FC236}">
                <a16:creationId xmlns:a16="http://schemas.microsoft.com/office/drawing/2014/main" id="{288A96BA-52EA-E12E-B59D-232B246301A0}"/>
              </a:ext>
            </a:extLst>
          </p:cNvPr>
          <p:cNvSpPr/>
          <p:nvPr/>
        </p:nvSpPr>
        <p:spPr>
          <a:xfrm>
            <a:off x="5830433" y="696379"/>
            <a:ext cx="5620908" cy="707366"/>
          </a:xfrm>
          <a:prstGeom prst="roundRect">
            <a:avLst/>
          </a:prstGeom>
          <a:solidFill>
            <a:schemeClr val="bg1"/>
          </a:solidFill>
          <a:ln w="38100">
            <a:solidFill>
              <a:srgbClr val="BFD4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lnSpc>
                <a:spcPct val="115000"/>
              </a:lnSpc>
              <a:spcAft>
                <a:spcPts val="1000"/>
              </a:spcAft>
            </a:pPr>
            <a:r>
              <a:rPr lang="ar-EG" sz="2800" b="1" dirty="0">
                <a:solidFill>
                  <a:prstClr val="black"/>
                </a:solidFill>
                <a:latin typeface="Calibri" panose="020F0502020204030204" pitchFamily="34" charset="0"/>
                <a:ea typeface="Calibri"/>
                <a:cs typeface="Calibri" panose="020F0502020204030204" pitchFamily="34" charset="0"/>
              </a:rPr>
              <a:t>اشرح العوامل التي تؤثر في دافعية التعلم ؟</a:t>
            </a:r>
          </a:p>
        </p:txBody>
      </p:sp>
      <p:grpSp>
        <p:nvGrpSpPr>
          <p:cNvPr id="9" name="Group 40">
            <a:extLst>
              <a:ext uri="{FF2B5EF4-FFF2-40B4-BE49-F238E27FC236}">
                <a16:creationId xmlns:a16="http://schemas.microsoft.com/office/drawing/2014/main" id="{808363D1-C6BD-DBD6-9D77-68284D308118}"/>
              </a:ext>
            </a:extLst>
          </p:cNvPr>
          <p:cNvGrpSpPr/>
          <p:nvPr/>
        </p:nvGrpSpPr>
        <p:grpSpPr>
          <a:xfrm>
            <a:off x="102063" y="407233"/>
            <a:ext cx="3580785" cy="1036307"/>
            <a:chOff x="2140318" y="795384"/>
            <a:chExt cx="4486150" cy="1036307"/>
          </a:xfrm>
        </p:grpSpPr>
        <p:sp>
          <p:nvSpPr>
            <p:cNvPr id="10" name="Rectangle 41">
              <a:extLst>
                <a:ext uri="{FF2B5EF4-FFF2-40B4-BE49-F238E27FC236}">
                  <a16:creationId xmlns:a16="http://schemas.microsoft.com/office/drawing/2014/main" id="{CE42D129-7C1F-F783-C7B2-79D17BBBB691}"/>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24">
              <a:extLst>
                <a:ext uri="{FF2B5EF4-FFF2-40B4-BE49-F238E27FC236}">
                  <a16:creationId xmlns:a16="http://schemas.microsoft.com/office/drawing/2014/main" id="{7BD48531-1EB7-C212-BED5-99202714E7FB}"/>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43">
              <a:extLst>
                <a:ext uri="{FF2B5EF4-FFF2-40B4-BE49-F238E27FC236}">
                  <a16:creationId xmlns:a16="http://schemas.microsoft.com/office/drawing/2014/main" id="{D21661D7-953E-EFCD-045A-DB8593FE7FFA}"/>
                </a:ext>
              </a:extLst>
            </p:cNvPr>
            <p:cNvSpPr/>
            <p:nvPr/>
          </p:nvSpPr>
          <p:spPr>
            <a:xfrm>
              <a:off x="2140318" y="1113182"/>
              <a:ext cx="3743647" cy="662609"/>
            </a:xfrm>
            <a:prstGeom prst="rect">
              <a:avLst/>
            </a:prstGeom>
            <a:gradFill flip="none" rotWithShape="1">
              <a:gsLst>
                <a:gs pos="100000">
                  <a:srgbClr val="006666"/>
                </a:gs>
                <a:gs pos="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dirty="0"/>
                <a:t>نشاط (9)</a:t>
              </a:r>
              <a:endParaRPr lang="en-US" dirty="0"/>
            </a:p>
          </p:txBody>
        </p:sp>
        <p:grpSp>
          <p:nvGrpSpPr>
            <p:cNvPr id="13" name="Group 44">
              <a:extLst>
                <a:ext uri="{FF2B5EF4-FFF2-40B4-BE49-F238E27FC236}">
                  <a16:creationId xmlns:a16="http://schemas.microsoft.com/office/drawing/2014/main" id="{86A90A63-65D1-5BF1-3FBD-22E5645ECE74}"/>
                </a:ext>
              </a:extLst>
            </p:cNvPr>
            <p:cNvGrpSpPr/>
            <p:nvPr/>
          </p:nvGrpSpPr>
          <p:grpSpPr>
            <a:xfrm>
              <a:off x="5588896" y="1531471"/>
              <a:ext cx="390125" cy="205592"/>
              <a:chOff x="5588896" y="1531471"/>
              <a:chExt cx="390125" cy="205592"/>
            </a:xfrm>
          </p:grpSpPr>
          <p:sp>
            <p:nvSpPr>
              <p:cNvPr id="16" name="Oval 47">
                <a:extLst>
                  <a:ext uri="{FF2B5EF4-FFF2-40B4-BE49-F238E27FC236}">
                    <a16:creationId xmlns:a16="http://schemas.microsoft.com/office/drawing/2014/main" id="{FA15053D-36BB-8442-4F20-8887700AEC77}"/>
                  </a:ext>
                </a:extLst>
              </p:cNvPr>
              <p:cNvSpPr/>
              <p:nvPr/>
            </p:nvSpPr>
            <p:spPr>
              <a:xfrm>
                <a:off x="5588896" y="1531471"/>
                <a:ext cx="390125" cy="205592"/>
              </a:xfrm>
              <a:prstGeom prst="ellipse">
                <a:avLst/>
              </a:prstGeom>
              <a:gradFill flip="none" rotWithShape="1">
                <a:gsLst>
                  <a:gs pos="52000">
                    <a:srgbClr val="1DFFC4"/>
                  </a:gs>
                  <a:gs pos="14000">
                    <a:srgbClr val="004846"/>
                  </a:gs>
                  <a:gs pos="10000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7" name="Freeform: Shape 30">
                <a:extLst>
                  <a:ext uri="{FF2B5EF4-FFF2-40B4-BE49-F238E27FC236}">
                    <a16:creationId xmlns:a16="http://schemas.microsoft.com/office/drawing/2014/main" id="{D3172E1B-A0E9-EA70-C8FC-039E758A247A}"/>
                  </a:ext>
                </a:extLst>
              </p:cNvPr>
              <p:cNvSpPr/>
              <p:nvPr/>
            </p:nvSpPr>
            <p:spPr>
              <a:xfrm rot="16200000" flipH="1">
                <a:off x="5750509" y="1595010"/>
                <a:ext cx="113947" cy="109463"/>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Freeform: Shape 27">
              <a:extLst>
                <a:ext uri="{FF2B5EF4-FFF2-40B4-BE49-F238E27FC236}">
                  <a16:creationId xmlns:a16="http://schemas.microsoft.com/office/drawing/2014/main" id="{1216BE38-D467-C56E-1B67-8D92EAC7A5AB}"/>
                </a:ext>
              </a:extLst>
            </p:cNvPr>
            <p:cNvSpPr/>
            <p:nvPr/>
          </p:nvSpPr>
          <p:spPr>
            <a:xfrm>
              <a:off x="5754500"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008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Freeform: Shape 28">
              <a:extLst>
                <a:ext uri="{FF2B5EF4-FFF2-40B4-BE49-F238E27FC236}">
                  <a16:creationId xmlns:a16="http://schemas.microsoft.com/office/drawing/2014/main" id="{4543E9D8-9BB8-659B-1EAC-C3ED7644005C}"/>
                </a:ext>
              </a:extLst>
            </p:cNvPr>
            <p:cNvSpPr/>
            <p:nvPr/>
          </p:nvSpPr>
          <p:spPr>
            <a:xfrm>
              <a:off x="5588897" y="795384"/>
              <a:ext cx="507102"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1DFFC4"/>
                </a:gs>
                <a:gs pos="100000">
                  <a:srgbClr val="006666"/>
                </a:gs>
                <a:gs pos="0">
                  <a:srgbClr val="00CC99"/>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9" name="مربع نص 18">
            <a:extLst>
              <a:ext uri="{FF2B5EF4-FFF2-40B4-BE49-F238E27FC236}">
                <a16:creationId xmlns:a16="http://schemas.microsoft.com/office/drawing/2014/main" id="{8B69DDD2-69CC-7D59-4638-5553F9D8A873}"/>
              </a:ext>
            </a:extLst>
          </p:cNvPr>
          <p:cNvSpPr txBox="1"/>
          <p:nvPr/>
        </p:nvSpPr>
        <p:spPr>
          <a:xfrm>
            <a:off x="5180208" y="2375090"/>
            <a:ext cx="3302888" cy="492122"/>
          </a:xfrm>
          <a:prstGeom prst="rect">
            <a:avLst/>
          </a:prstGeom>
          <a:noFill/>
        </p:spPr>
        <p:txBody>
          <a:bodyPr wrap="square">
            <a:spAutoFit/>
          </a:bodyPr>
          <a:lstStyle/>
          <a:p>
            <a:pPr algn="ctr" rtl="1">
              <a:lnSpc>
                <a:spcPct val="115000"/>
              </a:lnSpc>
              <a:spcAft>
                <a:spcPts val="1000"/>
              </a:spcAft>
            </a:pPr>
            <a:endParaRPr lang="en-US" sz="2400" b="1" dirty="0">
              <a:solidFill>
                <a:schemeClr val="accent2">
                  <a:lumMod val="75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20" name="مستطيل: زوايا مستديرة 19">
            <a:extLst>
              <a:ext uri="{FF2B5EF4-FFF2-40B4-BE49-F238E27FC236}">
                <a16:creationId xmlns:a16="http://schemas.microsoft.com/office/drawing/2014/main" id="{5ED6EA52-0B55-A038-267C-3170C405AD87}"/>
              </a:ext>
            </a:extLst>
          </p:cNvPr>
          <p:cNvSpPr/>
          <p:nvPr/>
        </p:nvSpPr>
        <p:spPr>
          <a:xfrm>
            <a:off x="6580768" y="1624154"/>
            <a:ext cx="3781904" cy="61133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r" rtl="1">
              <a:lnSpc>
                <a:spcPct val="115000"/>
              </a:lnSpc>
              <a:spcAft>
                <a:spcPts val="1000"/>
              </a:spcAft>
            </a:pPr>
            <a:r>
              <a:rPr lang="ar-EG" sz="2400" b="1">
                <a:latin typeface="Calibri" panose="020F0502020204030204" pitchFamily="34" charset="0"/>
                <a:ea typeface="Times New Roman"/>
                <a:cs typeface="Calibri" panose="020F0502020204030204" pitchFamily="34" charset="0"/>
              </a:rPr>
              <a:t>العوامل التي تؤثر في دافعية التعلم </a:t>
            </a:r>
            <a:endParaRPr lang="ar-EG" sz="2400" b="1" dirty="0">
              <a:latin typeface="Calibri" panose="020F0502020204030204" pitchFamily="34" charset="0"/>
              <a:ea typeface="Times New Roman"/>
              <a:cs typeface="Calibri" panose="020F0502020204030204" pitchFamily="34" charset="0"/>
            </a:endParaRPr>
          </a:p>
        </p:txBody>
      </p:sp>
      <p:sp>
        <p:nvSpPr>
          <p:cNvPr id="21" name="سهم منحني إلى اليسار 7">
            <a:extLst>
              <a:ext uri="{FF2B5EF4-FFF2-40B4-BE49-F238E27FC236}">
                <a16:creationId xmlns:a16="http://schemas.microsoft.com/office/drawing/2014/main" id="{9CE15268-D05F-5F11-AF54-9F3CE9031AEA}"/>
              </a:ext>
            </a:extLst>
          </p:cNvPr>
          <p:cNvSpPr/>
          <p:nvPr/>
        </p:nvSpPr>
        <p:spPr>
          <a:xfrm>
            <a:off x="10428686" y="2026705"/>
            <a:ext cx="665964" cy="966273"/>
          </a:xfrm>
          <a:prstGeom prst="curvedLeftArrow">
            <a:avLst/>
          </a:prstGeom>
          <a:solidFill>
            <a:srgbClr val="31C2C7"/>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ar-SA">
              <a:solidFill>
                <a:schemeClr val="tx1"/>
              </a:solidFill>
            </a:endParaRPr>
          </a:p>
        </p:txBody>
      </p:sp>
      <p:sp>
        <p:nvSpPr>
          <p:cNvPr id="33" name="TextBox 16">
            <a:extLst>
              <a:ext uri="{FF2B5EF4-FFF2-40B4-BE49-F238E27FC236}">
                <a16:creationId xmlns:a16="http://schemas.microsoft.com/office/drawing/2014/main" id="{D091D2BC-F350-1FD0-8125-575F688B6010}"/>
              </a:ext>
            </a:extLst>
          </p:cNvPr>
          <p:cNvSpPr txBox="1"/>
          <p:nvPr/>
        </p:nvSpPr>
        <p:spPr>
          <a:xfrm>
            <a:off x="1396060" y="3749260"/>
            <a:ext cx="282858" cy="461665"/>
          </a:xfrm>
          <a:prstGeom prst="rect">
            <a:avLst/>
          </a:prstGeom>
          <a:noFill/>
        </p:spPr>
        <p:txBody>
          <a:bodyPr wrap="square" rtlCol="0">
            <a:spAutoFit/>
          </a:bodyPr>
          <a:lstStyle/>
          <a:p>
            <a:endParaRPr lang="en-US" sz="2400" b="1" dirty="0">
              <a:solidFill>
                <a:schemeClr val="bg1"/>
              </a:solidFill>
            </a:endParaRPr>
          </a:p>
        </p:txBody>
      </p:sp>
      <p:sp>
        <p:nvSpPr>
          <p:cNvPr id="34" name="Rounded Rectangle 17">
            <a:extLst>
              <a:ext uri="{FF2B5EF4-FFF2-40B4-BE49-F238E27FC236}">
                <a16:creationId xmlns:a16="http://schemas.microsoft.com/office/drawing/2014/main" id="{ADF2490D-9FE8-6237-D16E-EC3CEB68D52A}"/>
              </a:ext>
            </a:extLst>
          </p:cNvPr>
          <p:cNvSpPr/>
          <p:nvPr/>
        </p:nvSpPr>
        <p:spPr>
          <a:xfrm>
            <a:off x="1312570" y="2497505"/>
            <a:ext cx="3496119" cy="4090918"/>
          </a:xfrm>
          <a:prstGeom prst="roundRect">
            <a:avLst/>
          </a:prstGeom>
          <a:solidFill>
            <a:srgbClr val="BFD451"/>
          </a:solidFill>
          <a:ln w="38100">
            <a:solidFill>
              <a:srgbClr val="BFD4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17145" lvl="0" algn="r" rtl="1" fontAlgn="base">
              <a:lnSpc>
                <a:spcPct val="115000"/>
              </a:lnSpc>
              <a:spcAft>
                <a:spcPts val="0"/>
              </a:spcAft>
              <a:buClr>
                <a:srgbClr val="17365D"/>
              </a:buClr>
            </a:pPr>
            <a:r>
              <a:rPr lang="ar-SA" sz="1600" b="1" dirty="0">
                <a:solidFill>
                  <a:srgbClr val="000000"/>
                </a:solidFill>
                <a:latin typeface="Calibri" panose="020F0502020204030204" pitchFamily="34" charset="0"/>
                <a:ea typeface="Simplified Arabic"/>
                <a:cs typeface="Calibri" panose="020F0502020204030204" pitchFamily="34" charset="0"/>
              </a:rPr>
              <a:t>مبادرات الطالب واعتماده على نفسه </a:t>
            </a:r>
            <a:r>
              <a:rPr lang="en-US" sz="1600" b="1" dirty="0">
                <a:solidFill>
                  <a:srgbClr val="000000"/>
                </a:solidFill>
                <a:latin typeface="Calibri" panose="020F0502020204030204" pitchFamily="34" charset="0"/>
                <a:ea typeface="Simplified Arabic"/>
                <a:cs typeface="Calibri" panose="020F0502020204030204" pitchFamily="34" charset="0"/>
              </a:rPr>
              <a:t>Student initiatives and self-reliance</a:t>
            </a:r>
            <a:r>
              <a:rPr lang="ar-SA" sz="1600" b="1" dirty="0">
                <a:solidFill>
                  <a:srgbClr val="000000"/>
                </a:solidFill>
                <a:latin typeface="Calibri" panose="020F0502020204030204" pitchFamily="34" charset="0"/>
                <a:ea typeface="Simplified Arabic"/>
                <a:cs typeface="Calibri" panose="020F0502020204030204" pitchFamily="34" charset="0"/>
              </a:rPr>
              <a:t>:</a:t>
            </a:r>
            <a:endParaRPr lang="en-US" sz="1600" b="1" dirty="0">
              <a:latin typeface="Calibri" panose="020F0502020204030204" pitchFamily="34" charset="0"/>
              <a:ea typeface="Calibri"/>
              <a:cs typeface="Calibri" panose="020F0502020204030204" pitchFamily="34" charset="0"/>
            </a:endParaRPr>
          </a:p>
          <a:p>
            <a:pPr marR="17145" indent="-635" algn="just" rtl="1">
              <a:lnSpc>
                <a:spcPct val="115000"/>
              </a:lnSpc>
              <a:spcAft>
                <a:spcPts val="0"/>
              </a:spcAft>
            </a:pPr>
            <a:r>
              <a:rPr lang="ar-SA" sz="1600" dirty="0">
                <a:solidFill>
                  <a:srgbClr val="000000"/>
                </a:solidFill>
                <a:latin typeface="Calibri" panose="020F0502020204030204" pitchFamily="34" charset="0"/>
                <a:ea typeface="Simplified Arabic"/>
                <a:cs typeface="Calibri" panose="020F0502020204030204" pitchFamily="34" charset="0"/>
              </a:rPr>
              <a:t> وذلك من خلال مشاركة الطالب في وضع الأهداف العلمية التربوية وتشجيعه على الإسهام في وضع الخطط الدراسية والوسائل المطلوب اتباعها في العملية الدراسية وذلك من خلال تحفيزه على تدوين درجاته ومتابعة تطوره في الصف بنفسه ومساعدة المدرس له عند الضرورة فقط، وتجنب المدح الكثير خاصة عند أداء الوظائف البسيطة. (</a:t>
            </a:r>
            <a:r>
              <a:rPr lang="ar-SA" sz="1600" dirty="0" err="1">
                <a:solidFill>
                  <a:srgbClr val="000000"/>
                </a:solidFill>
                <a:latin typeface="Calibri" panose="020F0502020204030204" pitchFamily="34" charset="0"/>
                <a:ea typeface="Simplified Arabic"/>
                <a:cs typeface="Calibri" panose="020F0502020204030204" pitchFamily="34" charset="0"/>
              </a:rPr>
              <a:t>الرفوع</a:t>
            </a:r>
            <a:r>
              <a:rPr lang="ar-SA" sz="1600" dirty="0">
                <a:solidFill>
                  <a:srgbClr val="000000"/>
                </a:solidFill>
                <a:latin typeface="Calibri" panose="020F0502020204030204" pitchFamily="34" charset="0"/>
                <a:ea typeface="Simplified Arabic"/>
                <a:cs typeface="Calibri" panose="020F0502020204030204" pitchFamily="34" charset="0"/>
              </a:rPr>
              <a:t>، 2015، 211). </a:t>
            </a:r>
            <a:endParaRPr lang="en-US" sz="1600" dirty="0">
              <a:latin typeface="Calibri" panose="020F0502020204030204" pitchFamily="34" charset="0"/>
              <a:ea typeface="Calibri"/>
              <a:cs typeface="Calibri" panose="020F0502020204030204" pitchFamily="34" charset="0"/>
            </a:endParaRPr>
          </a:p>
          <a:p>
            <a:pPr algn="r" rtl="1">
              <a:lnSpc>
                <a:spcPct val="115000"/>
              </a:lnSpc>
              <a:spcAft>
                <a:spcPts val="1000"/>
              </a:spcAft>
            </a:pPr>
            <a:endParaRPr lang="ar-EG" sz="1800" b="1" dirty="0">
              <a:latin typeface="Calibri" panose="020F0502020204030204" pitchFamily="34" charset="0"/>
              <a:ea typeface="Times New Roman"/>
              <a:cs typeface="Calibri" panose="020F0502020204030204" pitchFamily="34" charset="0"/>
            </a:endParaRPr>
          </a:p>
        </p:txBody>
      </p:sp>
      <p:sp>
        <p:nvSpPr>
          <p:cNvPr id="35" name="Oval 18">
            <a:extLst>
              <a:ext uri="{FF2B5EF4-FFF2-40B4-BE49-F238E27FC236}">
                <a16:creationId xmlns:a16="http://schemas.microsoft.com/office/drawing/2014/main" id="{0A343D34-4E91-DBC5-F22C-32DA21C88458}"/>
              </a:ext>
            </a:extLst>
          </p:cNvPr>
          <p:cNvSpPr/>
          <p:nvPr/>
        </p:nvSpPr>
        <p:spPr>
          <a:xfrm>
            <a:off x="2769064" y="2133087"/>
            <a:ext cx="595223" cy="595223"/>
          </a:xfrm>
          <a:prstGeom prst="ellipse">
            <a:avLst/>
          </a:prstGeom>
          <a:solidFill>
            <a:srgbClr val="BFD45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TextBox 19">
            <a:extLst>
              <a:ext uri="{FF2B5EF4-FFF2-40B4-BE49-F238E27FC236}">
                <a16:creationId xmlns:a16="http://schemas.microsoft.com/office/drawing/2014/main" id="{E80B8777-8DB2-95C0-A52B-814AF258C14C}"/>
              </a:ext>
            </a:extLst>
          </p:cNvPr>
          <p:cNvSpPr txBox="1"/>
          <p:nvPr/>
        </p:nvSpPr>
        <p:spPr>
          <a:xfrm>
            <a:off x="2854672" y="2205748"/>
            <a:ext cx="584793" cy="461665"/>
          </a:xfrm>
          <a:prstGeom prst="rect">
            <a:avLst/>
          </a:prstGeom>
          <a:noFill/>
        </p:spPr>
        <p:txBody>
          <a:bodyPr wrap="square" rtlCol="0">
            <a:spAutoFit/>
          </a:bodyPr>
          <a:lstStyle/>
          <a:p>
            <a:r>
              <a:rPr lang="ar-EG" sz="2400" b="1" dirty="0">
                <a:solidFill>
                  <a:schemeClr val="bg1"/>
                </a:solidFill>
              </a:rPr>
              <a:t>5</a:t>
            </a:r>
            <a:endParaRPr lang="en-US" sz="2400" b="1" dirty="0">
              <a:solidFill>
                <a:schemeClr val="bg1"/>
              </a:solidFill>
            </a:endParaRPr>
          </a:p>
        </p:txBody>
      </p:sp>
      <p:sp>
        <p:nvSpPr>
          <p:cNvPr id="37" name="Rounded Rectangle 23">
            <a:extLst>
              <a:ext uri="{FF2B5EF4-FFF2-40B4-BE49-F238E27FC236}">
                <a16:creationId xmlns:a16="http://schemas.microsoft.com/office/drawing/2014/main" id="{A759D755-0EAF-1B18-AFDB-7AF99AB969F0}"/>
              </a:ext>
            </a:extLst>
          </p:cNvPr>
          <p:cNvSpPr/>
          <p:nvPr/>
        </p:nvSpPr>
        <p:spPr>
          <a:xfrm>
            <a:off x="4892179" y="2661482"/>
            <a:ext cx="2935151" cy="3926940"/>
          </a:xfrm>
          <a:prstGeom prst="roundRect">
            <a:avLst/>
          </a:prstGeom>
          <a:solidFill>
            <a:srgbClr val="F04B3B"/>
          </a:solidFill>
          <a:ln w="38100">
            <a:solidFill>
              <a:srgbClr val="F04B3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35" marR="17145" indent="-1905" algn="r" rtl="1">
              <a:lnSpc>
                <a:spcPct val="115000"/>
              </a:lnSpc>
              <a:spcAft>
                <a:spcPts val="0"/>
              </a:spcAft>
            </a:pPr>
            <a:r>
              <a:rPr lang="ar-SA" sz="1600" b="1" dirty="0">
                <a:solidFill>
                  <a:srgbClr val="000000"/>
                </a:solidFill>
                <a:latin typeface="Calibri" panose="020F0502020204030204" pitchFamily="34" charset="0"/>
                <a:ea typeface="Simplified Arabic"/>
                <a:cs typeface="Calibri" panose="020F0502020204030204" pitchFamily="34" charset="0"/>
              </a:rPr>
              <a:t>بيئة الغرفة الصفية </a:t>
            </a:r>
            <a:r>
              <a:rPr lang="en-US" sz="1600" b="1" dirty="0">
                <a:solidFill>
                  <a:srgbClr val="000000"/>
                </a:solidFill>
                <a:latin typeface="Calibri" panose="020F0502020204030204" pitchFamily="34" charset="0"/>
                <a:ea typeface="Simplified Arabic"/>
                <a:cs typeface="Calibri" panose="020F0502020204030204" pitchFamily="34" charset="0"/>
              </a:rPr>
              <a:t>Classroom environment</a:t>
            </a:r>
            <a:r>
              <a:rPr lang="ar-SA" sz="1600" b="1" dirty="0">
                <a:solidFill>
                  <a:srgbClr val="000000"/>
                </a:solidFill>
                <a:latin typeface="Calibri" panose="020F0502020204030204" pitchFamily="34" charset="0"/>
                <a:ea typeface="Simplified Arabic"/>
                <a:cs typeface="Calibri" panose="020F0502020204030204" pitchFamily="34" charset="0"/>
              </a:rPr>
              <a:t>:</a:t>
            </a:r>
            <a:endParaRPr lang="en-US" sz="1600" b="1" dirty="0">
              <a:latin typeface="Calibri" panose="020F0502020204030204" pitchFamily="34" charset="0"/>
              <a:ea typeface="Calibri"/>
              <a:cs typeface="Calibri" panose="020F0502020204030204" pitchFamily="34" charset="0"/>
            </a:endParaRPr>
          </a:p>
          <a:p>
            <a:pPr marL="635" marR="17145" indent="-1905" algn="r" rtl="1">
              <a:lnSpc>
                <a:spcPct val="115000"/>
              </a:lnSpc>
              <a:spcAft>
                <a:spcPts val="0"/>
              </a:spcAft>
            </a:pPr>
            <a:r>
              <a:rPr lang="ar-SA" sz="1600" dirty="0">
                <a:solidFill>
                  <a:srgbClr val="000000"/>
                </a:solidFill>
                <a:latin typeface="Calibri" panose="020F0502020204030204" pitchFamily="34" charset="0"/>
                <a:ea typeface="Simplified Arabic"/>
                <a:cs typeface="Calibri" panose="020F0502020204030204" pitchFamily="34" charset="0"/>
              </a:rPr>
              <a:t>يمكن للمعلم أن ينوع في أساليب التعلم، وأن يستخدم طرقًا مختلفة لتقييم المستوى الأكاديمي للطلبة ويمكن للمعلم أن يقوم بتقسيم الطلاب لمجموعات استنادًا إلى الواجب وطبيعة المادة الدراسية، مدركًا بأن تنظيم المجموعات الطلابية في غرفة الصف يختلف باختلاف الطلاب وطبيعتهم. واستخدام طريقة التعلم الجماعي مع إعطاء الطلاب فكرة عن مستواهم الدراسي. </a:t>
            </a:r>
            <a:endParaRPr lang="en-US" sz="1600" dirty="0">
              <a:latin typeface="Calibri" panose="020F0502020204030204" pitchFamily="34" charset="0"/>
              <a:ea typeface="Calibri"/>
              <a:cs typeface="Calibri" panose="020F0502020204030204" pitchFamily="34" charset="0"/>
            </a:endParaRPr>
          </a:p>
        </p:txBody>
      </p:sp>
      <p:sp>
        <p:nvSpPr>
          <p:cNvPr id="38" name="Oval 25">
            <a:extLst>
              <a:ext uri="{FF2B5EF4-FFF2-40B4-BE49-F238E27FC236}">
                <a16:creationId xmlns:a16="http://schemas.microsoft.com/office/drawing/2014/main" id="{3CFC7B2F-B5BD-7869-2246-3EF9B6A87F7D}"/>
              </a:ext>
            </a:extLst>
          </p:cNvPr>
          <p:cNvSpPr/>
          <p:nvPr/>
        </p:nvSpPr>
        <p:spPr>
          <a:xfrm>
            <a:off x="6219692" y="2224966"/>
            <a:ext cx="595223" cy="595223"/>
          </a:xfrm>
          <a:prstGeom prst="ellipse">
            <a:avLst/>
          </a:prstGeom>
          <a:solidFill>
            <a:srgbClr val="F04B3B"/>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extBox 26">
            <a:extLst>
              <a:ext uri="{FF2B5EF4-FFF2-40B4-BE49-F238E27FC236}">
                <a16:creationId xmlns:a16="http://schemas.microsoft.com/office/drawing/2014/main" id="{14518675-68D4-C163-CD2B-E4C92EC058C8}"/>
              </a:ext>
            </a:extLst>
          </p:cNvPr>
          <p:cNvSpPr txBox="1"/>
          <p:nvPr/>
        </p:nvSpPr>
        <p:spPr>
          <a:xfrm>
            <a:off x="6317838" y="2238287"/>
            <a:ext cx="720155" cy="461665"/>
          </a:xfrm>
          <a:prstGeom prst="rect">
            <a:avLst/>
          </a:prstGeom>
          <a:noFill/>
        </p:spPr>
        <p:txBody>
          <a:bodyPr wrap="square" rtlCol="0">
            <a:spAutoFit/>
          </a:bodyPr>
          <a:lstStyle/>
          <a:p>
            <a:r>
              <a:rPr lang="ar-EG" sz="2400" b="1" dirty="0">
                <a:solidFill>
                  <a:schemeClr val="bg1"/>
                </a:solidFill>
              </a:rPr>
              <a:t>4</a:t>
            </a:r>
            <a:endParaRPr lang="en-US" sz="2400" b="1" dirty="0">
              <a:solidFill>
                <a:schemeClr val="bg1"/>
              </a:solidFill>
            </a:endParaRPr>
          </a:p>
        </p:txBody>
      </p:sp>
      <p:sp>
        <p:nvSpPr>
          <p:cNvPr id="40" name="Rounded Rectangle 27">
            <a:extLst>
              <a:ext uri="{FF2B5EF4-FFF2-40B4-BE49-F238E27FC236}">
                <a16:creationId xmlns:a16="http://schemas.microsoft.com/office/drawing/2014/main" id="{9BA02A3C-2B74-C60C-18A1-8010D8D8DAB1}"/>
              </a:ext>
            </a:extLst>
          </p:cNvPr>
          <p:cNvSpPr/>
          <p:nvPr/>
        </p:nvSpPr>
        <p:spPr>
          <a:xfrm>
            <a:off x="7910819" y="2573987"/>
            <a:ext cx="2389517" cy="3808705"/>
          </a:xfrm>
          <a:prstGeom prst="roundRect">
            <a:avLst/>
          </a:prstGeom>
          <a:solidFill>
            <a:srgbClr val="4472C4"/>
          </a:solidFill>
          <a:ln w="38100">
            <a:solidFill>
              <a:srgbClr val="4472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17145" lvl="0" algn="r" rtl="1" fontAlgn="base">
              <a:lnSpc>
                <a:spcPct val="115000"/>
              </a:lnSpc>
              <a:spcAft>
                <a:spcPts val="0"/>
              </a:spcAft>
              <a:buClr>
                <a:srgbClr val="17365D"/>
              </a:buClr>
            </a:pPr>
            <a:r>
              <a:rPr lang="ar-SA" sz="2000" b="1" dirty="0">
                <a:solidFill>
                  <a:schemeClr val="bg1">
                    <a:lumMod val="95000"/>
                  </a:schemeClr>
                </a:solidFill>
                <a:latin typeface="Calibri" panose="020F0502020204030204" pitchFamily="34" charset="0"/>
                <a:ea typeface="Simplified Arabic"/>
                <a:cs typeface="Calibri" panose="020F0502020204030204" pitchFamily="34" charset="0"/>
              </a:rPr>
              <a:t>اهتمامات الطالب </a:t>
            </a:r>
            <a:r>
              <a:rPr lang="en-US" sz="2000" b="1" dirty="0">
                <a:solidFill>
                  <a:schemeClr val="bg1">
                    <a:lumMod val="95000"/>
                  </a:schemeClr>
                </a:solidFill>
                <a:latin typeface="Calibri" panose="020F0502020204030204" pitchFamily="34" charset="0"/>
                <a:ea typeface="Simplified Arabic"/>
                <a:cs typeface="Calibri" panose="020F0502020204030204" pitchFamily="34" charset="0"/>
              </a:rPr>
              <a:t>Student interests</a:t>
            </a:r>
            <a:r>
              <a:rPr lang="ar-SA" sz="2000" b="1" dirty="0">
                <a:solidFill>
                  <a:schemeClr val="bg1">
                    <a:lumMod val="95000"/>
                  </a:schemeClr>
                </a:solidFill>
                <a:latin typeface="Calibri" panose="020F0502020204030204" pitchFamily="34" charset="0"/>
                <a:ea typeface="Simplified Arabic"/>
                <a:cs typeface="Calibri" panose="020F0502020204030204" pitchFamily="34" charset="0"/>
              </a:rPr>
              <a:t>: </a:t>
            </a:r>
            <a:endParaRPr lang="en-US" sz="2000" b="1" dirty="0">
              <a:solidFill>
                <a:schemeClr val="bg1">
                  <a:lumMod val="95000"/>
                </a:schemeClr>
              </a:solidFill>
              <a:latin typeface="Calibri" panose="020F0502020204030204" pitchFamily="34" charset="0"/>
              <a:ea typeface="Calibri"/>
              <a:cs typeface="Calibri" panose="020F0502020204030204" pitchFamily="34" charset="0"/>
            </a:endParaRPr>
          </a:p>
          <a:p>
            <a:pPr marR="17145" indent="-635" algn="just" rtl="1">
              <a:lnSpc>
                <a:spcPct val="115000"/>
              </a:lnSpc>
              <a:spcAft>
                <a:spcPts val="0"/>
              </a:spcAft>
            </a:pPr>
            <a:r>
              <a:rPr lang="ar-SA" sz="1800" dirty="0">
                <a:solidFill>
                  <a:schemeClr val="bg1">
                    <a:lumMod val="95000"/>
                  </a:schemeClr>
                </a:solidFill>
                <a:latin typeface="Calibri" panose="020F0502020204030204" pitchFamily="34" charset="0"/>
                <a:ea typeface="Simplified Arabic"/>
                <a:cs typeface="Calibri" panose="020F0502020204030204" pitchFamily="34" charset="0"/>
              </a:rPr>
              <a:t>يمكن للمعلم أن يقرب المادة الدراسية لاهتمامات الطالب عند شرح المواد الدراسية وذلك من خلال بدء الدرس بمقدمة مشوقة لتحفيز الاهتمام. </a:t>
            </a:r>
            <a:endParaRPr lang="en-US" sz="1800" dirty="0">
              <a:solidFill>
                <a:schemeClr val="bg1">
                  <a:lumMod val="95000"/>
                </a:schemeClr>
              </a:solidFill>
              <a:latin typeface="Calibri" panose="020F0502020204030204" pitchFamily="34" charset="0"/>
              <a:ea typeface="Calibri"/>
              <a:cs typeface="Calibri" panose="020F0502020204030204" pitchFamily="34" charset="0"/>
            </a:endParaRPr>
          </a:p>
        </p:txBody>
      </p:sp>
      <p:sp>
        <p:nvSpPr>
          <p:cNvPr id="41" name="Oval 28">
            <a:extLst>
              <a:ext uri="{FF2B5EF4-FFF2-40B4-BE49-F238E27FC236}">
                <a16:creationId xmlns:a16="http://schemas.microsoft.com/office/drawing/2014/main" id="{648CE964-853E-A98F-ACD3-5B0D20B8BF59}"/>
              </a:ext>
            </a:extLst>
          </p:cNvPr>
          <p:cNvSpPr/>
          <p:nvPr/>
        </p:nvSpPr>
        <p:spPr>
          <a:xfrm>
            <a:off x="8807965" y="2276376"/>
            <a:ext cx="595223" cy="595223"/>
          </a:xfrm>
          <a:prstGeom prst="ellipse">
            <a:avLst/>
          </a:prstGeom>
          <a:solidFill>
            <a:srgbClr val="4472C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29">
            <a:extLst>
              <a:ext uri="{FF2B5EF4-FFF2-40B4-BE49-F238E27FC236}">
                <a16:creationId xmlns:a16="http://schemas.microsoft.com/office/drawing/2014/main" id="{18DD277B-D841-C9E9-068B-97B7C750940A}"/>
              </a:ext>
            </a:extLst>
          </p:cNvPr>
          <p:cNvSpPr txBox="1"/>
          <p:nvPr/>
        </p:nvSpPr>
        <p:spPr>
          <a:xfrm>
            <a:off x="8929643" y="2334528"/>
            <a:ext cx="282858" cy="461665"/>
          </a:xfrm>
          <a:prstGeom prst="rect">
            <a:avLst/>
          </a:prstGeom>
          <a:noFill/>
        </p:spPr>
        <p:txBody>
          <a:bodyPr wrap="square" rtlCol="0">
            <a:spAutoFit/>
          </a:bodyPr>
          <a:lstStyle/>
          <a:p>
            <a:r>
              <a:rPr lang="ar-EG" sz="2400" b="1" dirty="0">
                <a:solidFill>
                  <a:schemeClr val="bg1"/>
                </a:solidFill>
              </a:rPr>
              <a:t>3</a:t>
            </a:r>
            <a:endParaRPr lang="en-US" sz="2400" b="1" dirty="0">
              <a:solidFill>
                <a:schemeClr val="bg1"/>
              </a:solidFill>
            </a:endParaRPr>
          </a:p>
        </p:txBody>
      </p:sp>
    </p:spTree>
    <p:extLst>
      <p:ext uri="{BB962C8B-B14F-4D97-AF65-F5344CB8AC3E}">
        <p14:creationId xmlns:p14="http://schemas.microsoft.com/office/powerpoint/2010/main" val="853853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down)">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randombar(horizontal)">
                                      <p:cBhvr>
                                        <p:cTn id="17" dur="500"/>
                                        <p:tgtEl>
                                          <p:spTgt spid="20"/>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wheel(1)">
                                      <p:cBhvr>
                                        <p:cTn id="22" dur="2000"/>
                                        <p:tgtEl>
                                          <p:spTgt spid="21"/>
                                        </p:tgtEl>
                                      </p:cBhvr>
                                    </p:animEffect>
                                  </p:childTnLst>
                                </p:cTn>
                              </p:par>
                            </p:childTnLst>
                          </p:cTn>
                        </p:par>
                      </p:childTnLst>
                    </p:cTn>
                  </p:par>
                  <p:par>
                    <p:cTn id="23" fill="hold">
                      <p:stCondLst>
                        <p:cond delay="indefinite"/>
                      </p:stCondLst>
                      <p:childTnLst>
                        <p:par>
                          <p:cTn id="24" fill="hold">
                            <p:stCondLst>
                              <p:cond delay="0"/>
                            </p:stCondLst>
                            <p:childTnLst>
                              <p:par>
                                <p:cTn id="25" presetID="31" presetClass="entr" presetSubtype="0" fill="hold" grpId="0" nodeType="clickEffect">
                                  <p:stCondLst>
                                    <p:cond delay="0"/>
                                  </p:stCondLst>
                                  <p:childTnLst>
                                    <p:set>
                                      <p:cBhvr>
                                        <p:cTn id="26" dur="1" fill="hold">
                                          <p:stCondLst>
                                            <p:cond delay="0"/>
                                          </p:stCondLst>
                                        </p:cTn>
                                        <p:tgtEl>
                                          <p:spTgt spid="41"/>
                                        </p:tgtEl>
                                        <p:attrNameLst>
                                          <p:attrName>style.visibility</p:attrName>
                                        </p:attrNameLst>
                                      </p:cBhvr>
                                      <p:to>
                                        <p:strVal val="visible"/>
                                      </p:to>
                                    </p:set>
                                    <p:anim calcmode="lin" valueType="num">
                                      <p:cBhvr>
                                        <p:cTn id="27" dur="1000" fill="hold"/>
                                        <p:tgtEl>
                                          <p:spTgt spid="41"/>
                                        </p:tgtEl>
                                        <p:attrNameLst>
                                          <p:attrName>ppt_w</p:attrName>
                                        </p:attrNameLst>
                                      </p:cBhvr>
                                      <p:tavLst>
                                        <p:tav tm="0">
                                          <p:val>
                                            <p:fltVal val="0"/>
                                          </p:val>
                                        </p:tav>
                                        <p:tav tm="100000">
                                          <p:val>
                                            <p:strVal val="#ppt_w"/>
                                          </p:val>
                                        </p:tav>
                                      </p:tavLst>
                                    </p:anim>
                                    <p:anim calcmode="lin" valueType="num">
                                      <p:cBhvr>
                                        <p:cTn id="28" dur="1000" fill="hold"/>
                                        <p:tgtEl>
                                          <p:spTgt spid="41"/>
                                        </p:tgtEl>
                                        <p:attrNameLst>
                                          <p:attrName>ppt_h</p:attrName>
                                        </p:attrNameLst>
                                      </p:cBhvr>
                                      <p:tavLst>
                                        <p:tav tm="0">
                                          <p:val>
                                            <p:fltVal val="0"/>
                                          </p:val>
                                        </p:tav>
                                        <p:tav tm="100000">
                                          <p:val>
                                            <p:strVal val="#ppt_h"/>
                                          </p:val>
                                        </p:tav>
                                      </p:tavLst>
                                    </p:anim>
                                    <p:anim calcmode="lin" valueType="num">
                                      <p:cBhvr>
                                        <p:cTn id="29" dur="1000" fill="hold"/>
                                        <p:tgtEl>
                                          <p:spTgt spid="41"/>
                                        </p:tgtEl>
                                        <p:attrNameLst>
                                          <p:attrName>style.rotation</p:attrName>
                                        </p:attrNameLst>
                                      </p:cBhvr>
                                      <p:tavLst>
                                        <p:tav tm="0">
                                          <p:val>
                                            <p:fltVal val="90"/>
                                          </p:val>
                                        </p:tav>
                                        <p:tav tm="100000">
                                          <p:val>
                                            <p:fltVal val="0"/>
                                          </p:val>
                                        </p:tav>
                                      </p:tavLst>
                                    </p:anim>
                                    <p:animEffect transition="in" filter="fade">
                                      <p:cBhvr>
                                        <p:cTn id="30" dur="1000"/>
                                        <p:tgtEl>
                                          <p:spTgt spid="41"/>
                                        </p:tgtEl>
                                      </p:cBhvr>
                                    </p:animEffect>
                                  </p:childTnLst>
                                </p:cTn>
                              </p:par>
                            </p:childTnLst>
                          </p:cTn>
                        </p:par>
                      </p:childTnLst>
                    </p:cTn>
                  </p:par>
                  <p:par>
                    <p:cTn id="31" fill="hold">
                      <p:stCondLst>
                        <p:cond delay="indefinite"/>
                      </p:stCondLst>
                      <p:childTnLst>
                        <p:par>
                          <p:cTn id="32" fill="hold">
                            <p:stCondLst>
                              <p:cond delay="0"/>
                            </p:stCondLst>
                            <p:childTnLst>
                              <p:par>
                                <p:cTn id="33" presetID="31" presetClass="entr" presetSubtype="0" fill="hold" grpId="0" nodeType="clickEffect">
                                  <p:stCondLst>
                                    <p:cond delay="0"/>
                                  </p:stCondLst>
                                  <p:childTnLst>
                                    <p:set>
                                      <p:cBhvr>
                                        <p:cTn id="34" dur="1" fill="hold">
                                          <p:stCondLst>
                                            <p:cond delay="0"/>
                                          </p:stCondLst>
                                        </p:cTn>
                                        <p:tgtEl>
                                          <p:spTgt spid="42"/>
                                        </p:tgtEl>
                                        <p:attrNameLst>
                                          <p:attrName>style.visibility</p:attrName>
                                        </p:attrNameLst>
                                      </p:cBhvr>
                                      <p:to>
                                        <p:strVal val="visible"/>
                                      </p:to>
                                    </p:set>
                                    <p:anim calcmode="lin" valueType="num">
                                      <p:cBhvr>
                                        <p:cTn id="35" dur="1000" fill="hold"/>
                                        <p:tgtEl>
                                          <p:spTgt spid="42"/>
                                        </p:tgtEl>
                                        <p:attrNameLst>
                                          <p:attrName>ppt_w</p:attrName>
                                        </p:attrNameLst>
                                      </p:cBhvr>
                                      <p:tavLst>
                                        <p:tav tm="0">
                                          <p:val>
                                            <p:fltVal val="0"/>
                                          </p:val>
                                        </p:tav>
                                        <p:tav tm="100000">
                                          <p:val>
                                            <p:strVal val="#ppt_w"/>
                                          </p:val>
                                        </p:tav>
                                      </p:tavLst>
                                    </p:anim>
                                    <p:anim calcmode="lin" valueType="num">
                                      <p:cBhvr>
                                        <p:cTn id="36" dur="1000" fill="hold"/>
                                        <p:tgtEl>
                                          <p:spTgt spid="42"/>
                                        </p:tgtEl>
                                        <p:attrNameLst>
                                          <p:attrName>ppt_h</p:attrName>
                                        </p:attrNameLst>
                                      </p:cBhvr>
                                      <p:tavLst>
                                        <p:tav tm="0">
                                          <p:val>
                                            <p:fltVal val="0"/>
                                          </p:val>
                                        </p:tav>
                                        <p:tav tm="100000">
                                          <p:val>
                                            <p:strVal val="#ppt_h"/>
                                          </p:val>
                                        </p:tav>
                                      </p:tavLst>
                                    </p:anim>
                                    <p:anim calcmode="lin" valueType="num">
                                      <p:cBhvr>
                                        <p:cTn id="37" dur="1000" fill="hold"/>
                                        <p:tgtEl>
                                          <p:spTgt spid="42"/>
                                        </p:tgtEl>
                                        <p:attrNameLst>
                                          <p:attrName>style.rotation</p:attrName>
                                        </p:attrNameLst>
                                      </p:cBhvr>
                                      <p:tavLst>
                                        <p:tav tm="0">
                                          <p:val>
                                            <p:fltVal val="90"/>
                                          </p:val>
                                        </p:tav>
                                        <p:tav tm="100000">
                                          <p:val>
                                            <p:fltVal val="0"/>
                                          </p:val>
                                        </p:tav>
                                      </p:tavLst>
                                    </p:anim>
                                    <p:animEffect transition="in" filter="fade">
                                      <p:cBhvr>
                                        <p:cTn id="38" dur="1000"/>
                                        <p:tgtEl>
                                          <p:spTgt spid="42"/>
                                        </p:tgtEl>
                                      </p:cBhvr>
                                    </p:animEffect>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40"/>
                                        </p:tgtEl>
                                        <p:attrNameLst>
                                          <p:attrName>style.visibility</p:attrName>
                                        </p:attrNameLst>
                                      </p:cBhvr>
                                      <p:to>
                                        <p:strVal val="visible"/>
                                      </p:to>
                                    </p:set>
                                    <p:animEffect transition="in" filter="fade">
                                      <p:cBhvr>
                                        <p:cTn id="43" dur="1000"/>
                                        <p:tgtEl>
                                          <p:spTgt spid="40"/>
                                        </p:tgtEl>
                                      </p:cBhvr>
                                    </p:animEffect>
                                    <p:anim calcmode="lin" valueType="num">
                                      <p:cBhvr>
                                        <p:cTn id="44" dur="1000" fill="hold"/>
                                        <p:tgtEl>
                                          <p:spTgt spid="40"/>
                                        </p:tgtEl>
                                        <p:attrNameLst>
                                          <p:attrName>ppt_x</p:attrName>
                                        </p:attrNameLst>
                                      </p:cBhvr>
                                      <p:tavLst>
                                        <p:tav tm="0">
                                          <p:val>
                                            <p:strVal val="#ppt_x"/>
                                          </p:val>
                                        </p:tav>
                                        <p:tav tm="100000">
                                          <p:val>
                                            <p:strVal val="#ppt_x"/>
                                          </p:val>
                                        </p:tav>
                                      </p:tavLst>
                                    </p:anim>
                                    <p:anim calcmode="lin" valueType="num">
                                      <p:cBhvr>
                                        <p:cTn id="45"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nodeType="clickEffect">
                                  <p:stCondLst>
                                    <p:cond delay="0"/>
                                  </p:stCondLst>
                                  <p:childTnLst>
                                    <p:set>
                                      <p:cBhvr>
                                        <p:cTn id="49" dur="1" fill="hold">
                                          <p:stCondLst>
                                            <p:cond delay="0"/>
                                          </p:stCondLst>
                                        </p:cTn>
                                        <p:tgtEl>
                                          <p:spTgt spid="40">
                                            <p:txEl>
                                              <p:pRg st="0" end="0"/>
                                            </p:txEl>
                                          </p:spTgt>
                                        </p:tgtEl>
                                        <p:attrNameLst>
                                          <p:attrName>style.visibility</p:attrName>
                                        </p:attrNameLst>
                                      </p:cBhvr>
                                      <p:to>
                                        <p:strVal val="visible"/>
                                      </p:to>
                                    </p:set>
                                    <p:animEffect transition="in" filter="fade">
                                      <p:cBhvr>
                                        <p:cTn id="50" dur="1000"/>
                                        <p:tgtEl>
                                          <p:spTgt spid="40">
                                            <p:txEl>
                                              <p:pRg st="0" end="0"/>
                                            </p:txEl>
                                          </p:spTgt>
                                        </p:tgtEl>
                                      </p:cBhvr>
                                    </p:animEffect>
                                    <p:anim calcmode="lin" valueType="num">
                                      <p:cBhvr>
                                        <p:cTn id="51" dur="1000" fill="hold"/>
                                        <p:tgtEl>
                                          <p:spTgt spid="40">
                                            <p:txEl>
                                              <p:pRg st="0" end="0"/>
                                            </p:txEl>
                                          </p:spTgt>
                                        </p:tgtEl>
                                        <p:attrNameLst>
                                          <p:attrName>ppt_x</p:attrName>
                                        </p:attrNameLst>
                                      </p:cBhvr>
                                      <p:tavLst>
                                        <p:tav tm="0">
                                          <p:val>
                                            <p:strVal val="#ppt_x"/>
                                          </p:val>
                                        </p:tav>
                                        <p:tav tm="100000">
                                          <p:val>
                                            <p:strVal val="#ppt_x"/>
                                          </p:val>
                                        </p:tav>
                                      </p:tavLst>
                                    </p:anim>
                                    <p:anim calcmode="lin" valueType="num">
                                      <p:cBhvr>
                                        <p:cTn id="52" dur="1000" fill="hold"/>
                                        <p:tgtEl>
                                          <p:spTgt spid="40">
                                            <p:txEl>
                                              <p:pRg st="0" end="0"/>
                                            </p:txEl>
                                          </p:spTgt>
                                        </p:tgtEl>
                                        <p:attrNameLst>
                                          <p:attrName>ppt_y</p:attrName>
                                        </p:attrNameLst>
                                      </p:cBhvr>
                                      <p:tavLst>
                                        <p:tav tm="0">
                                          <p:val>
                                            <p:strVal val="#ppt_y+.1"/>
                                          </p:val>
                                        </p:tav>
                                        <p:tav tm="100000">
                                          <p:val>
                                            <p:strVal val="#ppt_y"/>
                                          </p:val>
                                        </p:tav>
                                      </p:tavLst>
                                    </p:anim>
                                  </p:childTnLst>
                                </p:cTn>
                              </p:par>
                              <p:par>
                                <p:cTn id="53" presetID="42" presetClass="entr" presetSubtype="0" fill="hold" nodeType="withEffect">
                                  <p:stCondLst>
                                    <p:cond delay="0"/>
                                  </p:stCondLst>
                                  <p:childTnLst>
                                    <p:set>
                                      <p:cBhvr>
                                        <p:cTn id="54" dur="1" fill="hold">
                                          <p:stCondLst>
                                            <p:cond delay="0"/>
                                          </p:stCondLst>
                                        </p:cTn>
                                        <p:tgtEl>
                                          <p:spTgt spid="40">
                                            <p:txEl>
                                              <p:pRg st="1" end="1"/>
                                            </p:txEl>
                                          </p:spTgt>
                                        </p:tgtEl>
                                        <p:attrNameLst>
                                          <p:attrName>style.visibility</p:attrName>
                                        </p:attrNameLst>
                                      </p:cBhvr>
                                      <p:to>
                                        <p:strVal val="visible"/>
                                      </p:to>
                                    </p:set>
                                    <p:animEffect transition="in" filter="fade">
                                      <p:cBhvr>
                                        <p:cTn id="55" dur="1000"/>
                                        <p:tgtEl>
                                          <p:spTgt spid="40">
                                            <p:txEl>
                                              <p:pRg st="1" end="1"/>
                                            </p:txEl>
                                          </p:spTgt>
                                        </p:tgtEl>
                                      </p:cBhvr>
                                    </p:animEffect>
                                    <p:anim calcmode="lin" valueType="num">
                                      <p:cBhvr>
                                        <p:cTn id="56" dur="1000" fill="hold"/>
                                        <p:tgtEl>
                                          <p:spTgt spid="40">
                                            <p:txEl>
                                              <p:pRg st="1" end="1"/>
                                            </p:txEl>
                                          </p:spTgt>
                                        </p:tgtEl>
                                        <p:attrNameLst>
                                          <p:attrName>ppt_x</p:attrName>
                                        </p:attrNameLst>
                                      </p:cBhvr>
                                      <p:tavLst>
                                        <p:tav tm="0">
                                          <p:val>
                                            <p:strVal val="#ppt_x"/>
                                          </p:val>
                                        </p:tav>
                                        <p:tav tm="100000">
                                          <p:val>
                                            <p:strVal val="#ppt_x"/>
                                          </p:val>
                                        </p:tav>
                                      </p:tavLst>
                                    </p:anim>
                                    <p:anim calcmode="lin" valueType="num">
                                      <p:cBhvr>
                                        <p:cTn id="57" dur="1000" fill="hold"/>
                                        <p:tgtEl>
                                          <p:spTgt spid="40">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31" presetClass="entr" presetSubtype="0" fill="hold" grpId="0" nodeType="clickEffect">
                                  <p:stCondLst>
                                    <p:cond delay="0"/>
                                  </p:stCondLst>
                                  <p:childTnLst>
                                    <p:set>
                                      <p:cBhvr>
                                        <p:cTn id="61" dur="1" fill="hold">
                                          <p:stCondLst>
                                            <p:cond delay="0"/>
                                          </p:stCondLst>
                                        </p:cTn>
                                        <p:tgtEl>
                                          <p:spTgt spid="38"/>
                                        </p:tgtEl>
                                        <p:attrNameLst>
                                          <p:attrName>style.visibility</p:attrName>
                                        </p:attrNameLst>
                                      </p:cBhvr>
                                      <p:to>
                                        <p:strVal val="visible"/>
                                      </p:to>
                                    </p:set>
                                    <p:anim calcmode="lin" valueType="num">
                                      <p:cBhvr>
                                        <p:cTn id="62" dur="1000" fill="hold"/>
                                        <p:tgtEl>
                                          <p:spTgt spid="38"/>
                                        </p:tgtEl>
                                        <p:attrNameLst>
                                          <p:attrName>ppt_w</p:attrName>
                                        </p:attrNameLst>
                                      </p:cBhvr>
                                      <p:tavLst>
                                        <p:tav tm="0">
                                          <p:val>
                                            <p:fltVal val="0"/>
                                          </p:val>
                                        </p:tav>
                                        <p:tav tm="100000">
                                          <p:val>
                                            <p:strVal val="#ppt_w"/>
                                          </p:val>
                                        </p:tav>
                                      </p:tavLst>
                                    </p:anim>
                                    <p:anim calcmode="lin" valueType="num">
                                      <p:cBhvr>
                                        <p:cTn id="63" dur="1000" fill="hold"/>
                                        <p:tgtEl>
                                          <p:spTgt spid="38"/>
                                        </p:tgtEl>
                                        <p:attrNameLst>
                                          <p:attrName>ppt_h</p:attrName>
                                        </p:attrNameLst>
                                      </p:cBhvr>
                                      <p:tavLst>
                                        <p:tav tm="0">
                                          <p:val>
                                            <p:fltVal val="0"/>
                                          </p:val>
                                        </p:tav>
                                        <p:tav tm="100000">
                                          <p:val>
                                            <p:strVal val="#ppt_h"/>
                                          </p:val>
                                        </p:tav>
                                      </p:tavLst>
                                    </p:anim>
                                    <p:anim calcmode="lin" valueType="num">
                                      <p:cBhvr>
                                        <p:cTn id="64" dur="1000" fill="hold"/>
                                        <p:tgtEl>
                                          <p:spTgt spid="38"/>
                                        </p:tgtEl>
                                        <p:attrNameLst>
                                          <p:attrName>style.rotation</p:attrName>
                                        </p:attrNameLst>
                                      </p:cBhvr>
                                      <p:tavLst>
                                        <p:tav tm="0">
                                          <p:val>
                                            <p:fltVal val="90"/>
                                          </p:val>
                                        </p:tav>
                                        <p:tav tm="100000">
                                          <p:val>
                                            <p:fltVal val="0"/>
                                          </p:val>
                                        </p:tav>
                                      </p:tavLst>
                                    </p:anim>
                                    <p:animEffect transition="in" filter="fade">
                                      <p:cBhvr>
                                        <p:cTn id="65" dur="1000"/>
                                        <p:tgtEl>
                                          <p:spTgt spid="38"/>
                                        </p:tgtEl>
                                      </p:cBhvr>
                                    </p:animEffect>
                                  </p:childTnLst>
                                </p:cTn>
                              </p:par>
                            </p:childTnLst>
                          </p:cTn>
                        </p:par>
                      </p:childTnLst>
                    </p:cTn>
                  </p:par>
                  <p:par>
                    <p:cTn id="66" fill="hold">
                      <p:stCondLst>
                        <p:cond delay="indefinite"/>
                      </p:stCondLst>
                      <p:childTnLst>
                        <p:par>
                          <p:cTn id="67" fill="hold">
                            <p:stCondLst>
                              <p:cond delay="0"/>
                            </p:stCondLst>
                            <p:childTnLst>
                              <p:par>
                                <p:cTn id="68" presetID="31" presetClass="entr" presetSubtype="0" fill="hold" grpId="0" nodeType="clickEffect">
                                  <p:stCondLst>
                                    <p:cond delay="0"/>
                                  </p:stCondLst>
                                  <p:childTnLst>
                                    <p:set>
                                      <p:cBhvr>
                                        <p:cTn id="69" dur="1" fill="hold">
                                          <p:stCondLst>
                                            <p:cond delay="0"/>
                                          </p:stCondLst>
                                        </p:cTn>
                                        <p:tgtEl>
                                          <p:spTgt spid="39"/>
                                        </p:tgtEl>
                                        <p:attrNameLst>
                                          <p:attrName>style.visibility</p:attrName>
                                        </p:attrNameLst>
                                      </p:cBhvr>
                                      <p:to>
                                        <p:strVal val="visible"/>
                                      </p:to>
                                    </p:set>
                                    <p:anim calcmode="lin" valueType="num">
                                      <p:cBhvr>
                                        <p:cTn id="70" dur="1000" fill="hold"/>
                                        <p:tgtEl>
                                          <p:spTgt spid="39"/>
                                        </p:tgtEl>
                                        <p:attrNameLst>
                                          <p:attrName>ppt_w</p:attrName>
                                        </p:attrNameLst>
                                      </p:cBhvr>
                                      <p:tavLst>
                                        <p:tav tm="0">
                                          <p:val>
                                            <p:fltVal val="0"/>
                                          </p:val>
                                        </p:tav>
                                        <p:tav tm="100000">
                                          <p:val>
                                            <p:strVal val="#ppt_w"/>
                                          </p:val>
                                        </p:tav>
                                      </p:tavLst>
                                    </p:anim>
                                    <p:anim calcmode="lin" valueType="num">
                                      <p:cBhvr>
                                        <p:cTn id="71" dur="1000" fill="hold"/>
                                        <p:tgtEl>
                                          <p:spTgt spid="39"/>
                                        </p:tgtEl>
                                        <p:attrNameLst>
                                          <p:attrName>ppt_h</p:attrName>
                                        </p:attrNameLst>
                                      </p:cBhvr>
                                      <p:tavLst>
                                        <p:tav tm="0">
                                          <p:val>
                                            <p:fltVal val="0"/>
                                          </p:val>
                                        </p:tav>
                                        <p:tav tm="100000">
                                          <p:val>
                                            <p:strVal val="#ppt_h"/>
                                          </p:val>
                                        </p:tav>
                                      </p:tavLst>
                                    </p:anim>
                                    <p:anim calcmode="lin" valueType="num">
                                      <p:cBhvr>
                                        <p:cTn id="72" dur="1000" fill="hold"/>
                                        <p:tgtEl>
                                          <p:spTgt spid="39"/>
                                        </p:tgtEl>
                                        <p:attrNameLst>
                                          <p:attrName>style.rotation</p:attrName>
                                        </p:attrNameLst>
                                      </p:cBhvr>
                                      <p:tavLst>
                                        <p:tav tm="0">
                                          <p:val>
                                            <p:fltVal val="90"/>
                                          </p:val>
                                        </p:tav>
                                        <p:tav tm="100000">
                                          <p:val>
                                            <p:fltVal val="0"/>
                                          </p:val>
                                        </p:tav>
                                      </p:tavLst>
                                    </p:anim>
                                    <p:animEffect transition="in" filter="fade">
                                      <p:cBhvr>
                                        <p:cTn id="73" dur="1000"/>
                                        <p:tgtEl>
                                          <p:spTgt spid="39"/>
                                        </p:tgtEl>
                                      </p:cBhvr>
                                    </p:animEffect>
                                  </p:childTnLst>
                                </p:cTn>
                              </p:par>
                            </p:childTnLst>
                          </p:cTn>
                        </p:par>
                      </p:childTnLst>
                    </p:cTn>
                  </p:par>
                  <p:par>
                    <p:cTn id="74" fill="hold">
                      <p:stCondLst>
                        <p:cond delay="indefinite"/>
                      </p:stCondLst>
                      <p:childTnLst>
                        <p:par>
                          <p:cTn id="75" fill="hold">
                            <p:stCondLst>
                              <p:cond delay="0"/>
                            </p:stCondLst>
                            <p:childTnLst>
                              <p:par>
                                <p:cTn id="76" presetID="42" presetClass="entr" presetSubtype="0" fill="hold" grpId="0" nodeType="clickEffect">
                                  <p:stCondLst>
                                    <p:cond delay="0"/>
                                  </p:stCondLst>
                                  <p:childTnLst>
                                    <p:set>
                                      <p:cBhvr>
                                        <p:cTn id="77" dur="1" fill="hold">
                                          <p:stCondLst>
                                            <p:cond delay="0"/>
                                          </p:stCondLst>
                                        </p:cTn>
                                        <p:tgtEl>
                                          <p:spTgt spid="37"/>
                                        </p:tgtEl>
                                        <p:attrNameLst>
                                          <p:attrName>style.visibility</p:attrName>
                                        </p:attrNameLst>
                                      </p:cBhvr>
                                      <p:to>
                                        <p:strVal val="visible"/>
                                      </p:to>
                                    </p:set>
                                    <p:animEffect transition="in" filter="fade">
                                      <p:cBhvr>
                                        <p:cTn id="78" dur="1000"/>
                                        <p:tgtEl>
                                          <p:spTgt spid="37"/>
                                        </p:tgtEl>
                                      </p:cBhvr>
                                    </p:animEffect>
                                    <p:anim calcmode="lin" valueType="num">
                                      <p:cBhvr>
                                        <p:cTn id="79" dur="1000" fill="hold"/>
                                        <p:tgtEl>
                                          <p:spTgt spid="37"/>
                                        </p:tgtEl>
                                        <p:attrNameLst>
                                          <p:attrName>ppt_x</p:attrName>
                                        </p:attrNameLst>
                                      </p:cBhvr>
                                      <p:tavLst>
                                        <p:tav tm="0">
                                          <p:val>
                                            <p:strVal val="#ppt_x"/>
                                          </p:val>
                                        </p:tav>
                                        <p:tav tm="100000">
                                          <p:val>
                                            <p:strVal val="#ppt_x"/>
                                          </p:val>
                                        </p:tav>
                                      </p:tavLst>
                                    </p:anim>
                                    <p:anim calcmode="lin" valueType="num">
                                      <p:cBhvr>
                                        <p:cTn id="80"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42" presetClass="entr" presetSubtype="0" fill="hold" nodeType="clickEffect">
                                  <p:stCondLst>
                                    <p:cond delay="0"/>
                                  </p:stCondLst>
                                  <p:childTnLst>
                                    <p:set>
                                      <p:cBhvr>
                                        <p:cTn id="84" dur="1" fill="hold">
                                          <p:stCondLst>
                                            <p:cond delay="0"/>
                                          </p:stCondLst>
                                        </p:cTn>
                                        <p:tgtEl>
                                          <p:spTgt spid="37">
                                            <p:txEl>
                                              <p:pRg st="0" end="0"/>
                                            </p:txEl>
                                          </p:spTgt>
                                        </p:tgtEl>
                                        <p:attrNameLst>
                                          <p:attrName>style.visibility</p:attrName>
                                        </p:attrNameLst>
                                      </p:cBhvr>
                                      <p:to>
                                        <p:strVal val="visible"/>
                                      </p:to>
                                    </p:set>
                                    <p:animEffect transition="in" filter="fade">
                                      <p:cBhvr>
                                        <p:cTn id="85" dur="1000"/>
                                        <p:tgtEl>
                                          <p:spTgt spid="37">
                                            <p:txEl>
                                              <p:pRg st="0" end="0"/>
                                            </p:txEl>
                                          </p:spTgt>
                                        </p:tgtEl>
                                      </p:cBhvr>
                                    </p:animEffect>
                                    <p:anim calcmode="lin" valueType="num">
                                      <p:cBhvr>
                                        <p:cTn id="86" dur="1000" fill="hold"/>
                                        <p:tgtEl>
                                          <p:spTgt spid="37">
                                            <p:txEl>
                                              <p:pRg st="0" end="0"/>
                                            </p:txEl>
                                          </p:spTgt>
                                        </p:tgtEl>
                                        <p:attrNameLst>
                                          <p:attrName>ppt_x</p:attrName>
                                        </p:attrNameLst>
                                      </p:cBhvr>
                                      <p:tavLst>
                                        <p:tav tm="0">
                                          <p:val>
                                            <p:strVal val="#ppt_x"/>
                                          </p:val>
                                        </p:tav>
                                        <p:tav tm="100000">
                                          <p:val>
                                            <p:strVal val="#ppt_x"/>
                                          </p:val>
                                        </p:tav>
                                      </p:tavLst>
                                    </p:anim>
                                    <p:anim calcmode="lin" valueType="num">
                                      <p:cBhvr>
                                        <p:cTn id="87" dur="1000" fill="hold"/>
                                        <p:tgtEl>
                                          <p:spTgt spid="37">
                                            <p:txEl>
                                              <p:pRg st="0" end="0"/>
                                            </p:txEl>
                                          </p:spTgt>
                                        </p:tgtEl>
                                        <p:attrNameLst>
                                          <p:attrName>ppt_y</p:attrName>
                                        </p:attrNameLst>
                                      </p:cBhvr>
                                      <p:tavLst>
                                        <p:tav tm="0">
                                          <p:val>
                                            <p:strVal val="#ppt_y+.1"/>
                                          </p:val>
                                        </p:tav>
                                        <p:tav tm="100000">
                                          <p:val>
                                            <p:strVal val="#ppt_y"/>
                                          </p:val>
                                        </p:tav>
                                      </p:tavLst>
                                    </p:anim>
                                  </p:childTnLst>
                                </p:cTn>
                              </p:par>
                              <p:par>
                                <p:cTn id="88" presetID="42" presetClass="entr" presetSubtype="0" fill="hold" nodeType="withEffect">
                                  <p:stCondLst>
                                    <p:cond delay="0"/>
                                  </p:stCondLst>
                                  <p:childTnLst>
                                    <p:set>
                                      <p:cBhvr>
                                        <p:cTn id="89" dur="1" fill="hold">
                                          <p:stCondLst>
                                            <p:cond delay="0"/>
                                          </p:stCondLst>
                                        </p:cTn>
                                        <p:tgtEl>
                                          <p:spTgt spid="37">
                                            <p:txEl>
                                              <p:pRg st="1" end="1"/>
                                            </p:txEl>
                                          </p:spTgt>
                                        </p:tgtEl>
                                        <p:attrNameLst>
                                          <p:attrName>style.visibility</p:attrName>
                                        </p:attrNameLst>
                                      </p:cBhvr>
                                      <p:to>
                                        <p:strVal val="visible"/>
                                      </p:to>
                                    </p:set>
                                    <p:animEffect transition="in" filter="fade">
                                      <p:cBhvr>
                                        <p:cTn id="90" dur="1000"/>
                                        <p:tgtEl>
                                          <p:spTgt spid="37">
                                            <p:txEl>
                                              <p:pRg st="1" end="1"/>
                                            </p:txEl>
                                          </p:spTgt>
                                        </p:tgtEl>
                                      </p:cBhvr>
                                    </p:animEffect>
                                    <p:anim calcmode="lin" valueType="num">
                                      <p:cBhvr>
                                        <p:cTn id="91" dur="1000" fill="hold"/>
                                        <p:tgtEl>
                                          <p:spTgt spid="37">
                                            <p:txEl>
                                              <p:pRg st="1" end="1"/>
                                            </p:txEl>
                                          </p:spTgt>
                                        </p:tgtEl>
                                        <p:attrNameLst>
                                          <p:attrName>ppt_x</p:attrName>
                                        </p:attrNameLst>
                                      </p:cBhvr>
                                      <p:tavLst>
                                        <p:tav tm="0">
                                          <p:val>
                                            <p:strVal val="#ppt_x"/>
                                          </p:val>
                                        </p:tav>
                                        <p:tav tm="100000">
                                          <p:val>
                                            <p:strVal val="#ppt_x"/>
                                          </p:val>
                                        </p:tav>
                                      </p:tavLst>
                                    </p:anim>
                                    <p:anim calcmode="lin" valueType="num">
                                      <p:cBhvr>
                                        <p:cTn id="92" dur="1000" fill="hold"/>
                                        <p:tgtEl>
                                          <p:spTgt spid="3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31" presetClass="entr" presetSubtype="0" fill="hold" grpId="0" nodeType="clickEffect">
                                  <p:stCondLst>
                                    <p:cond delay="0"/>
                                  </p:stCondLst>
                                  <p:childTnLst>
                                    <p:set>
                                      <p:cBhvr>
                                        <p:cTn id="96" dur="1" fill="hold">
                                          <p:stCondLst>
                                            <p:cond delay="0"/>
                                          </p:stCondLst>
                                        </p:cTn>
                                        <p:tgtEl>
                                          <p:spTgt spid="35"/>
                                        </p:tgtEl>
                                        <p:attrNameLst>
                                          <p:attrName>style.visibility</p:attrName>
                                        </p:attrNameLst>
                                      </p:cBhvr>
                                      <p:to>
                                        <p:strVal val="visible"/>
                                      </p:to>
                                    </p:set>
                                    <p:anim calcmode="lin" valueType="num">
                                      <p:cBhvr>
                                        <p:cTn id="97" dur="1000" fill="hold"/>
                                        <p:tgtEl>
                                          <p:spTgt spid="35"/>
                                        </p:tgtEl>
                                        <p:attrNameLst>
                                          <p:attrName>ppt_w</p:attrName>
                                        </p:attrNameLst>
                                      </p:cBhvr>
                                      <p:tavLst>
                                        <p:tav tm="0">
                                          <p:val>
                                            <p:fltVal val="0"/>
                                          </p:val>
                                        </p:tav>
                                        <p:tav tm="100000">
                                          <p:val>
                                            <p:strVal val="#ppt_w"/>
                                          </p:val>
                                        </p:tav>
                                      </p:tavLst>
                                    </p:anim>
                                    <p:anim calcmode="lin" valueType="num">
                                      <p:cBhvr>
                                        <p:cTn id="98" dur="1000" fill="hold"/>
                                        <p:tgtEl>
                                          <p:spTgt spid="35"/>
                                        </p:tgtEl>
                                        <p:attrNameLst>
                                          <p:attrName>ppt_h</p:attrName>
                                        </p:attrNameLst>
                                      </p:cBhvr>
                                      <p:tavLst>
                                        <p:tav tm="0">
                                          <p:val>
                                            <p:fltVal val="0"/>
                                          </p:val>
                                        </p:tav>
                                        <p:tav tm="100000">
                                          <p:val>
                                            <p:strVal val="#ppt_h"/>
                                          </p:val>
                                        </p:tav>
                                      </p:tavLst>
                                    </p:anim>
                                    <p:anim calcmode="lin" valueType="num">
                                      <p:cBhvr>
                                        <p:cTn id="99" dur="1000" fill="hold"/>
                                        <p:tgtEl>
                                          <p:spTgt spid="35"/>
                                        </p:tgtEl>
                                        <p:attrNameLst>
                                          <p:attrName>style.rotation</p:attrName>
                                        </p:attrNameLst>
                                      </p:cBhvr>
                                      <p:tavLst>
                                        <p:tav tm="0">
                                          <p:val>
                                            <p:fltVal val="90"/>
                                          </p:val>
                                        </p:tav>
                                        <p:tav tm="100000">
                                          <p:val>
                                            <p:fltVal val="0"/>
                                          </p:val>
                                        </p:tav>
                                      </p:tavLst>
                                    </p:anim>
                                    <p:animEffect transition="in" filter="fade">
                                      <p:cBhvr>
                                        <p:cTn id="100" dur="1000"/>
                                        <p:tgtEl>
                                          <p:spTgt spid="35"/>
                                        </p:tgtEl>
                                      </p:cBhvr>
                                    </p:animEffect>
                                  </p:childTnLst>
                                </p:cTn>
                              </p:par>
                            </p:childTnLst>
                          </p:cTn>
                        </p:par>
                      </p:childTnLst>
                    </p:cTn>
                  </p:par>
                  <p:par>
                    <p:cTn id="101" fill="hold">
                      <p:stCondLst>
                        <p:cond delay="indefinite"/>
                      </p:stCondLst>
                      <p:childTnLst>
                        <p:par>
                          <p:cTn id="102" fill="hold">
                            <p:stCondLst>
                              <p:cond delay="0"/>
                            </p:stCondLst>
                            <p:childTnLst>
                              <p:par>
                                <p:cTn id="103" presetID="31" presetClass="entr" presetSubtype="0" fill="hold" grpId="0" nodeType="clickEffect">
                                  <p:stCondLst>
                                    <p:cond delay="0"/>
                                  </p:stCondLst>
                                  <p:childTnLst>
                                    <p:set>
                                      <p:cBhvr>
                                        <p:cTn id="104" dur="1" fill="hold">
                                          <p:stCondLst>
                                            <p:cond delay="0"/>
                                          </p:stCondLst>
                                        </p:cTn>
                                        <p:tgtEl>
                                          <p:spTgt spid="36"/>
                                        </p:tgtEl>
                                        <p:attrNameLst>
                                          <p:attrName>style.visibility</p:attrName>
                                        </p:attrNameLst>
                                      </p:cBhvr>
                                      <p:to>
                                        <p:strVal val="visible"/>
                                      </p:to>
                                    </p:set>
                                    <p:anim calcmode="lin" valueType="num">
                                      <p:cBhvr>
                                        <p:cTn id="105" dur="1000" fill="hold"/>
                                        <p:tgtEl>
                                          <p:spTgt spid="36"/>
                                        </p:tgtEl>
                                        <p:attrNameLst>
                                          <p:attrName>ppt_w</p:attrName>
                                        </p:attrNameLst>
                                      </p:cBhvr>
                                      <p:tavLst>
                                        <p:tav tm="0">
                                          <p:val>
                                            <p:fltVal val="0"/>
                                          </p:val>
                                        </p:tav>
                                        <p:tav tm="100000">
                                          <p:val>
                                            <p:strVal val="#ppt_w"/>
                                          </p:val>
                                        </p:tav>
                                      </p:tavLst>
                                    </p:anim>
                                    <p:anim calcmode="lin" valueType="num">
                                      <p:cBhvr>
                                        <p:cTn id="106" dur="1000" fill="hold"/>
                                        <p:tgtEl>
                                          <p:spTgt spid="36"/>
                                        </p:tgtEl>
                                        <p:attrNameLst>
                                          <p:attrName>ppt_h</p:attrName>
                                        </p:attrNameLst>
                                      </p:cBhvr>
                                      <p:tavLst>
                                        <p:tav tm="0">
                                          <p:val>
                                            <p:fltVal val="0"/>
                                          </p:val>
                                        </p:tav>
                                        <p:tav tm="100000">
                                          <p:val>
                                            <p:strVal val="#ppt_h"/>
                                          </p:val>
                                        </p:tav>
                                      </p:tavLst>
                                    </p:anim>
                                    <p:anim calcmode="lin" valueType="num">
                                      <p:cBhvr>
                                        <p:cTn id="107" dur="1000" fill="hold"/>
                                        <p:tgtEl>
                                          <p:spTgt spid="36"/>
                                        </p:tgtEl>
                                        <p:attrNameLst>
                                          <p:attrName>style.rotation</p:attrName>
                                        </p:attrNameLst>
                                      </p:cBhvr>
                                      <p:tavLst>
                                        <p:tav tm="0">
                                          <p:val>
                                            <p:fltVal val="90"/>
                                          </p:val>
                                        </p:tav>
                                        <p:tav tm="100000">
                                          <p:val>
                                            <p:fltVal val="0"/>
                                          </p:val>
                                        </p:tav>
                                      </p:tavLst>
                                    </p:anim>
                                    <p:animEffect transition="in" filter="fade">
                                      <p:cBhvr>
                                        <p:cTn id="108" dur="1000"/>
                                        <p:tgtEl>
                                          <p:spTgt spid="36"/>
                                        </p:tgtEl>
                                      </p:cBhvr>
                                    </p:animEffect>
                                  </p:childTnLst>
                                </p:cTn>
                              </p:par>
                            </p:childTnLst>
                          </p:cTn>
                        </p:par>
                      </p:childTnLst>
                    </p:cTn>
                  </p:par>
                  <p:par>
                    <p:cTn id="109" fill="hold">
                      <p:stCondLst>
                        <p:cond delay="indefinite"/>
                      </p:stCondLst>
                      <p:childTnLst>
                        <p:par>
                          <p:cTn id="110" fill="hold">
                            <p:stCondLst>
                              <p:cond delay="0"/>
                            </p:stCondLst>
                            <p:childTnLst>
                              <p:par>
                                <p:cTn id="111" presetID="2" presetClass="entr" presetSubtype="4" fill="hold" grpId="0" nodeType="clickEffect">
                                  <p:stCondLst>
                                    <p:cond delay="0"/>
                                  </p:stCondLst>
                                  <p:childTnLst>
                                    <p:set>
                                      <p:cBhvr>
                                        <p:cTn id="112" dur="1" fill="hold">
                                          <p:stCondLst>
                                            <p:cond delay="0"/>
                                          </p:stCondLst>
                                        </p:cTn>
                                        <p:tgtEl>
                                          <p:spTgt spid="34"/>
                                        </p:tgtEl>
                                        <p:attrNameLst>
                                          <p:attrName>style.visibility</p:attrName>
                                        </p:attrNameLst>
                                      </p:cBhvr>
                                      <p:to>
                                        <p:strVal val="visible"/>
                                      </p:to>
                                    </p:set>
                                    <p:anim calcmode="lin" valueType="num">
                                      <p:cBhvr additive="base">
                                        <p:cTn id="113" dur="500" fill="hold"/>
                                        <p:tgtEl>
                                          <p:spTgt spid="34"/>
                                        </p:tgtEl>
                                        <p:attrNameLst>
                                          <p:attrName>ppt_x</p:attrName>
                                        </p:attrNameLst>
                                      </p:cBhvr>
                                      <p:tavLst>
                                        <p:tav tm="0">
                                          <p:val>
                                            <p:strVal val="#ppt_x"/>
                                          </p:val>
                                        </p:tav>
                                        <p:tav tm="100000">
                                          <p:val>
                                            <p:strVal val="#ppt_x"/>
                                          </p:val>
                                        </p:tav>
                                      </p:tavLst>
                                    </p:anim>
                                    <p:anim calcmode="lin" valueType="num">
                                      <p:cBhvr additive="base">
                                        <p:cTn id="114"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115" fill="hold">
                      <p:stCondLst>
                        <p:cond delay="indefinite"/>
                      </p:stCondLst>
                      <p:childTnLst>
                        <p:par>
                          <p:cTn id="116" fill="hold">
                            <p:stCondLst>
                              <p:cond delay="0"/>
                            </p:stCondLst>
                            <p:childTnLst>
                              <p:par>
                                <p:cTn id="117" presetID="42" presetClass="entr" presetSubtype="0" fill="hold" nodeType="clickEffect">
                                  <p:stCondLst>
                                    <p:cond delay="0"/>
                                  </p:stCondLst>
                                  <p:childTnLst>
                                    <p:set>
                                      <p:cBhvr>
                                        <p:cTn id="118" dur="1" fill="hold">
                                          <p:stCondLst>
                                            <p:cond delay="0"/>
                                          </p:stCondLst>
                                        </p:cTn>
                                        <p:tgtEl>
                                          <p:spTgt spid="34">
                                            <p:txEl>
                                              <p:pRg st="0" end="0"/>
                                            </p:txEl>
                                          </p:spTgt>
                                        </p:tgtEl>
                                        <p:attrNameLst>
                                          <p:attrName>style.visibility</p:attrName>
                                        </p:attrNameLst>
                                      </p:cBhvr>
                                      <p:to>
                                        <p:strVal val="visible"/>
                                      </p:to>
                                    </p:set>
                                    <p:animEffect transition="in" filter="fade">
                                      <p:cBhvr>
                                        <p:cTn id="119" dur="1000"/>
                                        <p:tgtEl>
                                          <p:spTgt spid="34">
                                            <p:txEl>
                                              <p:pRg st="0" end="0"/>
                                            </p:txEl>
                                          </p:spTgt>
                                        </p:tgtEl>
                                      </p:cBhvr>
                                    </p:animEffect>
                                    <p:anim calcmode="lin" valueType="num">
                                      <p:cBhvr>
                                        <p:cTn id="120" dur="1000" fill="hold"/>
                                        <p:tgtEl>
                                          <p:spTgt spid="34">
                                            <p:txEl>
                                              <p:pRg st="0" end="0"/>
                                            </p:txEl>
                                          </p:spTgt>
                                        </p:tgtEl>
                                        <p:attrNameLst>
                                          <p:attrName>ppt_x</p:attrName>
                                        </p:attrNameLst>
                                      </p:cBhvr>
                                      <p:tavLst>
                                        <p:tav tm="0">
                                          <p:val>
                                            <p:strVal val="#ppt_x"/>
                                          </p:val>
                                        </p:tav>
                                        <p:tav tm="100000">
                                          <p:val>
                                            <p:strVal val="#ppt_x"/>
                                          </p:val>
                                        </p:tav>
                                      </p:tavLst>
                                    </p:anim>
                                    <p:anim calcmode="lin" valueType="num">
                                      <p:cBhvr>
                                        <p:cTn id="121" dur="1000" fill="hold"/>
                                        <p:tgtEl>
                                          <p:spTgt spid="34">
                                            <p:txEl>
                                              <p:pRg st="0" end="0"/>
                                            </p:txEl>
                                          </p:spTgt>
                                        </p:tgtEl>
                                        <p:attrNameLst>
                                          <p:attrName>ppt_y</p:attrName>
                                        </p:attrNameLst>
                                      </p:cBhvr>
                                      <p:tavLst>
                                        <p:tav tm="0">
                                          <p:val>
                                            <p:strVal val="#ppt_y+.1"/>
                                          </p:val>
                                        </p:tav>
                                        <p:tav tm="100000">
                                          <p:val>
                                            <p:strVal val="#ppt_y"/>
                                          </p:val>
                                        </p:tav>
                                      </p:tavLst>
                                    </p:anim>
                                  </p:childTnLst>
                                </p:cTn>
                              </p:par>
                              <p:par>
                                <p:cTn id="122" presetID="42" presetClass="entr" presetSubtype="0" fill="hold" nodeType="withEffect">
                                  <p:stCondLst>
                                    <p:cond delay="0"/>
                                  </p:stCondLst>
                                  <p:childTnLst>
                                    <p:set>
                                      <p:cBhvr>
                                        <p:cTn id="123" dur="1" fill="hold">
                                          <p:stCondLst>
                                            <p:cond delay="0"/>
                                          </p:stCondLst>
                                        </p:cTn>
                                        <p:tgtEl>
                                          <p:spTgt spid="34">
                                            <p:txEl>
                                              <p:pRg st="1" end="1"/>
                                            </p:txEl>
                                          </p:spTgt>
                                        </p:tgtEl>
                                        <p:attrNameLst>
                                          <p:attrName>style.visibility</p:attrName>
                                        </p:attrNameLst>
                                      </p:cBhvr>
                                      <p:to>
                                        <p:strVal val="visible"/>
                                      </p:to>
                                    </p:set>
                                    <p:animEffect transition="in" filter="fade">
                                      <p:cBhvr>
                                        <p:cTn id="124" dur="1000"/>
                                        <p:tgtEl>
                                          <p:spTgt spid="34">
                                            <p:txEl>
                                              <p:pRg st="1" end="1"/>
                                            </p:txEl>
                                          </p:spTgt>
                                        </p:tgtEl>
                                      </p:cBhvr>
                                    </p:animEffect>
                                    <p:anim calcmode="lin" valueType="num">
                                      <p:cBhvr>
                                        <p:cTn id="125" dur="1000" fill="hold"/>
                                        <p:tgtEl>
                                          <p:spTgt spid="34">
                                            <p:txEl>
                                              <p:pRg st="1" end="1"/>
                                            </p:txEl>
                                          </p:spTgt>
                                        </p:tgtEl>
                                        <p:attrNameLst>
                                          <p:attrName>ppt_x</p:attrName>
                                        </p:attrNameLst>
                                      </p:cBhvr>
                                      <p:tavLst>
                                        <p:tav tm="0">
                                          <p:val>
                                            <p:strVal val="#ppt_x"/>
                                          </p:val>
                                        </p:tav>
                                        <p:tav tm="100000">
                                          <p:val>
                                            <p:strVal val="#ppt_x"/>
                                          </p:val>
                                        </p:tav>
                                      </p:tavLst>
                                    </p:anim>
                                    <p:anim calcmode="lin" valueType="num">
                                      <p:cBhvr>
                                        <p:cTn id="126" dur="1000" fill="hold"/>
                                        <p:tgtEl>
                                          <p:spTgt spid="34">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0" grpId="0" animBg="1"/>
      <p:bldP spid="21" grpId="0" animBg="1"/>
      <p:bldP spid="34" grpId="0" animBg="1"/>
      <p:bldP spid="35" grpId="0" animBg="1"/>
      <p:bldP spid="36" grpId="0"/>
      <p:bldP spid="37" grpId="0" animBg="1"/>
      <p:bldP spid="38" grpId="0" animBg="1"/>
      <p:bldP spid="39" grpId="0"/>
      <p:bldP spid="40" grpId="0" animBg="1"/>
      <p:bldP spid="41" grpId="0" animBg="1"/>
      <p:bldP spid="4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127E348-D64F-BF2B-A240-AF5870B4C56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25" y="0"/>
            <a:ext cx="12188175" cy="6860153"/>
          </a:xfrm>
          <a:prstGeom prst="rect">
            <a:avLst/>
          </a:prstGeom>
        </p:spPr>
      </p:pic>
      <p:sp>
        <p:nvSpPr>
          <p:cNvPr id="4" name="Rectangle: Top Corners Rounded 5">
            <a:extLst>
              <a:ext uri="{FF2B5EF4-FFF2-40B4-BE49-F238E27FC236}">
                <a16:creationId xmlns:a16="http://schemas.microsoft.com/office/drawing/2014/main" id="{3134D5BC-2121-F3E4-820D-E5B6D84FC706}"/>
              </a:ext>
            </a:extLst>
          </p:cNvPr>
          <p:cNvSpPr/>
          <p:nvPr/>
        </p:nvSpPr>
        <p:spPr>
          <a:xfrm rot="16200000">
            <a:off x="4394786" y="3421703"/>
            <a:ext cx="3926083" cy="1252638"/>
          </a:xfrm>
          <a:custGeom>
            <a:avLst/>
            <a:gdLst>
              <a:gd name="connsiteX0" fmla="*/ 458856 w 3723860"/>
              <a:gd name="connsiteY0" fmla="*/ 0 h 917712"/>
              <a:gd name="connsiteX1" fmla="*/ 3265004 w 3723860"/>
              <a:gd name="connsiteY1" fmla="*/ 0 h 917712"/>
              <a:gd name="connsiteX2" fmla="*/ 3723860 w 3723860"/>
              <a:gd name="connsiteY2" fmla="*/ 458856 h 917712"/>
              <a:gd name="connsiteX3" fmla="*/ 3723860 w 3723860"/>
              <a:gd name="connsiteY3" fmla="*/ 917712 h 917712"/>
              <a:gd name="connsiteX4" fmla="*/ 3723860 w 3723860"/>
              <a:gd name="connsiteY4" fmla="*/ 917712 h 917712"/>
              <a:gd name="connsiteX5" fmla="*/ 0 w 3723860"/>
              <a:gd name="connsiteY5" fmla="*/ 917712 h 917712"/>
              <a:gd name="connsiteX6" fmla="*/ 0 w 3723860"/>
              <a:gd name="connsiteY6" fmla="*/ 917712 h 917712"/>
              <a:gd name="connsiteX7" fmla="*/ 0 w 3723860"/>
              <a:gd name="connsiteY7" fmla="*/ 458856 h 917712"/>
              <a:gd name="connsiteX8" fmla="*/ 458856 w 3723860"/>
              <a:gd name="connsiteY8" fmla="*/ 0 h 917712"/>
              <a:gd name="connsiteX0" fmla="*/ 458856 w 3723860"/>
              <a:gd name="connsiteY0" fmla="*/ 0 h 917712"/>
              <a:gd name="connsiteX1" fmla="*/ 3265004 w 3723860"/>
              <a:gd name="connsiteY1" fmla="*/ 0 h 917712"/>
              <a:gd name="connsiteX2" fmla="*/ 3723860 w 3723860"/>
              <a:gd name="connsiteY2" fmla="*/ 458856 h 917712"/>
              <a:gd name="connsiteX3" fmla="*/ 3723860 w 3723860"/>
              <a:gd name="connsiteY3" fmla="*/ 917712 h 917712"/>
              <a:gd name="connsiteX4" fmla="*/ 3723860 w 3723860"/>
              <a:gd name="connsiteY4" fmla="*/ 917712 h 917712"/>
              <a:gd name="connsiteX5" fmla="*/ 0 w 3723860"/>
              <a:gd name="connsiteY5" fmla="*/ 917712 h 917712"/>
              <a:gd name="connsiteX6" fmla="*/ 0 w 3723860"/>
              <a:gd name="connsiteY6" fmla="*/ 917712 h 917712"/>
              <a:gd name="connsiteX7" fmla="*/ 0 w 3723860"/>
              <a:gd name="connsiteY7" fmla="*/ 458856 h 917712"/>
              <a:gd name="connsiteX8" fmla="*/ 458856 w 3723860"/>
              <a:gd name="connsiteY8" fmla="*/ 0 h 917712"/>
              <a:gd name="connsiteX0" fmla="*/ 458856 w 3723860"/>
              <a:gd name="connsiteY0" fmla="*/ 0 h 917712"/>
              <a:gd name="connsiteX1" fmla="*/ 3265004 w 3723860"/>
              <a:gd name="connsiteY1" fmla="*/ 0 h 917712"/>
              <a:gd name="connsiteX2" fmla="*/ 3723860 w 3723860"/>
              <a:gd name="connsiteY2" fmla="*/ 917712 h 917712"/>
              <a:gd name="connsiteX3" fmla="*/ 3723860 w 3723860"/>
              <a:gd name="connsiteY3" fmla="*/ 917712 h 917712"/>
              <a:gd name="connsiteX4" fmla="*/ 0 w 3723860"/>
              <a:gd name="connsiteY4" fmla="*/ 917712 h 917712"/>
              <a:gd name="connsiteX5" fmla="*/ 0 w 3723860"/>
              <a:gd name="connsiteY5" fmla="*/ 917712 h 917712"/>
              <a:gd name="connsiteX6" fmla="*/ 0 w 3723860"/>
              <a:gd name="connsiteY6" fmla="*/ 458856 h 917712"/>
              <a:gd name="connsiteX7" fmla="*/ 458856 w 3723860"/>
              <a:gd name="connsiteY7" fmla="*/ 0 h 917712"/>
              <a:gd name="connsiteX0" fmla="*/ 458856 w 3836589"/>
              <a:gd name="connsiteY0" fmla="*/ 0 h 917712"/>
              <a:gd name="connsiteX1" fmla="*/ 3265004 w 3836589"/>
              <a:gd name="connsiteY1" fmla="*/ 0 h 917712"/>
              <a:gd name="connsiteX2" fmla="*/ 3723860 w 3836589"/>
              <a:gd name="connsiteY2" fmla="*/ 917712 h 917712"/>
              <a:gd name="connsiteX3" fmla="*/ 3723860 w 3836589"/>
              <a:gd name="connsiteY3" fmla="*/ 917712 h 917712"/>
              <a:gd name="connsiteX4" fmla="*/ 0 w 3836589"/>
              <a:gd name="connsiteY4" fmla="*/ 917712 h 917712"/>
              <a:gd name="connsiteX5" fmla="*/ 0 w 3836589"/>
              <a:gd name="connsiteY5" fmla="*/ 917712 h 917712"/>
              <a:gd name="connsiteX6" fmla="*/ 0 w 3836589"/>
              <a:gd name="connsiteY6" fmla="*/ 458856 h 917712"/>
              <a:gd name="connsiteX7" fmla="*/ 458856 w 3836589"/>
              <a:gd name="connsiteY7" fmla="*/ 0 h 917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36589" h="917712">
                <a:moveTo>
                  <a:pt x="458856" y="0"/>
                </a:moveTo>
                <a:lnTo>
                  <a:pt x="3265004" y="0"/>
                </a:lnTo>
                <a:cubicBezTo>
                  <a:pt x="3809171" y="152952"/>
                  <a:pt x="3970941" y="567812"/>
                  <a:pt x="3723860" y="917712"/>
                </a:cubicBezTo>
                <a:lnTo>
                  <a:pt x="3723860" y="917712"/>
                </a:lnTo>
                <a:lnTo>
                  <a:pt x="0" y="917712"/>
                </a:lnTo>
                <a:lnTo>
                  <a:pt x="0" y="917712"/>
                </a:lnTo>
                <a:lnTo>
                  <a:pt x="0" y="458856"/>
                </a:lnTo>
                <a:cubicBezTo>
                  <a:pt x="0" y="205437"/>
                  <a:pt x="205437" y="0"/>
                  <a:pt x="458856" y="0"/>
                </a:cubicBezTo>
                <a:close/>
              </a:path>
            </a:pathLst>
          </a:custGeom>
          <a:solidFill>
            <a:srgbClr val="353338">
              <a:alpha val="49000"/>
            </a:srgbClr>
          </a:solidFill>
          <a:ln>
            <a:noFill/>
          </a:ln>
          <a:effectLst>
            <a:softEdge rad="241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Top Corners Rounded 7">
            <a:extLst>
              <a:ext uri="{FF2B5EF4-FFF2-40B4-BE49-F238E27FC236}">
                <a16:creationId xmlns:a16="http://schemas.microsoft.com/office/drawing/2014/main" id="{5AD65E16-ABE3-D4A0-072D-5AFA12F153D2}"/>
              </a:ext>
            </a:extLst>
          </p:cNvPr>
          <p:cNvSpPr/>
          <p:nvPr/>
        </p:nvSpPr>
        <p:spPr>
          <a:xfrm rot="5400000">
            <a:off x="2814125" y="2037375"/>
            <a:ext cx="3723861" cy="3819073"/>
          </a:xfrm>
          <a:prstGeom prst="round2SameRect">
            <a:avLst/>
          </a:prstGeom>
          <a:solidFill>
            <a:srgbClr val="59CB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Top Corners Rounded 5">
            <a:extLst>
              <a:ext uri="{FF2B5EF4-FFF2-40B4-BE49-F238E27FC236}">
                <a16:creationId xmlns:a16="http://schemas.microsoft.com/office/drawing/2014/main" id="{C279F92F-DC0F-1DCB-A4CD-BD5CB04A56EF}"/>
              </a:ext>
            </a:extLst>
          </p:cNvPr>
          <p:cNvSpPr/>
          <p:nvPr/>
        </p:nvSpPr>
        <p:spPr>
          <a:xfrm rot="16200000">
            <a:off x="4018147" y="3376959"/>
            <a:ext cx="3836589" cy="1252638"/>
          </a:xfrm>
          <a:custGeom>
            <a:avLst/>
            <a:gdLst>
              <a:gd name="connsiteX0" fmla="*/ 458856 w 3723860"/>
              <a:gd name="connsiteY0" fmla="*/ 0 h 917712"/>
              <a:gd name="connsiteX1" fmla="*/ 3265004 w 3723860"/>
              <a:gd name="connsiteY1" fmla="*/ 0 h 917712"/>
              <a:gd name="connsiteX2" fmla="*/ 3723860 w 3723860"/>
              <a:gd name="connsiteY2" fmla="*/ 458856 h 917712"/>
              <a:gd name="connsiteX3" fmla="*/ 3723860 w 3723860"/>
              <a:gd name="connsiteY3" fmla="*/ 917712 h 917712"/>
              <a:gd name="connsiteX4" fmla="*/ 3723860 w 3723860"/>
              <a:gd name="connsiteY4" fmla="*/ 917712 h 917712"/>
              <a:gd name="connsiteX5" fmla="*/ 0 w 3723860"/>
              <a:gd name="connsiteY5" fmla="*/ 917712 h 917712"/>
              <a:gd name="connsiteX6" fmla="*/ 0 w 3723860"/>
              <a:gd name="connsiteY6" fmla="*/ 917712 h 917712"/>
              <a:gd name="connsiteX7" fmla="*/ 0 w 3723860"/>
              <a:gd name="connsiteY7" fmla="*/ 458856 h 917712"/>
              <a:gd name="connsiteX8" fmla="*/ 458856 w 3723860"/>
              <a:gd name="connsiteY8" fmla="*/ 0 h 917712"/>
              <a:gd name="connsiteX0" fmla="*/ 458856 w 3723860"/>
              <a:gd name="connsiteY0" fmla="*/ 0 h 917712"/>
              <a:gd name="connsiteX1" fmla="*/ 3265004 w 3723860"/>
              <a:gd name="connsiteY1" fmla="*/ 0 h 917712"/>
              <a:gd name="connsiteX2" fmla="*/ 3723860 w 3723860"/>
              <a:gd name="connsiteY2" fmla="*/ 458856 h 917712"/>
              <a:gd name="connsiteX3" fmla="*/ 3723860 w 3723860"/>
              <a:gd name="connsiteY3" fmla="*/ 917712 h 917712"/>
              <a:gd name="connsiteX4" fmla="*/ 3723860 w 3723860"/>
              <a:gd name="connsiteY4" fmla="*/ 917712 h 917712"/>
              <a:gd name="connsiteX5" fmla="*/ 0 w 3723860"/>
              <a:gd name="connsiteY5" fmla="*/ 917712 h 917712"/>
              <a:gd name="connsiteX6" fmla="*/ 0 w 3723860"/>
              <a:gd name="connsiteY6" fmla="*/ 917712 h 917712"/>
              <a:gd name="connsiteX7" fmla="*/ 0 w 3723860"/>
              <a:gd name="connsiteY7" fmla="*/ 458856 h 917712"/>
              <a:gd name="connsiteX8" fmla="*/ 458856 w 3723860"/>
              <a:gd name="connsiteY8" fmla="*/ 0 h 917712"/>
              <a:gd name="connsiteX0" fmla="*/ 458856 w 3723860"/>
              <a:gd name="connsiteY0" fmla="*/ 0 h 917712"/>
              <a:gd name="connsiteX1" fmla="*/ 3265004 w 3723860"/>
              <a:gd name="connsiteY1" fmla="*/ 0 h 917712"/>
              <a:gd name="connsiteX2" fmla="*/ 3723860 w 3723860"/>
              <a:gd name="connsiteY2" fmla="*/ 917712 h 917712"/>
              <a:gd name="connsiteX3" fmla="*/ 3723860 w 3723860"/>
              <a:gd name="connsiteY3" fmla="*/ 917712 h 917712"/>
              <a:gd name="connsiteX4" fmla="*/ 0 w 3723860"/>
              <a:gd name="connsiteY4" fmla="*/ 917712 h 917712"/>
              <a:gd name="connsiteX5" fmla="*/ 0 w 3723860"/>
              <a:gd name="connsiteY5" fmla="*/ 917712 h 917712"/>
              <a:gd name="connsiteX6" fmla="*/ 0 w 3723860"/>
              <a:gd name="connsiteY6" fmla="*/ 458856 h 917712"/>
              <a:gd name="connsiteX7" fmla="*/ 458856 w 3723860"/>
              <a:gd name="connsiteY7" fmla="*/ 0 h 917712"/>
              <a:gd name="connsiteX0" fmla="*/ 458856 w 3836589"/>
              <a:gd name="connsiteY0" fmla="*/ 0 h 917712"/>
              <a:gd name="connsiteX1" fmla="*/ 3265004 w 3836589"/>
              <a:gd name="connsiteY1" fmla="*/ 0 h 917712"/>
              <a:gd name="connsiteX2" fmla="*/ 3723860 w 3836589"/>
              <a:gd name="connsiteY2" fmla="*/ 917712 h 917712"/>
              <a:gd name="connsiteX3" fmla="*/ 3723860 w 3836589"/>
              <a:gd name="connsiteY3" fmla="*/ 917712 h 917712"/>
              <a:gd name="connsiteX4" fmla="*/ 0 w 3836589"/>
              <a:gd name="connsiteY4" fmla="*/ 917712 h 917712"/>
              <a:gd name="connsiteX5" fmla="*/ 0 w 3836589"/>
              <a:gd name="connsiteY5" fmla="*/ 917712 h 917712"/>
              <a:gd name="connsiteX6" fmla="*/ 0 w 3836589"/>
              <a:gd name="connsiteY6" fmla="*/ 458856 h 917712"/>
              <a:gd name="connsiteX7" fmla="*/ 458856 w 3836589"/>
              <a:gd name="connsiteY7" fmla="*/ 0 h 917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36589" h="917712">
                <a:moveTo>
                  <a:pt x="458856" y="0"/>
                </a:moveTo>
                <a:lnTo>
                  <a:pt x="3265004" y="0"/>
                </a:lnTo>
                <a:cubicBezTo>
                  <a:pt x="3809171" y="152952"/>
                  <a:pt x="3970941" y="567812"/>
                  <a:pt x="3723860" y="917712"/>
                </a:cubicBezTo>
                <a:lnTo>
                  <a:pt x="3723860" y="917712"/>
                </a:lnTo>
                <a:lnTo>
                  <a:pt x="0" y="917712"/>
                </a:lnTo>
                <a:lnTo>
                  <a:pt x="0" y="917712"/>
                </a:lnTo>
                <a:lnTo>
                  <a:pt x="0" y="458856"/>
                </a:lnTo>
                <a:cubicBezTo>
                  <a:pt x="0" y="205437"/>
                  <a:pt x="205437" y="0"/>
                  <a:pt x="458856" y="0"/>
                </a:cubicBezTo>
                <a:close/>
              </a:path>
            </a:pathLst>
          </a:custGeom>
          <a:solidFill>
            <a:srgbClr val="353338">
              <a:alpha val="24000"/>
            </a:srgbClr>
          </a:solidFill>
          <a:ln>
            <a:noFill/>
          </a:ln>
          <a:effectLst>
            <a:softEdge rad="241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Top Corners Rounded 5">
            <a:extLst>
              <a:ext uri="{FF2B5EF4-FFF2-40B4-BE49-F238E27FC236}">
                <a16:creationId xmlns:a16="http://schemas.microsoft.com/office/drawing/2014/main" id="{2E4289B2-682D-78FB-194E-9EDA1C8BACA0}"/>
              </a:ext>
            </a:extLst>
          </p:cNvPr>
          <p:cNvSpPr/>
          <p:nvPr/>
        </p:nvSpPr>
        <p:spPr>
          <a:xfrm rot="16200000">
            <a:off x="4207405" y="2899408"/>
            <a:ext cx="3836589" cy="917712"/>
          </a:xfrm>
          <a:custGeom>
            <a:avLst/>
            <a:gdLst>
              <a:gd name="connsiteX0" fmla="*/ 458856 w 3723860"/>
              <a:gd name="connsiteY0" fmla="*/ 0 h 917712"/>
              <a:gd name="connsiteX1" fmla="*/ 3265004 w 3723860"/>
              <a:gd name="connsiteY1" fmla="*/ 0 h 917712"/>
              <a:gd name="connsiteX2" fmla="*/ 3723860 w 3723860"/>
              <a:gd name="connsiteY2" fmla="*/ 458856 h 917712"/>
              <a:gd name="connsiteX3" fmla="*/ 3723860 w 3723860"/>
              <a:gd name="connsiteY3" fmla="*/ 917712 h 917712"/>
              <a:gd name="connsiteX4" fmla="*/ 3723860 w 3723860"/>
              <a:gd name="connsiteY4" fmla="*/ 917712 h 917712"/>
              <a:gd name="connsiteX5" fmla="*/ 0 w 3723860"/>
              <a:gd name="connsiteY5" fmla="*/ 917712 h 917712"/>
              <a:gd name="connsiteX6" fmla="*/ 0 w 3723860"/>
              <a:gd name="connsiteY6" fmla="*/ 917712 h 917712"/>
              <a:gd name="connsiteX7" fmla="*/ 0 w 3723860"/>
              <a:gd name="connsiteY7" fmla="*/ 458856 h 917712"/>
              <a:gd name="connsiteX8" fmla="*/ 458856 w 3723860"/>
              <a:gd name="connsiteY8" fmla="*/ 0 h 917712"/>
              <a:gd name="connsiteX0" fmla="*/ 458856 w 3723860"/>
              <a:gd name="connsiteY0" fmla="*/ 0 h 917712"/>
              <a:gd name="connsiteX1" fmla="*/ 3265004 w 3723860"/>
              <a:gd name="connsiteY1" fmla="*/ 0 h 917712"/>
              <a:gd name="connsiteX2" fmla="*/ 3723860 w 3723860"/>
              <a:gd name="connsiteY2" fmla="*/ 458856 h 917712"/>
              <a:gd name="connsiteX3" fmla="*/ 3723860 w 3723860"/>
              <a:gd name="connsiteY3" fmla="*/ 917712 h 917712"/>
              <a:gd name="connsiteX4" fmla="*/ 3723860 w 3723860"/>
              <a:gd name="connsiteY4" fmla="*/ 917712 h 917712"/>
              <a:gd name="connsiteX5" fmla="*/ 0 w 3723860"/>
              <a:gd name="connsiteY5" fmla="*/ 917712 h 917712"/>
              <a:gd name="connsiteX6" fmla="*/ 0 w 3723860"/>
              <a:gd name="connsiteY6" fmla="*/ 917712 h 917712"/>
              <a:gd name="connsiteX7" fmla="*/ 0 w 3723860"/>
              <a:gd name="connsiteY7" fmla="*/ 458856 h 917712"/>
              <a:gd name="connsiteX8" fmla="*/ 458856 w 3723860"/>
              <a:gd name="connsiteY8" fmla="*/ 0 h 917712"/>
              <a:gd name="connsiteX0" fmla="*/ 458856 w 3723860"/>
              <a:gd name="connsiteY0" fmla="*/ 0 h 917712"/>
              <a:gd name="connsiteX1" fmla="*/ 3265004 w 3723860"/>
              <a:gd name="connsiteY1" fmla="*/ 0 h 917712"/>
              <a:gd name="connsiteX2" fmla="*/ 3723860 w 3723860"/>
              <a:gd name="connsiteY2" fmla="*/ 917712 h 917712"/>
              <a:gd name="connsiteX3" fmla="*/ 3723860 w 3723860"/>
              <a:gd name="connsiteY3" fmla="*/ 917712 h 917712"/>
              <a:gd name="connsiteX4" fmla="*/ 0 w 3723860"/>
              <a:gd name="connsiteY4" fmla="*/ 917712 h 917712"/>
              <a:gd name="connsiteX5" fmla="*/ 0 w 3723860"/>
              <a:gd name="connsiteY5" fmla="*/ 917712 h 917712"/>
              <a:gd name="connsiteX6" fmla="*/ 0 w 3723860"/>
              <a:gd name="connsiteY6" fmla="*/ 458856 h 917712"/>
              <a:gd name="connsiteX7" fmla="*/ 458856 w 3723860"/>
              <a:gd name="connsiteY7" fmla="*/ 0 h 917712"/>
              <a:gd name="connsiteX0" fmla="*/ 458856 w 3836589"/>
              <a:gd name="connsiteY0" fmla="*/ 0 h 917712"/>
              <a:gd name="connsiteX1" fmla="*/ 3265004 w 3836589"/>
              <a:gd name="connsiteY1" fmla="*/ 0 h 917712"/>
              <a:gd name="connsiteX2" fmla="*/ 3723860 w 3836589"/>
              <a:gd name="connsiteY2" fmla="*/ 917712 h 917712"/>
              <a:gd name="connsiteX3" fmla="*/ 3723860 w 3836589"/>
              <a:gd name="connsiteY3" fmla="*/ 917712 h 917712"/>
              <a:gd name="connsiteX4" fmla="*/ 0 w 3836589"/>
              <a:gd name="connsiteY4" fmla="*/ 917712 h 917712"/>
              <a:gd name="connsiteX5" fmla="*/ 0 w 3836589"/>
              <a:gd name="connsiteY5" fmla="*/ 917712 h 917712"/>
              <a:gd name="connsiteX6" fmla="*/ 0 w 3836589"/>
              <a:gd name="connsiteY6" fmla="*/ 458856 h 917712"/>
              <a:gd name="connsiteX7" fmla="*/ 458856 w 3836589"/>
              <a:gd name="connsiteY7" fmla="*/ 0 h 917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36589" h="917712">
                <a:moveTo>
                  <a:pt x="458856" y="0"/>
                </a:moveTo>
                <a:lnTo>
                  <a:pt x="3265004" y="0"/>
                </a:lnTo>
                <a:cubicBezTo>
                  <a:pt x="3809171" y="152952"/>
                  <a:pt x="3970941" y="567812"/>
                  <a:pt x="3723860" y="917712"/>
                </a:cubicBezTo>
                <a:lnTo>
                  <a:pt x="3723860" y="917712"/>
                </a:lnTo>
                <a:lnTo>
                  <a:pt x="0" y="917712"/>
                </a:lnTo>
                <a:lnTo>
                  <a:pt x="0" y="917712"/>
                </a:lnTo>
                <a:lnTo>
                  <a:pt x="0" y="458856"/>
                </a:lnTo>
                <a:cubicBezTo>
                  <a:pt x="0" y="205437"/>
                  <a:pt x="205437" y="0"/>
                  <a:pt x="458856" y="0"/>
                </a:cubicBezTo>
                <a:close/>
              </a:path>
            </a:pathLst>
          </a:custGeom>
          <a:gradFill>
            <a:gsLst>
              <a:gs pos="0">
                <a:srgbClr val="37BFCD"/>
              </a:gs>
              <a:gs pos="30000">
                <a:srgbClr val="7FD3D5"/>
              </a:gs>
              <a:gs pos="57000">
                <a:srgbClr val="AEE3E4"/>
              </a:gs>
              <a:gs pos="100000">
                <a:srgbClr val="37BFCD"/>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28">
            <a:extLst>
              <a:ext uri="{FF2B5EF4-FFF2-40B4-BE49-F238E27FC236}">
                <a16:creationId xmlns:a16="http://schemas.microsoft.com/office/drawing/2014/main" id="{D65883E7-8C73-8BC0-6816-A4EB5991A080}"/>
              </a:ext>
            </a:extLst>
          </p:cNvPr>
          <p:cNvSpPr/>
          <p:nvPr/>
        </p:nvSpPr>
        <p:spPr>
          <a:xfrm rot="16200000">
            <a:off x="6116198" y="4811881"/>
            <a:ext cx="134137" cy="783002"/>
          </a:xfrm>
          <a:custGeom>
            <a:avLst/>
            <a:gdLst>
              <a:gd name="connsiteX0" fmla="*/ 134137 w 134137"/>
              <a:gd name="connsiteY0" fmla="*/ 0 h 783002"/>
              <a:gd name="connsiteX1" fmla="*/ 101977 w 134137"/>
              <a:gd name="connsiteY1" fmla="*/ 80875 h 783002"/>
              <a:gd name="connsiteX2" fmla="*/ 65918 w 134137"/>
              <a:gd name="connsiteY2" fmla="*/ 324666 h 783002"/>
              <a:gd name="connsiteX3" fmla="*/ 65918 w 134137"/>
              <a:gd name="connsiteY3" fmla="*/ 783002 h 783002"/>
              <a:gd name="connsiteX4" fmla="*/ 0 w 134137"/>
              <a:gd name="connsiteY4" fmla="*/ 783002 h 783002"/>
              <a:gd name="connsiteX5" fmla="*/ 0 w 134137"/>
              <a:gd name="connsiteY5" fmla="*/ 324146 h 783002"/>
              <a:gd name="connsiteX6" fmla="*/ 78366 w 134137"/>
              <a:gd name="connsiteY6" fmla="*/ 67596 h 783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4137" h="783002">
                <a:moveTo>
                  <a:pt x="134137" y="0"/>
                </a:moveTo>
                <a:lnTo>
                  <a:pt x="101977" y="80875"/>
                </a:lnTo>
                <a:cubicBezTo>
                  <a:pt x="78758" y="155806"/>
                  <a:pt x="65918" y="238190"/>
                  <a:pt x="65918" y="324666"/>
                </a:cubicBezTo>
                <a:lnTo>
                  <a:pt x="65918" y="783002"/>
                </a:lnTo>
                <a:lnTo>
                  <a:pt x="0" y="783002"/>
                </a:lnTo>
                <a:lnTo>
                  <a:pt x="0" y="324146"/>
                </a:lnTo>
                <a:cubicBezTo>
                  <a:pt x="0" y="229114"/>
                  <a:pt x="28890" y="140830"/>
                  <a:pt x="78366" y="67596"/>
                </a:cubicBezTo>
                <a:close/>
              </a:path>
            </a:pathLst>
          </a:cu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29">
            <a:extLst>
              <a:ext uri="{FF2B5EF4-FFF2-40B4-BE49-F238E27FC236}">
                <a16:creationId xmlns:a16="http://schemas.microsoft.com/office/drawing/2014/main" id="{BCC09556-F04C-0D3A-14B3-6ABDB0692819}"/>
              </a:ext>
            </a:extLst>
          </p:cNvPr>
          <p:cNvSpPr/>
          <p:nvPr/>
        </p:nvSpPr>
        <p:spPr>
          <a:xfrm rot="16200000">
            <a:off x="9591424" y="4828955"/>
            <a:ext cx="134137" cy="783002"/>
          </a:xfrm>
          <a:custGeom>
            <a:avLst/>
            <a:gdLst>
              <a:gd name="connsiteX0" fmla="*/ 134137 w 134137"/>
              <a:gd name="connsiteY0" fmla="*/ 0 h 783002"/>
              <a:gd name="connsiteX1" fmla="*/ 101977 w 134137"/>
              <a:gd name="connsiteY1" fmla="*/ 80875 h 783002"/>
              <a:gd name="connsiteX2" fmla="*/ 65918 w 134137"/>
              <a:gd name="connsiteY2" fmla="*/ 324666 h 783002"/>
              <a:gd name="connsiteX3" fmla="*/ 65918 w 134137"/>
              <a:gd name="connsiteY3" fmla="*/ 783002 h 783002"/>
              <a:gd name="connsiteX4" fmla="*/ 0 w 134137"/>
              <a:gd name="connsiteY4" fmla="*/ 783002 h 783002"/>
              <a:gd name="connsiteX5" fmla="*/ 0 w 134137"/>
              <a:gd name="connsiteY5" fmla="*/ 324146 h 783002"/>
              <a:gd name="connsiteX6" fmla="*/ 78366 w 134137"/>
              <a:gd name="connsiteY6" fmla="*/ 67596 h 783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4137" h="783002">
                <a:moveTo>
                  <a:pt x="134137" y="0"/>
                </a:moveTo>
                <a:lnTo>
                  <a:pt x="101977" y="80875"/>
                </a:lnTo>
                <a:cubicBezTo>
                  <a:pt x="78758" y="155806"/>
                  <a:pt x="65918" y="238190"/>
                  <a:pt x="65918" y="324666"/>
                </a:cubicBezTo>
                <a:lnTo>
                  <a:pt x="65918" y="783002"/>
                </a:lnTo>
                <a:lnTo>
                  <a:pt x="0" y="783002"/>
                </a:lnTo>
                <a:lnTo>
                  <a:pt x="0" y="324146"/>
                </a:lnTo>
                <a:cubicBezTo>
                  <a:pt x="0" y="229114"/>
                  <a:pt x="28890" y="140830"/>
                  <a:pt x="78366" y="67596"/>
                </a:cubicBezTo>
                <a:close/>
              </a:path>
            </a:pathLst>
          </a:cu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مربع نص 16">
            <a:extLst>
              <a:ext uri="{FF2B5EF4-FFF2-40B4-BE49-F238E27FC236}">
                <a16:creationId xmlns:a16="http://schemas.microsoft.com/office/drawing/2014/main" id="{007AE261-B6D8-44FE-D244-991D5D8042C7}"/>
              </a:ext>
            </a:extLst>
          </p:cNvPr>
          <p:cNvSpPr txBox="1"/>
          <p:nvPr/>
        </p:nvSpPr>
        <p:spPr>
          <a:xfrm>
            <a:off x="3259248" y="2806574"/>
            <a:ext cx="2254312" cy="1938992"/>
          </a:xfrm>
          <a:prstGeom prst="rect">
            <a:avLst/>
          </a:prstGeom>
          <a:noFill/>
        </p:spPr>
        <p:txBody>
          <a:bodyPr wrap="square" rtlCol="0">
            <a:spAutoFit/>
          </a:bodyPr>
          <a:lstStyle/>
          <a:p>
            <a:r>
              <a:rPr lang="ar-EG" sz="6000" dirty="0">
                <a:latin typeface="Calibri" panose="020F0502020204030204" pitchFamily="34" charset="0"/>
                <a:cs typeface="Calibri" panose="020F0502020204030204" pitchFamily="34" charset="0"/>
              </a:rPr>
              <a:t>الجلسة الثانية </a:t>
            </a:r>
            <a:endParaRPr lang="en-US" sz="6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166983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ppt_w/2"/>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ppt_w</p:attrName>
                                        </p:attrNameLst>
                                      </p:cBhvr>
                                      <p:tavLst>
                                        <p:tav tm="0">
                                          <p:val>
                                            <p:fltVal val="0"/>
                                          </p:val>
                                        </p:tav>
                                        <p:tav tm="100000">
                                          <p:val>
                                            <p:strVal val="#ppt_w"/>
                                          </p:val>
                                        </p:tav>
                                      </p:tavLst>
                                    </p:anim>
                                    <p:anim calcmode="lin" valueType="num">
                                      <p:cBhvr>
                                        <p:cTn id="10" dur="500" fill="hold"/>
                                        <p:tgtEl>
                                          <p:spTgt spid="5"/>
                                        </p:tgtEl>
                                        <p:attrNameLst>
                                          <p:attrName>ppt_h</p:attrName>
                                        </p:attrNameLst>
                                      </p:cBhvr>
                                      <p:tavLst>
                                        <p:tav tm="0">
                                          <p:val>
                                            <p:strVal val="#ppt_h"/>
                                          </p:val>
                                        </p:tav>
                                        <p:tav tm="100000">
                                          <p:val>
                                            <p:strVal val="#ppt_h"/>
                                          </p:val>
                                        </p:tav>
                                      </p:tavLst>
                                    </p:anim>
                                  </p:childTnLst>
                                </p:cTn>
                              </p:par>
                            </p:childTnLst>
                          </p:cTn>
                        </p:par>
                        <p:par>
                          <p:cTn id="11" fill="hold">
                            <p:stCondLst>
                              <p:cond delay="500"/>
                            </p:stCondLst>
                            <p:childTnLst>
                              <p:par>
                                <p:cTn id="12" presetID="17" presetClass="entr" presetSubtype="2"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p:cTn id="14" dur="500" fill="hold"/>
                                        <p:tgtEl>
                                          <p:spTgt spid="11"/>
                                        </p:tgtEl>
                                        <p:attrNameLst>
                                          <p:attrName>ppt_x</p:attrName>
                                        </p:attrNameLst>
                                      </p:cBhvr>
                                      <p:tavLst>
                                        <p:tav tm="0">
                                          <p:val>
                                            <p:strVal val="#ppt_x+#ppt_w/2"/>
                                          </p:val>
                                        </p:tav>
                                        <p:tav tm="100000">
                                          <p:val>
                                            <p:strVal val="#ppt_x"/>
                                          </p:val>
                                        </p:tav>
                                      </p:tavLst>
                                    </p:anim>
                                    <p:anim calcmode="lin" valueType="num">
                                      <p:cBhvr>
                                        <p:cTn id="15" dur="500" fill="hold"/>
                                        <p:tgtEl>
                                          <p:spTgt spid="11"/>
                                        </p:tgtEl>
                                        <p:attrNameLst>
                                          <p:attrName>ppt_y</p:attrName>
                                        </p:attrNameLst>
                                      </p:cBhvr>
                                      <p:tavLst>
                                        <p:tav tm="0">
                                          <p:val>
                                            <p:strVal val="#ppt_y"/>
                                          </p:val>
                                        </p:tav>
                                        <p:tav tm="100000">
                                          <p:val>
                                            <p:strVal val="#ppt_y"/>
                                          </p:val>
                                        </p:tav>
                                      </p:tavLst>
                                    </p:anim>
                                    <p:anim calcmode="lin" valueType="num">
                                      <p:cBhvr>
                                        <p:cTn id="16" dur="500" fill="hold"/>
                                        <p:tgtEl>
                                          <p:spTgt spid="11"/>
                                        </p:tgtEl>
                                        <p:attrNameLst>
                                          <p:attrName>ppt_w</p:attrName>
                                        </p:attrNameLst>
                                      </p:cBhvr>
                                      <p:tavLst>
                                        <p:tav tm="0">
                                          <p:val>
                                            <p:fltVal val="0"/>
                                          </p:val>
                                        </p:tav>
                                        <p:tav tm="100000">
                                          <p:val>
                                            <p:strVal val="#ppt_w"/>
                                          </p:val>
                                        </p:tav>
                                      </p:tavLst>
                                    </p:anim>
                                    <p:anim calcmode="lin" valueType="num">
                                      <p:cBhvr>
                                        <p:cTn id="17" dur="500" fill="hold"/>
                                        <p:tgtEl>
                                          <p:spTgt spid="11"/>
                                        </p:tgtEl>
                                        <p:attrNameLst>
                                          <p:attrName>ppt_h</p:attrName>
                                        </p:attrNameLst>
                                      </p:cBhvr>
                                      <p:tavLst>
                                        <p:tav tm="0">
                                          <p:val>
                                            <p:strVal val="#ppt_h"/>
                                          </p:val>
                                        </p:tav>
                                        <p:tav tm="100000">
                                          <p:val>
                                            <p:strVal val="#ppt_h"/>
                                          </p:val>
                                        </p:tav>
                                      </p:tavLst>
                                    </p:anim>
                                  </p:childTnLst>
                                </p:cTn>
                              </p:par>
                              <p:par>
                                <p:cTn id="18" presetID="17" presetClass="entr" presetSubtype="2"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anim calcmode="lin" valueType="num">
                                      <p:cBhvr>
                                        <p:cTn id="20" dur="500" fill="hold"/>
                                        <p:tgtEl>
                                          <p:spTgt spid="14"/>
                                        </p:tgtEl>
                                        <p:attrNameLst>
                                          <p:attrName>ppt_x</p:attrName>
                                        </p:attrNameLst>
                                      </p:cBhvr>
                                      <p:tavLst>
                                        <p:tav tm="0">
                                          <p:val>
                                            <p:strVal val="#ppt_x+#ppt_w/2"/>
                                          </p:val>
                                        </p:tav>
                                        <p:tav tm="100000">
                                          <p:val>
                                            <p:strVal val="#ppt_x"/>
                                          </p:val>
                                        </p:tav>
                                      </p:tavLst>
                                    </p:anim>
                                    <p:anim calcmode="lin" valueType="num">
                                      <p:cBhvr>
                                        <p:cTn id="21" dur="500" fill="hold"/>
                                        <p:tgtEl>
                                          <p:spTgt spid="14"/>
                                        </p:tgtEl>
                                        <p:attrNameLst>
                                          <p:attrName>ppt_y</p:attrName>
                                        </p:attrNameLst>
                                      </p:cBhvr>
                                      <p:tavLst>
                                        <p:tav tm="0">
                                          <p:val>
                                            <p:strVal val="#ppt_y"/>
                                          </p:val>
                                        </p:tav>
                                        <p:tav tm="100000">
                                          <p:val>
                                            <p:strVal val="#ppt_y"/>
                                          </p:val>
                                        </p:tav>
                                      </p:tavLst>
                                    </p:anim>
                                    <p:anim calcmode="lin" valueType="num">
                                      <p:cBhvr>
                                        <p:cTn id="22" dur="500" fill="hold"/>
                                        <p:tgtEl>
                                          <p:spTgt spid="14"/>
                                        </p:tgtEl>
                                        <p:attrNameLst>
                                          <p:attrName>ppt_w</p:attrName>
                                        </p:attrNameLst>
                                      </p:cBhvr>
                                      <p:tavLst>
                                        <p:tav tm="0">
                                          <p:val>
                                            <p:fltVal val="0"/>
                                          </p:val>
                                        </p:tav>
                                        <p:tav tm="100000">
                                          <p:val>
                                            <p:strVal val="#ppt_w"/>
                                          </p:val>
                                        </p:tav>
                                      </p:tavLst>
                                    </p:anim>
                                    <p:anim calcmode="lin" valueType="num">
                                      <p:cBhvr>
                                        <p:cTn id="23" dur="500" fill="hold"/>
                                        <p:tgtEl>
                                          <p:spTgt spid="14"/>
                                        </p:tgtEl>
                                        <p:attrNameLst>
                                          <p:attrName>ppt_h</p:attrName>
                                        </p:attrNameLst>
                                      </p:cBhvr>
                                      <p:tavLst>
                                        <p:tav tm="0">
                                          <p:val>
                                            <p:strVal val="#ppt_h"/>
                                          </p:val>
                                        </p:tav>
                                        <p:tav tm="100000">
                                          <p:val>
                                            <p:strVal val="#ppt_h"/>
                                          </p:val>
                                        </p:tav>
                                      </p:tavLst>
                                    </p:anim>
                                  </p:childTnLst>
                                </p:cTn>
                              </p:par>
                              <p:par>
                                <p:cTn id="24" presetID="22" presetClass="entr" presetSubtype="2"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ipe(right)">
                                      <p:cBhvr>
                                        <p:cTn id="26" dur="500"/>
                                        <p:tgtEl>
                                          <p:spTgt spid="10"/>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500"/>
                                        <p:tgtEl>
                                          <p:spTgt spid="4"/>
                                        </p:tgtEl>
                                      </p:cBhvr>
                                    </p:animEffect>
                                  </p:childTnLst>
                                </p:cTn>
                              </p:par>
                              <p:par>
                                <p:cTn id="30" presetID="17" presetClass="entr" presetSubtype="2"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p:cTn id="32" dur="500" fill="hold"/>
                                        <p:tgtEl>
                                          <p:spTgt spid="15"/>
                                        </p:tgtEl>
                                        <p:attrNameLst>
                                          <p:attrName>ppt_x</p:attrName>
                                        </p:attrNameLst>
                                      </p:cBhvr>
                                      <p:tavLst>
                                        <p:tav tm="0">
                                          <p:val>
                                            <p:strVal val="#ppt_x+#ppt_w/2"/>
                                          </p:val>
                                        </p:tav>
                                        <p:tav tm="100000">
                                          <p:val>
                                            <p:strVal val="#ppt_x"/>
                                          </p:val>
                                        </p:tav>
                                      </p:tavLst>
                                    </p:anim>
                                    <p:anim calcmode="lin" valueType="num">
                                      <p:cBhvr>
                                        <p:cTn id="33" dur="500" fill="hold"/>
                                        <p:tgtEl>
                                          <p:spTgt spid="15"/>
                                        </p:tgtEl>
                                        <p:attrNameLst>
                                          <p:attrName>ppt_y</p:attrName>
                                        </p:attrNameLst>
                                      </p:cBhvr>
                                      <p:tavLst>
                                        <p:tav tm="0">
                                          <p:val>
                                            <p:strVal val="#ppt_y"/>
                                          </p:val>
                                        </p:tav>
                                        <p:tav tm="100000">
                                          <p:val>
                                            <p:strVal val="#ppt_y"/>
                                          </p:val>
                                        </p:tav>
                                      </p:tavLst>
                                    </p:anim>
                                    <p:anim calcmode="lin" valueType="num">
                                      <p:cBhvr>
                                        <p:cTn id="34" dur="500" fill="hold"/>
                                        <p:tgtEl>
                                          <p:spTgt spid="15"/>
                                        </p:tgtEl>
                                        <p:attrNameLst>
                                          <p:attrName>ppt_w</p:attrName>
                                        </p:attrNameLst>
                                      </p:cBhvr>
                                      <p:tavLst>
                                        <p:tav tm="0">
                                          <p:val>
                                            <p:fltVal val="0"/>
                                          </p:val>
                                        </p:tav>
                                        <p:tav tm="100000">
                                          <p:val>
                                            <p:strVal val="#ppt_w"/>
                                          </p:val>
                                        </p:tav>
                                      </p:tavLst>
                                    </p:anim>
                                    <p:anim calcmode="lin" valueType="num">
                                      <p:cBhvr>
                                        <p:cTn id="35" dur="500" fill="hold"/>
                                        <p:tgtEl>
                                          <p:spTgt spid="15"/>
                                        </p:tgtEl>
                                        <p:attrNameLst>
                                          <p:attrName>ppt_h</p:attrName>
                                        </p:attrNameLst>
                                      </p:cBhvr>
                                      <p:tavLst>
                                        <p:tav tm="0">
                                          <p:val>
                                            <p:strVal val="#ppt_h"/>
                                          </p:val>
                                        </p:tav>
                                        <p:tav tm="100000">
                                          <p:val>
                                            <p:strVal val="#ppt_h"/>
                                          </p:val>
                                        </p:tav>
                                      </p:tavLst>
                                    </p:anim>
                                  </p:childTnLst>
                                </p:cTn>
                              </p:par>
                            </p:childTnLst>
                          </p:cTn>
                        </p:par>
                      </p:childTnLst>
                    </p:cTn>
                  </p:par>
                  <p:par>
                    <p:cTn id="36" fill="hold">
                      <p:stCondLst>
                        <p:cond delay="indefinite"/>
                      </p:stCondLst>
                      <p:childTnLst>
                        <p:par>
                          <p:cTn id="37" fill="hold">
                            <p:stCondLst>
                              <p:cond delay="0"/>
                            </p:stCondLst>
                            <p:childTnLst>
                              <p:par>
                                <p:cTn id="38" presetID="16" presetClass="entr" presetSubtype="21" fill="hold" grpId="0" nodeType="click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barn(inVertical)">
                                      <p:cBhvr>
                                        <p:cTn id="4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10" grpId="0" animBg="1"/>
      <p:bldP spid="11" grpId="0" animBg="1"/>
      <p:bldP spid="14" grpId="0" animBg="1"/>
      <p:bldP spid="15" grpId="0" animBg="1"/>
      <p:bldP spid="1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127E348-D64F-BF2B-A240-AF5870B4C56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3" name="Picture 1">
            <a:extLst>
              <a:ext uri="{FF2B5EF4-FFF2-40B4-BE49-F238E27FC236}">
                <a16:creationId xmlns:a16="http://schemas.microsoft.com/office/drawing/2014/main" id="{B11CC909-F2C7-7D59-4FA4-F7865A1D57F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4" name="Picture 1">
            <a:extLst>
              <a:ext uri="{FF2B5EF4-FFF2-40B4-BE49-F238E27FC236}">
                <a16:creationId xmlns:a16="http://schemas.microsoft.com/office/drawing/2014/main" id="{FD624BE6-3B3E-5579-FAC8-9E816B9A7F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5" name="Picture 1">
            <a:extLst>
              <a:ext uri="{FF2B5EF4-FFF2-40B4-BE49-F238E27FC236}">
                <a16:creationId xmlns:a16="http://schemas.microsoft.com/office/drawing/2014/main" id="{6C4EC024-5479-E5FB-6BC6-276959DE78B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sp>
        <p:nvSpPr>
          <p:cNvPr id="6" name="عنوان 1">
            <a:extLst>
              <a:ext uri="{FF2B5EF4-FFF2-40B4-BE49-F238E27FC236}">
                <a16:creationId xmlns:a16="http://schemas.microsoft.com/office/drawing/2014/main" id="{A39436D0-7B79-26B0-D87E-83AA53ED1A40}"/>
              </a:ext>
            </a:extLst>
          </p:cNvPr>
          <p:cNvSpPr txBox="1">
            <a:spLocks/>
          </p:cNvSpPr>
          <p:nvPr/>
        </p:nvSpPr>
        <p:spPr>
          <a:xfrm>
            <a:off x="677334"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ar-EG"/>
              <a:t>3</a:t>
            </a:r>
            <a:endParaRPr lang="en-US" dirty="0"/>
          </a:p>
        </p:txBody>
      </p:sp>
      <p:pic>
        <p:nvPicPr>
          <p:cNvPr id="7" name="Picture 1">
            <a:extLst>
              <a:ext uri="{FF2B5EF4-FFF2-40B4-BE49-F238E27FC236}">
                <a16:creationId xmlns:a16="http://schemas.microsoft.com/office/drawing/2014/main" id="{6A24F991-1E5B-437B-D176-7ABBB1D8BA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891" y="-1077"/>
            <a:ext cx="12188175" cy="6860153"/>
          </a:xfrm>
          <a:prstGeom prst="rect">
            <a:avLst/>
          </a:prstGeom>
        </p:spPr>
      </p:pic>
      <p:sp>
        <p:nvSpPr>
          <p:cNvPr id="8" name="Rounded Rectangle 2">
            <a:extLst>
              <a:ext uri="{FF2B5EF4-FFF2-40B4-BE49-F238E27FC236}">
                <a16:creationId xmlns:a16="http://schemas.microsoft.com/office/drawing/2014/main" id="{FC2A6F72-A1CA-6DEB-4D77-F44C749897FE}"/>
              </a:ext>
            </a:extLst>
          </p:cNvPr>
          <p:cNvSpPr/>
          <p:nvPr/>
        </p:nvSpPr>
        <p:spPr>
          <a:xfrm>
            <a:off x="7360468" y="575970"/>
            <a:ext cx="4617837" cy="707366"/>
          </a:xfrm>
          <a:prstGeom prst="roundRect">
            <a:avLst/>
          </a:prstGeom>
          <a:solidFill>
            <a:schemeClr val="bg1"/>
          </a:solidFill>
          <a:ln w="38100">
            <a:solidFill>
              <a:srgbClr val="BFD4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lnSpc>
                <a:spcPct val="115000"/>
              </a:lnSpc>
              <a:spcAft>
                <a:spcPts val="1000"/>
              </a:spcAft>
            </a:pPr>
            <a:r>
              <a:rPr lang="ar-EG" sz="2800" b="1" dirty="0">
                <a:solidFill>
                  <a:prstClr val="black"/>
                </a:solidFill>
                <a:latin typeface="Calibri" panose="020F0502020204030204" pitchFamily="34" charset="0"/>
                <a:ea typeface="Calibri"/>
                <a:cs typeface="Calibri" panose="020F0502020204030204" pitchFamily="34" charset="0"/>
              </a:rPr>
              <a:t>وضح تصميم الدافعية عند كيلر</a:t>
            </a:r>
          </a:p>
        </p:txBody>
      </p:sp>
      <p:grpSp>
        <p:nvGrpSpPr>
          <p:cNvPr id="9" name="Group 40">
            <a:extLst>
              <a:ext uri="{FF2B5EF4-FFF2-40B4-BE49-F238E27FC236}">
                <a16:creationId xmlns:a16="http://schemas.microsoft.com/office/drawing/2014/main" id="{F138DD08-2CB4-3F7F-4903-CB38E6635CB9}"/>
              </a:ext>
            </a:extLst>
          </p:cNvPr>
          <p:cNvGrpSpPr/>
          <p:nvPr/>
        </p:nvGrpSpPr>
        <p:grpSpPr>
          <a:xfrm>
            <a:off x="102063" y="407233"/>
            <a:ext cx="3580785" cy="1036307"/>
            <a:chOff x="2140318" y="795384"/>
            <a:chExt cx="4486150" cy="1036307"/>
          </a:xfrm>
        </p:grpSpPr>
        <p:sp>
          <p:nvSpPr>
            <p:cNvPr id="10" name="Rectangle 41">
              <a:extLst>
                <a:ext uri="{FF2B5EF4-FFF2-40B4-BE49-F238E27FC236}">
                  <a16:creationId xmlns:a16="http://schemas.microsoft.com/office/drawing/2014/main" id="{F9E79FFA-9469-E86C-18F2-BD4EEF30B812}"/>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24">
              <a:extLst>
                <a:ext uri="{FF2B5EF4-FFF2-40B4-BE49-F238E27FC236}">
                  <a16:creationId xmlns:a16="http://schemas.microsoft.com/office/drawing/2014/main" id="{C2757595-8683-A526-1EAD-52166496327A}"/>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43">
              <a:extLst>
                <a:ext uri="{FF2B5EF4-FFF2-40B4-BE49-F238E27FC236}">
                  <a16:creationId xmlns:a16="http://schemas.microsoft.com/office/drawing/2014/main" id="{E4DFB93D-9F30-9E4E-DA2D-772FA962464A}"/>
                </a:ext>
              </a:extLst>
            </p:cNvPr>
            <p:cNvSpPr/>
            <p:nvPr/>
          </p:nvSpPr>
          <p:spPr>
            <a:xfrm>
              <a:off x="2140318" y="1113182"/>
              <a:ext cx="3743647" cy="662609"/>
            </a:xfrm>
            <a:prstGeom prst="rect">
              <a:avLst/>
            </a:prstGeom>
            <a:gradFill flip="none" rotWithShape="1">
              <a:gsLst>
                <a:gs pos="100000">
                  <a:srgbClr val="006666"/>
                </a:gs>
                <a:gs pos="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dirty="0"/>
                <a:t>نشاط (10)</a:t>
              </a:r>
              <a:endParaRPr lang="en-US" dirty="0"/>
            </a:p>
          </p:txBody>
        </p:sp>
        <p:grpSp>
          <p:nvGrpSpPr>
            <p:cNvPr id="13" name="Group 44">
              <a:extLst>
                <a:ext uri="{FF2B5EF4-FFF2-40B4-BE49-F238E27FC236}">
                  <a16:creationId xmlns:a16="http://schemas.microsoft.com/office/drawing/2014/main" id="{3C87FB58-7F8A-6125-3A47-C979DB8661EF}"/>
                </a:ext>
              </a:extLst>
            </p:cNvPr>
            <p:cNvGrpSpPr/>
            <p:nvPr/>
          </p:nvGrpSpPr>
          <p:grpSpPr>
            <a:xfrm>
              <a:off x="5588896" y="1531471"/>
              <a:ext cx="390125" cy="205592"/>
              <a:chOff x="5588896" y="1531471"/>
              <a:chExt cx="390125" cy="205592"/>
            </a:xfrm>
          </p:grpSpPr>
          <p:sp>
            <p:nvSpPr>
              <p:cNvPr id="16" name="Oval 47">
                <a:extLst>
                  <a:ext uri="{FF2B5EF4-FFF2-40B4-BE49-F238E27FC236}">
                    <a16:creationId xmlns:a16="http://schemas.microsoft.com/office/drawing/2014/main" id="{5C08EFA2-D6CF-2524-9856-E34A1190316D}"/>
                  </a:ext>
                </a:extLst>
              </p:cNvPr>
              <p:cNvSpPr/>
              <p:nvPr/>
            </p:nvSpPr>
            <p:spPr>
              <a:xfrm>
                <a:off x="5588896" y="1531471"/>
                <a:ext cx="390125" cy="205592"/>
              </a:xfrm>
              <a:prstGeom prst="ellipse">
                <a:avLst/>
              </a:prstGeom>
              <a:gradFill flip="none" rotWithShape="1">
                <a:gsLst>
                  <a:gs pos="52000">
                    <a:srgbClr val="1DFFC4"/>
                  </a:gs>
                  <a:gs pos="14000">
                    <a:srgbClr val="004846"/>
                  </a:gs>
                  <a:gs pos="10000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7" name="Freeform: Shape 30">
                <a:extLst>
                  <a:ext uri="{FF2B5EF4-FFF2-40B4-BE49-F238E27FC236}">
                    <a16:creationId xmlns:a16="http://schemas.microsoft.com/office/drawing/2014/main" id="{60C4D668-0DEB-8339-EED4-0FE9F3CE0586}"/>
                  </a:ext>
                </a:extLst>
              </p:cNvPr>
              <p:cNvSpPr/>
              <p:nvPr/>
            </p:nvSpPr>
            <p:spPr>
              <a:xfrm rot="16200000" flipH="1">
                <a:off x="5750509" y="1595010"/>
                <a:ext cx="113947" cy="109463"/>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Freeform: Shape 27">
              <a:extLst>
                <a:ext uri="{FF2B5EF4-FFF2-40B4-BE49-F238E27FC236}">
                  <a16:creationId xmlns:a16="http://schemas.microsoft.com/office/drawing/2014/main" id="{3C70F5C6-D38C-7438-418B-9215523AE42E}"/>
                </a:ext>
              </a:extLst>
            </p:cNvPr>
            <p:cNvSpPr/>
            <p:nvPr/>
          </p:nvSpPr>
          <p:spPr>
            <a:xfrm>
              <a:off x="5754500"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008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Freeform: Shape 28">
              <a:extLst>
                <a:ext uri="{FF2B5EF4-FFF2-40B4-BE49-F238E27FC236}">
                  <a16:creationId xmlns:a16="http://schemas.microsoft.com/office/drawing/2014/main" id="{7F6AB230-76E3-8F29-3F86-59F6B8AF099E}"/>
                </a:ext>
              </a:extLst>
            </p:cNvPr>
            <p:cNvSpPr/>
            <p:nvPr/>
          </p:nvSpPr>
          <p:spPr>
            <a:xfrm>
              <a:off x="5588897" y="795384"/>
              <a:ext cx="507102"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1DFFC4"/>
                </a:gs>
                <a:gs pos="100000">
                  <a:srgbClr val="006666"/>
                </a:gs>
                <a:gs pos="0">
                  <a:srgbClr val="00CC99"/>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8" name="Round Diagonal Corner Rectangle 7">
            <a:extLst>
              <a:ext uri="{FF2B5EF4-FFF2-40B4-BE49-F238E27FC236}">
                <a16:creationId xmlns:a16="http://schemas.microsoft.com/office/drawing/2014/main" id="{E9144885-D382-CE0E-9084-2C58D6AD284D}"/>
              </a:ext>
            </a:extLst>
          </p:cNvPr>
          <p:cNvSpPr/>
          <p:nvPr/>
        </p:nvSpPr>
        <p:spPr>
          <a:xfrm>
            <a:off x="2688879" y="2920620"/>
            <a:ext cx="7708466" cy="2167428"/>
          </a:xfrm>
          <a:prstGeom prst="round2DiagRect">
            <a:avLst>
              <a:gd name="adj1" fmla="val 41305"/>
              <a:gd name="adj2" fmla="val 0"/>
            </a:avLst>
          </a:prstGeom>
          <a:solidFill>
            <a:schemeClr val="accent2">
              <a:lumMod val="20000"/>
              <a:lumOff val="8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35" marR="17145" indent="-1905" algn="just" rtl="1">
              <a:lnSpc>
                <a:spcPct val="115000"/>
              </a:lnSpc>
              <a:spcAft>
                <a:spcPts val="0"/>
              </a:spcAft>
            </a:pPr>
            <a:r>
              <a:rPr lang="ar-SA" b="1" dirty="0">
                <a:solidFill>
                  <a:srgbClr val="000000"/>
                </a:solidFill>
                <a:latin typeface="Calibri" panose="020F0502020204030204" pitchFamily="34" charset="0"/>
                <a:ea typeface="Simplified Arabic"/>
                <a:cs typeface="Calibri" panose="020F0502020204030204" pitchFamily="34" charset="0"/>
              </a:rPr>
              <a:t>ولقد وضع كيلر في عام 1979 مبادئ أساسية لتنمية الدافعية للتعلم، وتنص هذه المبادئ على أنه لكي تتم تنمية دافعية المتعلم يجب استثارة فضوله والمحافظة على انتباهه كما يجب أن تكون الخبرة التعليمية المقدمة له ذات صلة بقيمه ووسيلته لتحقيق أهدافه، ويجب أن يتولد لدى المتعلم الثقة في النجاح في مهام التعلم، وأن تتسق النتائج المترتبة على التعلم مع الدوافع الشخصية للمتعلم فيشعر بالرضا عن عملية التعلم(</a:t>
            </a:r>
            <a:r>
              <a:rPr lang="en-US" b="1" dirty="0">
                <a:solidFill>
                  <a:srgbClr val="000000"/>
                </a:solidFill>
                <a:latin typeface="Calibri" panose="020F0502020204030204" pitchFamily="34" charset="0"/>
                <a:ea typeface="Simplified Arabic"/>
                <a:cs typeface="Calibri" panose="020F0502020204030204" pitchFamily="34" charset="0"/>
              </a:rPr>
              <a:t>Keller</a:t>
            </a:r>
            <a:r>
              <a:rPr lang="ar-SA" b="1" dirty="0">
                <a:solidFill>
                  <a:srgbClr val="000000"/>
                </a:solidFill>
                <a:latin typeface="Calibri" panose="020F0502020204030204" pitchFamily="34" charset="0"/>
                <a:ea typeface="Simplified Arabic"/>
                <a:cs typeface="Calibri" panose="020F0502020204030204" pitchFamily="34" charset="0"/>
              </a:rPr>
              <a:t>,20008) .</a:t>
            </a:r>
            <a:endParaRPr lang="en-US" b="1" dirty="0">
              <a:latin typeface="Calibri" panose="020F0502020204030204" pitchFamily="34" charset="0"/>
              <a:ea typeface="Calibri"/>
              <a:cs typeface="Calibri" panose="020F0502020204030204" pitchFamily="34" charset="0"/>
            </a:endParaRPr>
          </a:p>
        </p:txBody>
      </p:sp>
      <p:sp>
        <p:nvSpPr>
          <p:cNvPr id="19" name="مربع نص 18">
            <a:extLst>
              <a:ext uri="{FF2B5EF4-FFF2-40B4-BE49-F238E27FC236}">
                <a16:creationId xmlns:a16="http://schemas.microsoft.com/office/drawing/2014/main" id="{041948DB-1D26-F2B3-C946-217FA2EC1454}"/>
              </a:ext>
            </a:extLst>
          </p:cNvPr>
          <p:cNvSpPr txBox="1"/>
          <p:nvPr/>
        </p:nvSpPr>
        <p:spPr>
          <a:xfrm>
            <a:off x="5180208" y="2375090"/>
            <a:ext cx="3302888" cy="492122"/>
          </a:xfrm>
          <a:prstGeom prst="rect">
            <a:avLst/>
          </a:prstGeom>
          <a:noFill/>
        </p:spPr>
        <p:txBody>
          <a:bodyPr wrap="square">
            <a:spAutoFit/>
          </a:bodyPr>
          <a:lstStyle/>
          <a:p>
            <a:pPr algn="ctr" rtl="1">
              <a:lnSpc>
                <a:spcPct val="115000"/>
              </a:lnSpc>
              <a:spcAft>
                <a:spcPts val="1000"/>
              </a:spcAft>
            </a:pPr>
            <a:endParaRPr lang="en-US" sz="2400" b="1" dirty="0">
              <a:solidFill>
                <a:schemeClr val="accent2">
                  <a:lumMod val="75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20" name="مستطيل: زوايا مستديرة 19">
            <a:extLst>
              <a:ext uri="{FF2B5EF4-FFF2-40B4-BE49-F238E27FC236}">
                <a16:creationId xmlns:a16="http://schemas.microsoft.com/office/drawing/2014/main" id="{5F6270AF-F597-1676-A56D-FCB533868BD1}"/>
              </a:ext>
            </a:extLst>
          </p:cNvPr>
          <p:cNvSpPr/>
          <p:nvPr/>
        </p:nvSpPr>
        <p:spPr>
          <a:xfrm>
            <a:off x="7360468" y="2016017"/>
            <a:ext cx="3066680" cy="61133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r" rtl="1">
              <a:lnSpc>
                <a:spcPct val="115000"/>
              </a:lnSpc>
              <a:spcAft>
                <a:spcPts val="1000"/>
              </a:spcAft>
            </a:pPr>
            <a:r>
              <a:rPr lang="ar-EG" sz="2400" b="1" dirty="0">
                <a:solidFill>
                  <a:prstClr val="black"/>
                </a:solidFill>
                <a:latin typeface="Calibri" panose="020F0502020204030204" pitchFamily="34" charset="0"/>
                <a:ea typeface="Calibri"/>
                <a:cs typeface="Calibri" panose="020F0502020204030204" pitchFamily="34" charset="0"/>
              </a:rPr>
              <a:t> تصميم الدافعية عند كيلر</a:t>
            </a:r>
          </a:p>
        </p:txBody>
      </p:sp>
      <p:sp>
        <p:nvSpPr>
          <p:cNvPr id="21" name="سهم منحني إلى اليسار 7">
            <a:extLst>
              <a:ext uri="{FF2B5EF4-FFF2-40B4-BE49-F238E27FC236}">
                <a16:creationId xmlns:a16="http://schemas.microsoft.com/office/drawing/2014/main" id="{7C17C682-C257-EB0A-DC6C-28405A2A562F}"/>
              </a:ext>
            </a:extLst>
          </p:cNvPr>
          <p:cNvSpPr/>
          <p:nvPr/>
        </p:nvSpPr>
        <p:spPr>
          <a:xfrm>
            <a:off x="10427148" y="2361683"/>
            <a:ext cx="665964" cy="966273"/>
          </a:xfrm>
          <a:prstGeom prst="curvedLeftArrow">
            <a:avLst/>
          </a:prstGeom>
          <a:solidFill>
            <a:srgbClr val="31C2C7"/>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ar-SA">
              <a:solidFill>
                <a:schemeClr val="tx1"/>
              </a:solidFill>
            </a:endParaRPr>
          </a:p>
        </p:txBody>
      </p:sp>
    </p:spTree>
    <p:extLst>
      <p:ext uri="{BB962C8B-B14F-4D97-AF65-F5344CB8AC3E}">
        <p14:creationId xmlns:p14="http://schemas.microsoft.com/office/powerpoint/2010/main" val="1634681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down)">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randombar(horizontal)">
                                      <p:cBhvr>
                                        <p:cTn id="17" dur="500"/>
                                        <p:tgtEl>
                                          <p:spTgt spid="20"/>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wheel(1)">
                                      <p:cBhvr>
                                        <p:cTn id="22" dur="2000"/>
                                        <p:tgtEl>
                                          <p:spTgt spid="21"/>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1000"/>
                                        <p:tgtEl>
                                          <p:spTgt spid="18"/>
                                        </p:tgtEl>
                                      </p:cBhvr>
                                    </p:animEffect>
                                    <p:anim calcmode="lin" valueType="num">
                                      <p:cBhvr>
                                        <p:cTn id="28" dur="1000" fill="hold"/>
                                        <p:tgtEl>
                                          <p:spTgt spid="18"/>
                                        </p:tgtEl>
                                        <p:attrNameLst>
                                          <p:attrName>ppt_x</p:attrName>
                                        </p:attrNameLst>
                                      </p:cBhvr>
                                      <p:tavLst>
                                        <p:tav tm="0">
                                          <p:val>
                                            <p:strVal val="#ppt_x"/>
                                          </p:val>
                                        </p:tav>
                                        <p:tav tm="100000">
                                          <p:val>
                                            <p:strVal val="#ppt_x"/>
                                          </p:val>
                                        </p:tav>
                                      </p:tavLst>
                                    </p:anim>
                                    <p:anim calcmode="lin" valueType="num">
                                      <p:cBhvr>
                                        <p:cTn id="29"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nodeType="clickEffect">
                                  <p:stCondLst>
                                    <p:cond delay="0"/>
                                  </p:stCondLst>
                                  <p:childTnLst>
                                    <p:set>
                                      <p:cBhvr>
                                        <p:cTn id="33" dur="1" fill="hold">
                                          <p:stCondLst>
                                            <p:cond delay="0"/>
                                          </p:stCondLst>
                                        </p:cTn>
                                        <p:tgtEl>
                                          <p:spTgt spid="18">
                                            <p:txEl>
                                              <p:pRg st="0" end="0"/>
                                            </p:txEl>
                                          </p:spTgt>
                                        </p:tgtEl>
                                        <p:attrNameLst>
                                          <p:attrName>style.visibility</p:attrName>
                                        </p:attrNameLst>
                                      </p:cBhvr>
                                      <p:to>
                                        <p:strVal val="visible"/>
                                      </p:to>
                                    </p:set>
                                    <p:anim calcmode="lin" valueType="num">
                                      <p:cBhvr>
                                        <p:cTn id="34" dur="500" fill="hold"/>
                                        <p:tgtEl>
                                          <p:spTgt spid="18">
                                            <p:txEl>
                                              <p:pRg st="0" end="0"/>
                                            </p:txEl>
                                          </p:spTgt>
                                        </p:tgtEl>
                                        <p:attrNameLst>
                                          <p:attrName>ppt_w</p:attrName>
                                        </p:attrNameLst>
                                      </p:cBhvr>
                                      <p:tavLst>
                                        <p:tav tm="0">
                                          <p:val>
                                            <p:fltVal val="0"/>
                                          </p:val>
                                        </p:tav>
                                        <p:tav tm="100000">
                                          <p:val>
                                            <p:strVal val="#ppt_w"/>
                                          </p:val>
                                        </p:tav>
                                      </p:tavLst>
                                    </p:anim>
                                    <p:anim calcmode="lin" valueType="num">
                                      <p:cBhvr>
                                        <p:cTn id="35" dur="500" fill="hold"/>
                                        <p:tgtEl>
                                          <p:spTgt spid="18">
                                            <p:txEl>
                                              <p:pRg st="0" end="0"/>
                                            </p:txEl>
                                          </p:spTgt>
                                        </p:tgtEl>
                                        <p:attrNameLst>
                                          <p:attrName>ppt_h</p:attrName>
                                        </p:attrNameLst>
                                      </p:cBhvr>
                                      <p:tavLst>
                                        <p:tav tm="0">
                                          <p:val>
                                            <p:fltVal val="0"/>
                                          </p:val>
                                        </p:tav>
                                        <p:tav tm="100000">
                                          <p:val>
                                            <p:strVal val="#ppt_h"/>
                                          </p:val>
                                        </p:tav>
                                      </p:tavLst>
                                    </p:anim>
                                    <p:animEffect transition="in" filter="fade">
                                      <p:cBhvr>
                                        <p:cTn id="36" dur="50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8" grpId="0" animBg="1"/>
      <p:bldP spid="20" grpId="0" animBg="1"/>
      <p:bldP spid="21"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127E348-D64F-BF2B-A240-AF5870B4C56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3" name="Picture 1">
            <a:extLst>
              <a:ext uri="{FF2B5EF4-FFF2-40B4-BE49-F238E27FC236}">
                <a16:creationId xmlns:a16="http://schemas.microsoft.com/office/drawing/2014/main" id="{BB284AFC-D776-BC38-A629-25114ECB2FE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4" name="Picture 1">
            <a:extLst>
              <a:ext uri="{FF2B5EF4-FFF2-40B4-BE49-F238E27FC236}">
                <a16:creationId xmlns:a16="http://schemas.microsoft.com/office/drawing/2014/main" id="{DC0C43D2-F05C-E3CE-D548-A867C648CCE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5" name="Picture 1">
            <a:extLst>
              <a:ext uri="{FF2B5EF4-FFF2-40B4-BE49-F238E27FC236}">
                <a16:creationId xmlns:a16="http://schemas.microsoft.com/office/drawing/2014/main" id="{6F6A52E0-4633-49C1-B526-61063A79448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6" name="Picture 1">
            <a:extLst>
              <a:ext uri="{FF2B5EF4-FFF2-40B4-BE49-F238E27FC236}">
                <a16:creationId xmlns:a16="http://schemas.microsoft.com/office/drawing/2014/main" id="{E7718A9F-C6ED-1C1F-63E2-52BB1BEDBBB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sp>
        <p:nvSpPr>
          <p:cNvPr id="7" name="عنوان 1">
            <a:extLst>
              <a:ext uri="{FF2B5EF4-FFF2-40B4-BE49-F238E27FC236}">
                <a16:creationId xmlns:a16="http://schemas.microsoft.com/office/drawing/2014/main" id="{88D8AB4B-3CD3-E800-4121-CA8B2F4401DA}"/>
              </a:ext>
            </a:extLst>
          </p:cNvPr>
          <p:cNvSpPr txBox="1">
            <a:spLocks/>
          </p:cNvSpPr>
          <p:nvPr/>
        </p:nvSpPr>
        <p:spPr>
          <a:xfrm>
            <a:off x="677334"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ar-EG"/>
              <a:t>3</a:t>
            </a:r>
            <a:endParaRPr lang="en-US" dirty="0"/>
          </a:p>
        </p:txBody>
      </p:sp>
      <p:pic>
        <p:nvPicPr>
          <p:cNvPr id="8" name="Picture 1">
            <a:extLst>
              <a:ext uri="{FF2B5EF4-FFF2-40B4-BE49-F238E27FC236}">
                <a16:creationId xmlns:a16="http://schemas.microsoft.com/office/drawing/2014/main" id="{50FA02AE-FBB8-D72B-7CC6-EE85EB6174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891" y="-1077"/>
            <a:ext cx="12188175" cy="6860153"/>
          </a:xfrm>
          <a:prstGeom prst="rect">
            <a:avLst/>
          </a:prstGeom>
        </p:spPr>
      </p:pic>
      <p:sp>
        <p:nvSpPr>
          <p:cNvPr id="9" name="Rounded Rectangle 2">
            <a:extLst>
              <a:ext uri="{FF2B5EF4-FFF2-40B4-BE49-F238E27FC236}">
                <a16:creationId xmlns:a16="http://schemas.microsoft.com/office/drawing/2014/main" id="{36B4F7A7-950C-D477-27DA-4E1C10654B9B}"/>
              </a:ext>
            </a:extLst>
          </p:cNvPr>
          <p:cNvSpPr/>
          <p:nvPr/>
        </p:nvSpPr>
        <p:spPr>
          <a:xfrm>
            <a:off x="7360468" y="575970"/>
            <a:ext cx="4617837" cy="707366"/>
          </a:xfrm>
          <a:prstGeom prst="roundRect">
            <a:avLst/>
          </a:prstGeom>
          <a:solidFill>
            <a:schemeClr val="bg1"/>
          </a:solidFill>
          <a:ln w="38100">
            <a:solidFill>
              <a:srgbClr val="BFD4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lnSpc>
                <a:spcPct val="115000"/>
              </a:lnSpc>
              <a:spcAft>
                <a:spcPts val="1000"/>
              </a:spcAft>
            </a:pPr>
            <a:r>
              <a:rPr lang="ar-EG" sz="2800" b="1">
                <a:solidFill>
                  <a:prstClr val="black"/>
                </a:solidFill>
                <a:latin typeface="Calibri" panose="020F0502020204030204" pitchFamily="34" charset="0"/>
                <a:ea typeface="Calibri"/>
                <a:cs typeface="Calibri" panose="020F0502020204030204" pitchFamily="34" charset="0"/>
              </a:rPr>
              <a:t>أذكر مصادر الدافعية؟</a:t>
            </a:r>
            <a:endParaRPr lang="ar-EG" sz="2800" b="1" dirty="0">
              <a:solidFill>
                <a:prstClr val="black"/>
              </a:solidFill>
              <a:latin typeface="Calibri" panose="020F0502020204030204" pitchFamily="34" charset="0"/>
              <a:ea typeface="Calibri"/>
              <a:cs typeface="Calibri" panose="020F0502020204030204" pitchFamily="34" charset="0"/>
            </a:endParaRPr>
          </a:p>
        </p:txBody>
      </p:sp>
      <p:grpSp>
        <p:nvGrpSpPr>
          <p:cNvPr id="10" name="Group 40">
            <a:extLst>
              <a:ext uri="{FF2B5EF4-FFF2-40B4-BE49-F238E27FC236}">
                <a16:creationId xmlns:a16="http://schemas.microsoft.com/office/drawing/2014/main" id="{0E07E653-2FD9-F3BE-FCAD-5C59EFD60C93}"/>
              </a:ext>
            </a:extLst>
          </p:cNvPr>
          <p:cNvGrpSpPr/>
          <p:nvPr/>
        </p:nvGrpSpPr>
        <p:grpSpPr>
          <a:xfrm>
            <a:off x="102063" y="407233"/>
            <a:ext cx="3580785" cy="1036307"/>
            <a:chOff x="2140318" y="795384"/>
            <a:chExt cx="4486150" cy="1036307"/>
          </a:xfrm>
        </p:grpSpPr>
        <p:sp>
          <p:nvSpPr>
            <p:cNvPr id="11" name="Rectangle 41">
              <a:extLst>
                <a:ext uri="{FF2B5EF4-FFF2-40B4-BE49-F238E27FC236}">
                  <a16:creationId xmlns:a16="http://schemas.microsoft.com/office/drawing/2014/main" id="{45447156-7D13-067B-5E8A-864BCCEC8110}"/>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Shape 24">
              <a:extLst>
                <a:ext uri="{FF2B5EF4-FFF2-40B4-BE49-F238E27FC236}">
                  <a16:creationId xmlns:a16="http://schemas.microsoft.com/office/drawing/2014/main" id="{75FB0E0E-C37D-A4B5-C5E3-649E14D6ABA5}"/>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43">
              <a:extLst>
                <a:ext uri="{FF2B5EF4-FFF2-40B4-BE49-F238E27FC236}">
                  <a16:creationId xmlns:a16="http://schemas.microsoft.com/office/drawing/2014/main" id="{FEEE8F86-9F1F-4F1E-C936-4E43F1710852}"/>
                </a:ext>
              </a:extLst>
            </p:cNvPr>
            <p:cNvSpPr/>
            <p:nvPr/>
          </p:nvSpPr>
          <p:spPr>
            <a:xfrm>
              <a:off x="2140318" y="1113182"/>
              <a:ext cx="3743647" cy="662609"/>
            </a:xfrm>
            <a:prstGeom prst="rect">
              <a:avLst/>
            </a:prstGeom>
            <a:gradFill flip="none" rotWithShape="1">
              <a:gsLst>
                <a:gs pos="100000">
                  <a:srgbClr val="006666"/>
                </a:gs>
                <a:gs pos="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dirty="0"/>
                <a:t>نشاط (11)</a:t>
              </a:r>
              <a:endParaRPr lang="en-US" dirty="0"/>
            </a:p>
          </p:txBody>
        </p:sp>
        <p:grpSp>
          <p:nvGrpSpPr>
            <p:cNvPr id="14" name="Group 44">
              <a:extLst>
                <a:ext uri="{FF2B5EF4-FFF2-40B4-BE49-F238E27FC236}">
                  <a16:creationId xmlns:a16="http://schemas.microsoft.com/office/drawing/2014/main" id="{F0C19A23-C91F-8B3D-D99D-4DBAF73E188D}"/>
                </a:ext>
              </a:extLst>
            </p:cNvPr>
            <p:cNvGrpSpPr/>
            <p:nvPr/>
          </p:nvGrpSpPr>
          <p:grpSpPr>
            <a:xfrm>
              <a:off x="5588896" y="1531471"/>
              <a:ext cx="390125" cy="205592"/>
              <a:chOff x="5588896" y="1531471"/>
              <a:chExt cx="390125" cy="205592"/>
            </a:xfrm>
          </p:grpSpPr>
          <p:sp>
            <p:nvSpPr>
              <p:cNvPr id="17" name="Oval 47">
                <a:extLst>
                  <a:ext uri="{FF2B5EF4-FFF2-40B4-BE49-F238E27FC236}">
                    <a16:creationId xmlns:a16="http://schemas.microsoft.com/office/drawing/2014/main" id="{2C848BFB-7C06-D3DF-6E1F-8EB55C842051}"/>
                  </a:ext>
                </a:extLst>
              </p:cNvPr>
              <p:cNvSpPr/>
              <p:nvPr/>
            </p:nvSpPr>
            <p:spPr>
              <a:xfrm>
                <a:off x="5588896" y="1531471"/>
                <a:ext cx="390125" cy="205592"/>
              </a:xfrm>
              <a:prstGeom prst="ellipse">
                <a:avLst/>
              </a:prstGeom>
              <a:gradFill flip="none" rotWithShape="1">
                <a:gsLst>
                  <a:gs pos="52000">
                    <a:srgbClr val="1DFFC4"/>
                  </a:gs>
                  <a:gs pos="14000">
                    <a:srgbClr val="004846"/>
                  </a:gs>
                  <a:gs pos="10000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8" name="Freeform: Shape 30">
                <a:extLst>
                  <a:ext uri="{FF2B5EF4-FFF2-40B4-BE49-F238E27FC236}">
                    <a16:creationId xmlns:a16="http://schemas.microsoft.com/office/drawing/2014/main" id="{855A7C8B-C945-39DC-8E6D-036EEFB9EE34}"/>
                  </a:ext>
                </a:extLst>
              </p:cNvPr>
              <p:cNvSpPr/>
              <p:nvPr/>
            </p:nvSpPr>
            <p:spPr>
              <a:xfrm rot="16200000" flipH="1">
                <a:off x="5750509" y="1595010"/>
                <a:ext cx="113947" cy="109463"/>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Freeform: Shape 27">
              <a:extLst>
                <a:ext uri="{FF2B5EF4-FFF2-40B4-BE49-F238E27FC236}">
                  <a16:creationId xmlns:a16="http://schemas.microsoft.com/office/drawing/2014/main" id="{BFAB1BAA-BE9E-83F3-2579-0DF0EAE8C404}"/>
                </a:ext>
              </a:extLst>
            </p:cNvPr>
            <p:cNvSpPr/>
            <p:nvPr/>
          </p:nvSpPr>
          <p:spPr>
            <a:xfrm>
              <a:off x="5754500"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008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Freeform: Shape 28">
              <a:extLst>
                <a:ext uri="{FF2B5EF4-FFF2-40B4-BE49-F238E27FC236}">
                  <a16:creationId xmlns:a16="http://schemas.microsoft.com/office/drawing/2014/main" id="{F8F7D269-768E-4EFF-5172-2CCB3C7F79E9}"/>
                </a:ext>
              </a:extLst>
            </p:cNvPr>
            <p:cNvSpPr/>
            <p:nvPr/>
          </p:nvSpPr>
          <p:spPr>
            <a:xfrm>
              <a:off x="5588897" y="795384"/>
              <a:ext cx="507102"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1DFFC4"/>
                </a:gs>
                <a:gs pos="100000">
                  <a:srgbClr val="006666"/>
                </a:gs>
                <a:gs pos="0">
                  <a:srgbClr val="00CC99"/>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0" name="مربع نص 19">
            <a:extLst>
              <a:ext uri="{FF2B5EF4-FFF2-40B4-BE49-F238E27FC236}">
                <a16:creationId xmlns:a16="http://schemas.microsoft.com/office/drawing/2014/main" id="{62052A99-C712-E7FA-1726-AFD9B967B0B6}"/>
              </a:ext>
            </a:extLst>
          </p:cNvPr>
          <p:cNvSpPr txBox="1"/>
          <p:nvPr/>
        </p:nvSpPr>
        <p:spPr>
          <a:xfrm>
            <a:off x="5180208" y="2375090"/>
            <a:ext cx="3302888" cy="492122"/>
          </a:xfrm>
          <a:prstGeom prst="rect">
            <a:avLst/>
          </a:prstGeom>
          <a:noFill/>
        </p:spPr>
        <p:txBody>
          <a:bodyPr wrap="square">
            <a:spAutoFit/>
          </a:bodyPr>
          <a:lstStyle/>
          <a:p>
            <a:pPr algn="ctr" rtl="1">
              <a:lnSpc>
                <a:spcPct val="115000"/>
              </a:lnSpc>
              <a:spcAft>
                <a:spcPts val="1000"/>
              </a:spcAft>
            </a:pPr>
            <a:endParaRPr lang="en-US" sz="2400" b="1" dirty="0">
              <a:solidFill>
                <a:schemeClr val="accent2">
                  <a:lumMod val="75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21" name="مستطيل: زوايا مستديرة 20">
            <a:extLst>
              <a:ext uri="{FF2B5EF4-FFF2-40B4-BE49-F238E27FC236}">
                <a16:creationId xmlns:a16="http://schemas.microsoft.com/office/drawing/2014/main" id="{42EAD0F3-305D-92AA-2902-EA69A0F1DBB7}"/>
              </a:ext>
            </a:extLst>
          </p:cNvPr>
          <p:cNvSpPr/>
          <p:nvPr/>
        </p:nvSpPr>
        <p:spPr>
          <a:xfrm>
            <a:off x="7360468" y="2016017"/>
            <a:ext cx="3066680" cy="61133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r" rtl="1">
              <a:lnSpc>
                <a:spcPct val="115000"/>
              </a:lnSpc>
              <a:spcAft>
                <a:spcPts val="1000"/>
              </a:spcAft>
            </a:pPr>
            <a:r>
              <a:rPr lang="ar-EG" sz="2400" b="1">
                <a:solidFill>
                  <a:prstClr val="black"/>
                </a:solidFill>
                <a:latin typeface="Calibri" panose="020F0502020204030204" pitchFamily="34" charset="0"/>
                <a:ea typeface="Calibri"/>
                <a:cs typeface="Calibri" panose="020F0502020204030204" pitchFamily="34" charset="0"/>
              </a:rPr>
              <a:t>مصادر الدافعية </a:t>
            </a:r>
            <a:endParaRPr lang="ar-EG" sz="2400" b="1" dirty="0">
              <a:solidFill>
                <a:prstClr val="black"/>
              </a:solidFill>
              <a:latin typeface="Calibri" panose="020F0502020204030204" pitchFamily="34" charset="0"/>
              <a:ea typeface="Calibri"/>
              <a:cs typeface="Calibri" panose="020F0502020204030204" pitchFamily="34" charset="0"/>
            </a:endParaRPr>
          </a:p>
        </p:txBody>
      </p:sp>
      <p:sp>
        <p:nvSpPr>
          <p:cNvPr id="22" name="سهم منحني إلى اليسار 7">
            <a:extLst>
              <a:ext uri="{FF2B5EF4-FFF2-40B4-BE49-F238E27FC236}">
                <a16:creationId xmlns:a16="http://schemas.microsoft.com/office/drawing/2014/main" id="{5B2916CC-7EBE-A14A-E177-5B34F4CFB738}"/>
              </a:ext>
            </a:extLst>
          </p:cNvPr>
          <p:cNvSpPr/>
          <p:nvPr/>
        </p:nvSpPr>
        <p:spPr>
          <a:xfrm>
            <a:off x="10427148" y="2361683"/>
            <a:ext cx="665964" cy="966273"/>
          </a:xfrm>
          <a:prstGeom prst="curvedLeftArrow">
            <a:avLst/>
          </a:prstGeom>
          <a:solidFill>
            <a:srgbClr val="31C2C7"/>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ar-SA">
              <a:solidFill>
                <a:schemeClr val="tx1"/>
              </a:solidFill>
            </a:endParaRPr>
          </a:p>
        </p:txBody>
      </p:sp>
      <p:pic>
        <p:nvPicPr>
          <p:cNvPr id="23" name="Picture 2">
            <a:extLst>
              <a:ext uri="{FF2B5EF4-FFF2-40B4-BE49-F238E27FC236}">
                <a16:creationId xmlns:a16="http://schemas.microsoft.com/office/drawing/2014/main" id="{02AEC9E3-B680-973F-67D0-F8D3A4FAFC7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17268" y="2867212"/>
            <a:ext cx="5486400" cy="3535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66007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down)">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randombar(horizontal)">
                                      <p:cBhvr>
                                        <p:cTn id="17" dur="500"/>
                                        <p:tgtEl>
                                          <p:spTgt spid="21"/>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wheel(1)">
                                      <p:cBhvr>
                                        <p:cTn id="22" dur="2000"/>
                                        <p:tgtEl>
                                          <p:spTgt spid="22"/>
                                        </p:tgtEl>
                                      </p:cBhvr>
                                    </p:animEffect>
                                  </p:childTnLst>
                                </p:cTn>
                              </p:par>
                            </p:childTnLst>
                          </p:cTn>
                        </p:par>
                      </p:childTnLst>
                    </p:cTn>
                  </p:par>
                  <p:par>
                    <p:cTn id="23" fill="hold">
                      <p:stCondLst>
                        <p:cond delay="indefinite"/>
                      </p:stCondLst>
                      <p:childTnLst>
                        <p:par>
                          <p:cTn id="24" fill="hold">
                            <p:stCondLst>
                              <p:cond delay="0"/>
                            </p:stCondLst>
                            <p:childTnLst>
                              <p:par>
                                <p:cTn id="25" presetID="31" presetClass="entr" presetSubtype="0" fill="hold" nodeType="click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1000" fill="hold"/>
                                        <p:tgtEl>
                                          <p:spTgt spid="23"/>
                                        </p:tgtEl>
                                        <p:attrNameLst>
                                          <p:attrName>ppt_w</p:attrName>
                                        </p:attrNameLst>
                                      </p:cBhvr>
                                      <p:tavLst>
                                        <p:tav tm="0">
                                          <p:val>
                                            <p:fltVal val="0"/>
                                          </p:val>
                                        </p:tav>
                                        <p:tav tm="100000">
                                          <p:val>
                                            <p:strVal val="#ppt_w"/>
                                          </p:val>
                                        </p:tav>
                                      </p:tavLst>
                                    </p:anim>
                                    <p:anim calcmode="lin" valueType="num">
                                      <p:cBhvr>
                                        <p:cTn id="28" dur="1000" fill="hold"/>
                                        <p:tgtEl>
                                          <p:spTgt spid="23"/>
                                        </p:tgtEl>
                                        <p:attrNameLst>
                                          <p:attrName>ppt_h</p:attrName>
                                        </p:attrNameLst>
                                      </p:cBhvr>
                                      <p:tavLst>
                                        <p:tav tm="0">
                                          <p:val>
                                            <p:fltVal val="0"/>
                                          </p:val>
                                        </p:tav>
                                        <p:tav tm="100000">
                                          <p:val>
                                            <p:strVal val="#ppt_h"/>
                                          </p:val>
                                        </p:tav>
                                      </p:tavLst>
                                    </p:anim>
                                    <p:anim calcmode="lin" valueType="num">
                                      <p:cBhvr>
                                        <p:cTn id="29" dur="1000" fill="hold"/>
                                        <p:tgtEl>
                                          <p:spTgt spid="23"/>
                                        </p:tgtEl>
                                        <p:attrNameLst>
                                          <p:attrName>style.rotation</p:attrName>
                                        </p:attrNameLst>
                                      </p:cBhvr>
                                      <p:tavLst>
                                        <p:tav tm="0">
                                          <p:val>
                                            <p:fltVal val="90"/>
                                          </p:val>
                                        </p:tav>
                                        <p:tav tm="100000">
                                          <p:val>
                                            <p:fltVal val="0"/>
                                          </p:val>
                                        </p:tav>
                                      </p:tavLst>
                                    </p:anim>
                                    <p:animEffect transition="in" filter="fade">
                                      <p:cBhvr>
                                        <p:cTn id="30"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1" grpId="0" animBg="1"/>
      <p:bldP spid="22"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127E348-D64F-BF2B-A240-AF5870B4C56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3" name="Picture 1">
            <a:extLst>
              <a:ext uri="{FF2B5EF4-FFF2-40B4-BE49-F238E27FC236}">
                <a16:creationId xmlns:a16="http://schemas.microsoft.com/office/drawing/2014/main" id="{BCCBB047-EE4D-2E9B-A81B-A0FD92A340E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4" name="Picture 1">
            <a:extLst>
              <a:ext uri="{FF2B5EF4-FFF2-40B4-BE49-F238E27FC236}">
                <a16:creationId xmlns:a16="http://schemas.microsoft.com/office/drawing/2014/main" id="{7EB4FEA3-3F62-C329-8E3A-52962BEDB75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5" name="Picture 1">
            <a:extLst>
              <a:ext uri="{FF2B5EF4-FFF2-40B4-BE49-F238E27FC236}">
                <a16:creationId xmlns:a16="http://schemas.microsoft.com/office/drawing/2014/main" id="{7F59A155-61C4-70C6-8E50-6374757276C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6" name="Picture 1">
            <a:extLst>
              <a:ext uri="{FF2B5EF4-FFF2-40B4-BE49-F238E27FC236}">
                <a16:creationId xmlns:a16="http://schemas.microsoft.com/office/drawing/2014/main" id="{12F359A8-143D-35F4-C078-951FFDDE0C6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sp>
        <p:nvSpPr>
          <p:cNvPr id="7" name="عنوان 1">
            <a:extLst>
              <a:ext uri="{FF2B5EF4-FFF2-40B4-BE49-F238E27FC236}">
                <a16:creationId xmlns:a16="http://schemas.microsoft.com/office/drawing/2014/main" id="{DCCBBC5C-3F94-C16B-170B-0156D1689F4D}"/>
              </a:ext>
            </a:extLst>
          </p:cNvPr>
          <p:cNvSpPr txBox="1">
            <a:spLocks/>
          </p:cNvSpPr>
          <p:nvPr/>
        </p:nvSpPr>
        <p:spPr>
          <a:xfrm>
            <a:off x="677334"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ar-EG"/>
              <a:t>3</a:t>
            </a:r>
            <a:endParaRPr lang="en-US" dirty="0"/>
          </a:p>
        </p:txBody>
      </p:sp>
      <p:pic>
        <p:nvPicPr>
          <p:cNvPr id="8" name="Picture 1">
            <a:extLst>
              <a:ext uri="{FF2B5EF4-FFF2-40B4-BE49-F238E27FC236}">
                <a16:creationId xmlns:a16="http://schemas.microsoft.com/office/drawing/2014/main" id="{B0DD4250-4575-25E3-EB4C-11E672AE007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891" y="-1077"/>
            <a:ext cx="12188175" cy="6860153"/>
          </a:xfrm>
          <a:prstGeom prst="rect">
            <a:avLst/>
          </a:prstGeom>
        </p:spPr>
      </p:pic>
      <p:sp>
        <p:nvSpPr>
          <p:cNvPr id="9" name="Rounded Rectangle 2">
            <a:extLst>
              <a:ext uri="{FF2B5EF4-FFF2-40B4-BE49-F238E27FC236}">
                <a16:creationId xmlns:a16="http://schemas.microsoft.com/office/drawing/2014/main" id="{C240AE0C-E74A-B3C3-93B5-0D98F774F86E}"/>
              </a:ext>
            </a:extLst>
          </p:cNvPr>
          <p:cNvSpPr/>
          <p:nvPr/>
        </p:nvSpPr>
        <p:spPr>
          <a:xfrm>
            <a:off x="6192570" y="575970"/>
            <a:ext cx="5785735" cy="707366"/>
          </a:xfrm>
          <a:prstGeom prst="roundRect">
            <a:avLst/>
          </a:prstGeom>
          <a:solidFill>
            <a:schemeClr val="bg1"/>
          </a:solidFill>
          <a:ln w="38100">
            <a:solidFill>
              <a:srgbClr val="BFD4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lnSpc>
                <a:spcPct val="115000"/>
              </a:lnSpc>
              <a:spcAft>
                <a:spcPts val="1000"/>
              </a:spcAft>
            </a:pPr>
            <a:r>
              <a:rPr lang="ar-EG" sz="2800" b="1">
                <a:solidFill>
                  <a:prstClr val="black"/>
                </a:solidFill>
                <a:latin typeface="Calibri" panose="020F0502020204030204" pitchFamily="34" charset="0"/>
                <a:ea typeface="Calibri"/>
                <a:cs typeface="Calibri" panose="020F0502020204030204" pitchFamily="34" charset="0"/>
              </a:rPr>
              <a:t>تناول بالشرح الدافعية وعلاقتها بعملية التعلم؟</a:t>
            </a:r>
            <a:endParaRPr lang="ar-EG" sz="2800" b="1" dirty="0">
              <a:solidFill>
                <a:prstClr val="black"/>
              </a:solidFill>
              <a:latin typeface="Calibri" panose="020F0502020204030204" pitchFamily="34" charset="0"/>
              <a:ea typeface="Calibri"/>
              <a:cs typeface="Calibri" panose="020F0502020204030204" pitchFamily="34" charset="0"/>
            </a:endParaRPr>
          </a:p>
        </p:txBody>
      </p:sp>
      <p:grpSp>
        <p:nvGrpSpPr>
          <p:cNvPr id="10" name="Group 40">
            <a:extLst>
              <a:ext uri="{FF2B5EF4-FFF2-40B4-BE49-F238E27FC236}">
                <a16:creationId xmlns:a16="http://schemas.microsoft.com/office/drawing/2014/main" id="{20FA83EB-EA0B-F76B-182E-782FE7D00C33}"/>
              </a:ext>
            </a:extLst>
          </p:cNvPr>
          <p:cNvGrpSpPr/>
          <p:nvPr/>
        </p:nvGrpSpPr>
        <p:grpSpPr>
          <a:xfrm>
            <a:off x="102063" y="407233"/>
            <a:ext cx="3580785" cy="1036307"/>
            <a:chOff x="2140318" y="795384"/>
            <a:chExt cx="4486150" cy="1036307"/>
          </a:xfrm>
        </p:grpSpPr>
        <p:sp>
          <p:nvSpPr>
            <p:cNvPr id="11" name="Rectangle 41">
              <a:extLst>
                <a:ext uri="{FF2B5EF4-FFF2-40B4-BE49-F238E27FC236}">
                  <a16:creationId xmlns:a16="http://schemas.microsoft.com/office/drawing/2014/main" id="{0D86154B-14D4-CC0E-8882-9186D20E9316}"/>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Shape 24">
              <a:extLst>
                <a:ext uri="{FF2B5EF4-FFF2-40B4-BE49-F238E27FC236}">
                  <a16:creationId xmlns:a16="http://schemas.microsoft.com/office/drawing/2014/main" id="{C57A167C-F5E1-D868-DB1A-0AD6102BC230}"/>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43">
              <a:extLst>
                <a:ext uri="{FF2B5EF4-FFF2-40B4-BE49-F238E27FC236}">
                  <a16:creationId xmlns:a16="http://schemas.microsoft.com/office/drawing/2014/main" id="{92CEAFE3-C410-7200-7B1F-4E5077547F12}"/>
                </a:ext>
              </a:extLst>
            </p:cNvPr>
            <p:cNvSpPr/>
            <p:nvPr/>
          </p:nvSpPr>
          <p:spPr>
            <a:xfrm>
              <a:off x="2140318" y="1113182"/>
              <a:ext cx="3743647" cy="662609"/>
            </a:xfrm>
            <a:prstGeom prst="rect">
              <a:avLst/>
            </a:prstGeom>
            <a:gradFill flip="none" rotWithShape="1">
              <a:gsLst>
                <a:gs pos="100000">
                  <a:srgbClr val="006666"/>
                </a:gs>
                <a:gs pos="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dirty="0"/>
                <a:t>نشاط (12)</a:t>
              </a:r>
              <a:endParaRPr lang="en-US" dirty="0"/>
            </a:p>
          </p:txBody>
        </p:sp>
        <p:grpSp>
          <p:nvGrpSpPr>
            <p:cNvPr id="14" name="Group 44">
              <a:extLst>
                <a:ext uri="{FF2B5EF4-FFF2-40B4-BE49-F238E27FC236}">
                  <a16:creationId xmlns:a16="http://schemas.microsoft.com/office/drawing/2014/main" id="{D3870E28-EEC9-34AC-74C4-DC931A8F4F5F}"/>
                </a:ext>
              </a:extLst>
            </p:cNvPr>
            <p:cNvGrpSpPr/>
            <p:nvPr/>
          </p:nvGrpSpPr>
          <p:grpSpPr>
            <a:xfrm>
              <a:off x="5588896" y="1531471"/>
              <a:ext cx="390125" cy="205592"/>
              <a:chOff x="5588896" y="1531471"/>
              <a:chExt cx="390125" cy="205592"/>
            </a:xfrm>
          </p:grpSpPr>
          <p:sp>
            <p:nvSpPr>
              <p:cNvPr id="17" name="Oval 47">
                <a:extLst>
                  <a:ext uri="{FF2B5EF4-FFF2-40B4-BE49-F238E27FC236}">
                    <a16:creationId xmlns:a16="http://schemas.microsoft.com/office/drawing/2014/main" id="{9413F97C-C907-36C4-222D-2CB3646F63A7}"/>
                  </a:ext>
                </a:extLst>
              </p:cNvPr>
              <p:cNvSpPr/>
              <p:nvPr/>
            </p:nvSpPr>
            <p:spPr>
              <a:xfrm>
                <a:off x="5588896" y="1531471"/>
                <a:ext cx="390125" cy="205592"/>
              </a:xfrm>
              <a:prstGeom prst="ellipse">
                <a:avLst/>
              </a:prstGeom>
              <a:gradFill flip="none" rotWithShape="1">
                <a:gsLst>
                  <a:gs pos="52000">
                    <a:srgbClr val="1DFFC4"/>
                  </a:gs>
                  <a:gs pos="14000">
                    <a:srgbClr val="004846"/>
                  </a:gs>
                  <a:gs pos="10000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8" name="Freeform: Shape 30">
                <a:extLst>
                  <a:ext uri="{FF2B5EF4-FFF2-40B4-BE49-F238E27FC236}">
                    <a16:creationId xmlns:a16="http://schemas.microsoft.com/office/drawing/2014/main" id="{A1240B01-C983-4A35-765C-E4818B1A0F4C}"/>
                  </a:ext>
                </a:extLst>
              </p:cNvPr>
              <p:cNvSpPr/>
              <p:nvPr/>
            </p:nvSpPr>
            <p:spPr>
              <a:xfrm rot="16200000" flipH="1">
                <a:off x="5750509" y="1595010"/>
                <a:ext cx="113947" cy="109463"/>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Freeform: Shape 27">
              <a:extLst>
                <a:ext uri="{FF2B5EF4-FFF2-40B4-BE49-F238E27FC236}">
                  <a16:creationId xmlns:a16="http://schemas.microsoft.com/office/drawing/2014/main" id="{7F15C7A8-8CE0-8852-552F-32883404AB37}"/>
                </a:ext>
              </a:extLst>
            </p:cNvPr>
            <p:cNvSpPr/>
            <p:nvPr/>
          </p:nvSpPr>
          <p:spPr>
            <a:xfrm>
              <a:off x="5754500"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008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Freeform: Shape 28">
              <a:extLst>
                <a:ext uri="{FF2B5EF4-FFF2-40B4-BE49-F238E27FC236}">
                  <a16:creationId xmlns:a16="http://schemas.microsoft.com/office/drawing/2014/main" id="{6AE40B21-7383-6F3B-B6B3-8CBD52D432AD}"/>
                </a:ext>
              </a:extLst>
            </p:cNvPr>
            <p:cNvSpPr/>
            <p:nvPr/>
          </p:nvSpPr>
          <p:spPr>
            <a:xfrm>
              <a:off x="5588897" y="795384"/>
              <a:ext cx="507102"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1DFFC4"/>
                </a:gs>
                <a:gs pos="100000">
                  <a:srgbClr val="006666"/>
                </a:gs>
                <a:gs pos="0">
                  <a:srgbClr val="00CC99"/>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9" name="Round Diagonal Corner Rectangle 7">
            <a:extLst>
              <a:ext uri="{FF2B5EF4-FFF2-40B4-BE49-F238E27FC236}">
                <a16:creationId xmlns:a16="http://schemas.microsoft.com/office/drawing/2014/main" id="{E583E468-933B-C0AD-3438-64F7708E4F02}"/>
              </a:ext>
            </a:extLst>
          </p:cNvPr>
          <p:cNvSpPr/>
          <p:nvPr/>
        </p:nvSpPr>
        <p:spPr>
          <a:xfrm>
            <a:off x="1077362" y="2568109"/>
            <a:ext cx="9497338" cy="4022814"/>
          </a:xfrm>
          <a:prstGeom prst="round2DiagRect">
            <a:avLst>
              <a:gd name="adj1" fmla="val 41305"/>
              <a:gd name="adj2" fmla="val 0"/>
            </a:avLst>
          </a:prstGeom>
          <a:solidFill>
            <a:schemeClr val="accent2">
              <a:lumMod val="20000"/>
              <a:lumOff val="8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17145" indent="-635" algn="just" rtl="1">
              <a:lnSpc>
                <a:spcPct val="115000"/>
              </a:lnSpc>
              <a:spcAft>
                <a:spcPts val="0"/>
              </a:spcAft>
            </a:pPr>
            <a:r>
              <a:rPr lang="ar-SA" sz="1600" b="1" dirty="0">
                <a:solidFill>
                  <a:srgbClr val="000000"/>
                </a:solidFill>
                <a:latin typeface="Calibri" panose="020F0502020204030204" pitchFamily="34" charset="0"/>
                <a:ea typeface="Simplified Arabic"/>
                <a:cs typeface="Calibri" panose="020F0502020204030204" pitchFamily="34" charset="0"/>
              </a:rPr>
              <a:t>ولما كانت الدافعية وسيلة لتحقيق الأهداف التعليمية فإنها تعد من أبرز العوامل التي تساعد على تحصيل المعرفة والفهم وغيرها من الأهداف التي تسعى عملية التعلم لتحقيقها مثلها في ذلك مثل الذكاء والخبرة السابقة، فالمتعلمون ( الطلاب) الذين يتمتعون بدافعية عالية يتم تحصيلهم الدراسي بفاعلية أكبر في حين أن المتعلمين الذين ليس لديهم دافعية عالية قد يصبحون مثار للمشكلات السلوكية داخل الفصل.</a:t>
            </a:r>
            <a:endParaRPr lang="en-US" sz="1600" b="1" dirty="0">
              <a:latin typeface="Calibri" panose="020F0502020204030204" pitchFamily="34" charset="0"/>
              <a:ea typeface="Calibri"/>
              <a:cs typeface="Calibri" panose="020F0502020204030204" pitchFamily="34" charset="0"/>
            </a:endParaRPr>
          </a:p>
          <a:p>
            <a:pPr marR="17145" indent="-635" algn="just" rtl="1">
              <a:lnSpc>
                <a:spcPct val="115000"/>
              </a:lnSpc>
              <a:spcAft>
                <a:spcPts val="0"/>
              </a:spcAft>
            </a:pPr>
            <a:r>
              <a:rPr lang="ar-SA" sz="1600" b="1" dirty="0">
                <a:solidFill>
                  <a:srgbClr val="000000"/>
                </a:solidFill>
                <a:latin typeface="Calibri" panose="020F0502020204030204" pitchFamily="34" charset="0"/>
                <a:ea typeface="Simplified Arabic"/>
                <a:cs typeface="Calibri" panose="020F0502020204030204" pitchFamily="34" charset="0"/>
              </a:rPr>
              <a:t> كما تُعَد الحاجات الأساسية دوافع قوية لدى الإنسان وهي تمثل الطاقة التي توجه السلوك نحو هدف معين علمًا بأن السلوك المعقد لا ينتج عادة من حاجة واحدة، أي أن مصدره لا يكون حاجة واحدة فقط، فمثلاً الطالب الذي يقوم بتحرير مجلة المدرسة قد يقضي وقتًا أطول في مطالعة الصحف وفي كتابة المقالات ويمضي في ذلك ساعات طويلة بعد المدرسة. وهذا النشاط قد يكون مرتبطًا بإشباع عدة حاجات مثل الحاجة إلى النجاح والتقدير والحاجة إلى الشعور بالأهمية والحاجة إلى الاستقلال والحاجة إلى الإنجاز.</a:t>
            </a:r>
            <a:br>
              <a:rPr lang="ar-SA" sz="1600" b="1" dirty="0">
                <a:solidFill>
                  <a:srgbClr val="000000"/>
                </a:solidFill>
                <a:latin typeface="Calibri" panose="020F0502020204030204" pitchFamily="34" charset="0"/>
                <a:ea typeface="Simplified Arabic"/>
                <a:cs typeface="Calibri" panose="020F0502020204030204" pitchFamily="34" charset="0"/>
              </a:rPr>
            </a:br>
            <a:r>
              <a:rPr lang="ar-SA" sz="1600" b="1" dirty="0">
                <a:solidFill>
                  <a:srgbClr val="000000"/>
                </a:solidFill>
                <a:latin typeface="Calibri" panose="020F0502020204030204" pitchFamily="34" charset="0"/>
                <a:ea typeface="Simplified Arabic"/>
                <a:cs typeface="Calibri" panose="020F0502020204030204" pitchFamily="34" charset="0"/>
              </a:rPr>
              <a:t>لذلك نجد أن المعلم (نتيجة لدوره الهام في العملية التعليمية التربوية) يقوم بدورِ وسيط في عملية إشباع وتحريك الدوافع (البواعث) لدى الطلاب (راتب، 2000، 134). </a:t>
            </a:r>
            <a:endParaRPr lang="en-US" sz="1600" b="1" dirty="0">
              <a:latin typeface="Calibri" panose="020F0502020204030204" pitchFamily="34" charset="0"/>
              <a:ea typeface="Calibri"/>
              <a:cs typeface="Calibri" panose="020F0502020204030204" pitchFamily="34" charset="0"/>
            </a:endParaRPr>
          </a:p>
        </p:txBody>
      </p:sp>
      <p:sp>
        <p:nvSpPr>
          <p:cNvPr id="20" name="مربع نص 19">
            <a:extLst>
              <a:ext uri="{FF2B5EF4-FFF2-40B4-BE49-F238E27FC236}">
                <a16:creationId xmlns:a16="http://schemas.microsoft.com/office/drawing/2014/main" id="{5F935FA7-95BB-DF9F-78F6-C0F4E9A7F66E}"/>
              </a:ext>
            </a:extLst>
          </p:cNvPr>
          <p:cNvSpPr txBox="1"/>
          <p:nvPr/>
        </p:nvSpPr>
        <p:spPr>
          <a:xfrm>
            <a:off x="5180208" y="2375090"/>
            <a:ext cx="3302888" cy="492122"/>
          </a:xfrm>
          <a:prstGeom prst="rect">
            <a:avLst/>
          </a:prstGeom>
          <a:noFill/>
        </p:spPr>
        <p:txBody>
          <a:bodyPr wrap="square">
            <a:spAutoFit/>
          </a:bodyPr>
          <a:lstStyle/>
          <a:p>
            <a:pPr algn="ctr" rtl="1">
              <a:lnSpc>
                <a:spcPct val="115000"/>
              </a:lnSpc>
              <a:spcAft>
                <a:spcPts val="1000"/>
              </a:spcAft>
            </a:pPr>
            <a:endParaRPr lang="en-US" sz="2400" b="1" dirty="0">
              <a:solidFill>
                <a:schemeClr val="accent2">
                  <a:lumMod val="75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21" name="مستطيل: زوايا مستديرة 20">
            <a:extLst>
              <a:ext uri="{FF2B5EF4-FFF2-40B4-BE49-F238E27FC236}">
                <a16:creationId xmlns:a16="http://schemas.microsoft.com/office/drawing/2014/main" id="{359B572A-B373-8A8F-1338-552240630B81}"/>
              </a:ext>
            </a:extLst>
          </p:cNvPr>
          <p:cNvSpPr/>
          <p:nvPr/>
        </p:nvSpPr>
        <p:spPr>
          <a:xfrm>
            <a:off x="6831652" y="1481852"/>
            <a:ext cx="3772851" cy="61133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r" rtl="1">
              <a:lnSpc>
                <a:spcPct val="115000"/>
              </a:lnSpc>
              <a:spcAft>
                <a:spcPts val="1000"/>
              </a:spcAft>
            </a:pPr>
            <a:r>
              <a:rPr lang="ar-EG" sz="2400" b="1">
                <a:solidFill>
                  <a:prstClr val="black"/>
                </a:solidFill>
                <a:latin typeface="Calibri" panose="020F0502020204030204" pitchFamily="34" charset="0"/>
                <a:ea typeface="Calibri"/>
                <a:cs typeface="Calibri" panose="020F0502020204030204" pitchFamily="34" charset="0"/>
              </a:rPr>
              <a:t>الدافعية وعلاقتها بعملية التعلم:</a:t>
            </a:r>
            <a:endParaRPr lang="ar-EG" sz="2400" b="1" dirty="0">
              <a:solidFill>
                <a:prstClr val="black"/>
              </a:solidFill>
              <a:latin typeface="Calibri" panose="020F0502020204030204" pitchFamily="34" charset="0"/>
              <a:ea typeface="Calibri"/>
              <a:cs typeface="Calibri" panose="020F0502020204030204" pitchFamily="34" charset="0"/>
            </a:endParaRPr>
          </a:p>
        </p:txBody>
      </p:sp>
      <p:sp>
        <p:nvSpPr>
          <p:cNvPr id="22" name="سهم منحني إلى اليسار 7">
            <a:extLst>
              <a:ext uri="{FF2B5EF4-FFF2-40B4-BE49-F238E27FC236}">
                <a16:creationId xmlns:a16="http://schemas.microsoft.com/office/drawing/2014/main" id="{1533D24B-90DD-BE48-B49B-47013A6A63B0}"/>
              </a:ext>
            </a:extLst>
          </p:cNvPr>
          <p:cNvSpPr/>
          <p:nvPr/>
        </p:nvSpPr>
        <p:spPr>
          <a:xfrm>
            <a:off x="10604503" y="1900939"/>
            <a:ext cx="665964" cy="966273"/>
          </a:xfrm>
          <a:prstGeom prst="curvedLeftArrow">
            <a:avLst/>
          </a:prstGeom>
          <a:solidFill>
            <a:srgbClr val="31C2C7"/>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ar-SA">
              <a:solidFill>
                <a:schemeClr val="tx1"/>
              </a:solidFill>
            </a:endParaRPr>
          </a:p>
        </p:txBody>
      </p:sp>
    </p:spTree>
    <p:extLst>
      <p:ext uri="{BB962C8B-B14F-4D97-AF65-F5344CB8AC3E}">
        <p14:creationId xmlns:p14="http://schemas.microsoft.com/office/powerpoint/2010/main" val="2549965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down)">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randombar(horizontal)">
                                      <p:cBhvr>
                                        <p:cTn id="17" dur="500"/>
                                        <p:tgtEl>
                                          <p:spTgt spid="21"/>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wheel(1)">
                                      <p:cBhvr>
                                        <p:cTn id="22" dur="2000"/>
                                        <p:tgtEl>
                                          <p:spTgt spid="22"/>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1000"/>
                                        <p:tgtEl>
                                          <p:spTgt spid="19"/>
                                        </p:tgtEl>
                                      </p:cBhvr>
                                    </p:animEffect>
                                    <p:anim calcmode="lin" valueType="num">
                                      <p:cBhvr>
                                        <p:cTn id="28" dur="1000" fill="hold"/>
                                        <p:tgtEl>
                                          <p:spTgt spid="19"/>
                                        </p:tgtEl>
                                        <p:attrNameLst>
                                          <p:attrName>ppt_x</p:attrName>
                                        </p:attrNameLst>
                                      </p:cBhvr>
                                      <p:tavLst>
                                        <p:tav tm="0">
                                          <p:val>
                                            <p:strVal val="#ppt_x"/>
                                          </p:val>
                                        </p:tav>
                                        <p:tav tm="100000">
                                          <p:val>
                                            <p:strVal val="#ppt_x"/>
                                          </p:val>
                                        </p:tav>
                                      </p:tavLst>
                                    </p:anim>
                                    <p:anim calcmode="lin" valueType="num">
                                      <p:cBhvr>
                                        <p:cTn id="2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nodeType="clickEffect">
                                  <p:stCondLst>
                                    <p:cond delay="0"/>
                                  </p:stCondLst>
                                  <p:childTnLst>
                                    <p:set>
                                      <p:cBhvr>
                                        <p:cTn id="33" dur="1" fill="hold">
                                          <p:stCondLst>
                                            <p:cond delay="0"/>
                                          </p:stCondLst>
                                        </p:cTn>
                                        <p:tgtEl>
                                          <p:spTgt spid="19">
                                            <p:txEl>
                                              <p:pRg st="0" end="0"/>
                                            </p:txEl>
                                          </p:spTgt>
                                        </p:tgtEl>
                                        <p:attrNameLst>
                                          <p:attrName>style.visibility</p:attrName>
                                        </p:attrNameLst>
                                      </p:cBhvr>
                                      <p:to>
                                        <p:strVal val="visible"/>
                                      </p:to>
                                    </p:set>
                                    <p:anim calcmode="lin" valueType="num">
                                      <p:cBhvr>
                                        <p:cTn id="34" dur="500" fill="hold"/>
                                        <p:tgtEl>
                                          <p:spTgt spid="19">
                                            <p:txEl>
                                              <p:pRg st="0" end="0"/>
                                            </p:txEl>
                                          </p:spTgt>
                                        </p:tgtEl>
                                        <p:attrNameLst>
                                          <p:attrName>ppt_w</p:attrName>
                                        </p:attrNameLst>
                                      </p:cBhvr>
                                      <p:tavLst>
                                        <p:tav tm="0">
                                          <p:val>
                                            <p:fltVal val="0"/>
                                          </p:val>
                                        </p:tav>
                                        <p:tav tm="100000">
                                          <p:val>
                                            <p:strVal val="#ppt_w"/>
                                          </p:val>
                                        </p:tav>
                                      </p:tavLst>
                                    </p:anim>
                                    <p:anim calcmode="lin" valueType="num">
                                      <p:cBhvr>
                                        <p:cTn id="35" dur="500" fill="hold"/>
                                        <p:tgtEl>
                                          <p:spTgt spid="19">
                                            <p:txEl>
                                              <p:pRg st="0" end="0"/>
                                            </p:txEl>
                                          </p:spTgt>
                                        </p:tgtEl>
                                        <p:attrNameLst>
                                          <p:attrName>ppt_h</p:attrName>
                                        </p:attrNameLst>
                                      </p:cBhvr>
                                      <p:tavLst>
                                        <p:tav tm="0">
                                          <p:val>
                                            <p:fltVal val="0"/>
                                          </p:val>
                                        </p:tav>
                                        <p:tav tm="100000">
                                          <p:val>
                                            <p:strVal val="#ppt_h"/>
                                          </p:val>
                                        </p:tav>
                                      </p:tavLst>
                                    </p:anim>
                                    <p:animEffect transition="in" filter="fade">
                                      <p:cBhvr>
                                        <p:cTn id="36" dur="500"/>
                                        <p:tgtEl>
                                          <p:spTgt spid="19">
                                            <p:txEl>
                                              <p:pRg st="0" end="0"/>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nodeType="clickEffect">
                                  <p:stCondLst>
                                    <p:cond delay="0"/>
                                  </p:stCondLst>
                                  <p:childTnLst>
                                    <p:set>
                                      <p:cBhvr>
                                        <p:cTn id="40" dur="1" fill="hold">
                                          <p:stCondLst>
                                            <p:cond delay="0"/>
                                          </p:stCondLst>
                                        </p:cTn>
                                        <p:tgtEl>
                                          <p:spTgt spid="19">
                                            <p:txEl>
                                              <p:pRg st="1" end="1"/>
                                            </p:txEl>
                                          </p:spTgt>
                                        </p:tgtEl>
                                        <p:attrNameLst>
                                          <p:attrName>style.visibility</p:attrName>
                                        </p:attrNameLst>
                                      </p:cBhvr>
                                      <p:to>
                                        <p:strVal val="visible"/>
                                      </p:to>
                                    </p:set>
                                    <p:anim calcmode="lin" valueType="num">
                                      <p:cBhvr>
                                        <p:cTn id="41" dur="500" fill="hold"/>
                                        <p:tgtEl>
                                          <p:spTgt spid="19">
                                            <p:txEl>
                                              <p:pRg st="1" end="1"/>
                                            </p:txEl>
                                          </p:spTgt>
                                        </p:tgtEl>
                                        <p:attrNameLst>
                                          <p:attrName>ppt_w</p:attrName>
                                        </p:attrNameLst>
                                      </p:cBhvr>
                                      <p:tavLst>
                                        <p:tav tm="0">
                                          <p:val>
                                            <p:fltVal val="0"/>
                                          </p:val>
                                        </p:tav>
                                        <p:tav tm="100000">
                                          <p:val>
                                            <p:strVal val="#ppt_w"/>
                                          </p:val>
                                        </p:tav>
                                      </p:tavLst>
                                    </p:anim>
                                    <p:anim calcmode="lin" valueType="num">
                                      <p:cBhvr>
                                        <p:cTn id="42" dur="500" fill="hold"/>
                                        <p:tgtEl>
                                          <p:spTgt spid="19">
                                            <p:txEl>
                                              <p:pRg st="1" end="1"/>
                                            </p:txEl>
                                          </p:spTgt>
                                        </p:tgtEl>
                                        <p:attrNameLst>
                                          <p:attrName>ppt_h</p:attrName>
                                        </p:attrNameLst>
                                      </p:cBhvr>
                                      <p:tavLst>
                                        <p:tav tm="0">
                                          <p:val>
                                            <p:fltVal val="0"/>
                                          </p:val>
                                        </p:tav>
                                        <p:tav tm="100000">
                                          <p:val>
                                            <p:strVal val="#ppt_h"/>
                                          </p:val>
                                        </p:tav>
                                      </p:tavLst>
                                    </p:anim>
                                    <p:animEffect transition="in" filter="fade">
                                      <p:cBhvr>
                                        <p:cTn id="43" dur="500"/>
                                        <p:tgtEl>
                                          <p:spTgt spid="1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9" grpId="0" animBg="1"/>
      <p:bldP spid="21" grpId="0" animBg="1"/>
      <p:bldP spid="2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127E348-D64F-BF2B-A240-AF5870B4C56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3" name="Picture 1">
            <a:extLst>
              <a:ext uri="{FF2B5EF4-FFF2-40B4-BE49-F238E27FC236}">
                <a16:creationId xmlns:a16="http://schemas.microsoft.com/office/drawing/2014/main" id="{92513C4A-BA3C-B08D-E7AC-0A2BE3CE58D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4" name="Picture 1">
            <a:extLst>
              <a:ext uri="{FF2B5EF4-FFF2-40B4-BE49-F238E27FC236}">
                <a16:creationId xmlns:a16="http://schemas.microsoft.com/office/drawing/2014/main" id="{E6C5B941-2D9B-FD06-8E27-55DCDEF9119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5" name="Picture 1">
            <a:extLst>
              <a:ext uri="{FF2B5EF4-FFF2-40B4-BE49-F238E27FC236}">
                <a16:creationId xmlns:a16="http://schemas.microsoft.com/office/drawing/2014/main" id="{95B3EAB6-7FC1-70EC-84D3-31FC02B037E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6" name="Picture 1">
            <a:extLst>
              <a:ext uri="{FF2B5EF4-FFF2-40B4-BE49-F238E27FC236}">
                <a16:creationId xmlns:a16="http://schemas.microsoft.com/office/drawing/2014/main" id="{AC45F6AB-CBE2-5FD6-B57D-C905ACAD61A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7" name="Picture 1">
            <a:extLst>
              <a:ext uri="{FF2B5EF4-FFF2-40B4-BE49-F238E27FC236}">
                <a16:creationId xmlns:a16="http://schemas.microsoft.com/office/drawing/2014/main" id="{E523C665-8EA3-F520-0E15-31664925DE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sp>
        <p:nvSpPr>
          <p:cNvPr id="8" name="عنوان 1">
            <a:extLst>
              <a:ext uri="{FF2B5EF4-FFF2-40B4-BE49-F238E27FC236}">
                <a16:creationId xmlns:a16="http://schemas.microsoft.com/office/drawing/2014/main" id="{B2ED76EF-0B14-3EB6-BE99-C948809FBD11}"/>
              </a:ext>
            </a:extLst>
          </p:cNvPr>
          <p:cNvSpPr txBox="1">
            <a:spLocks/>
          </p:cNvSpPr>
          <p:nvPr/>
        </p:nvSpPr>
        <p:spPr>
          <a:xfrm>
            <a:off x="677334"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ar-EG"/>
              <a:t>3</a:t>
            </a:r>
            <a:endParaRPr lang="en-US" dirty="0"/>
          </a:p>
        </p:txBody>
      </p:sp>
      <p:pic>
        <p:nvPicPr>
          <p:cNvPr id="9" name="Picture 1">
            <a:extLst>
              <a:ext uri="{FF2B5EF4-FFF2-40B4-BE49-F238E27FC236}">
                <a16:creationId xmlns:a16="http://schemas.microsoft.com/office/drawing/2014/main" id="{207198F2-541A-DFCD-B01C-78C774FEFE1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891" y="-1077"/>
            <a:ext cx="12188175" cy="6860153"/>
          </a:xfrm>
          <a:prstGeom prst="rect">
            <a:avLst/>
          </a:prstGeom>
        </p:spPr>
      </p:pic>
      <p:sp>
        <p:nvSpPr>
          <p:cNvPr id="10" name="Rounded Rectangle 2">
            <a:extLst>
              <a:ext uri="{FF2B5EF4-FFF2-40B4-BE49-F238E27FC236}">
                <a16:creationId xmlns:a16="http://schemas.microsoft.com/office/drawing/2014/main" id="{BCC6B7D3-F430-E0D8-2B7D-B133110C9A59}"/>
              </a:ext>
            </a:extLst>
          </p:cNvPr>
          <p:cNvSpPr/>
          <p:nvPr/>
        </p:nvSpPr>
        <p:spPr>
          <a:xfrm>
            <a:off x="6192570" y="575970"/>
            <a:ext cx="5785735" cy="707366"/>
          </a:xfrm>
          <a:prstGeom prst="roundRect">
            <a:avLst/>
          </a:prstGeom>
          <a:solidFill>
            <a:schemeClr val="bg1"/>
          </a:solidFill>
          <a:ln w="38100">
            <a:solidFill>
              <a:srgbClr val="BFD4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lnSpc>
                <a:spcPct val="115000"/>
              </a:lnSpc>
              <a:spcAft>
                <a:spcPts val="1000"/>
              </a:spcAft>
            </a:pPr>
            <a:r>
              <a:rPr lang="ar-EG" sz="2800" b="1">
                <a:solidFill>
                  <a:prstClr val="black"/>
                </a:solidFill>
                <a:latin typeface="Calibri" panose="020F0502020204030204" pitchFamily="34" charset="0"/>
                <a:ea typeface="Calibri"/>
                <a:cs typeface="Calibri" panose="020F0502020204030204" pitchFamily="34" charset="0"/>
              </a:rPr>
              <a:t>اذكر فئات الدافعية في نموذج كيلر</a:t>
            </a:r>
            <a:endParaRPr lang="ar-EG" sz="2800" b="1" dirty="0">
              <a:solidFill>
                <a:prstClr val="black"/>
              </a:solidFill>
              <a:latin typeface="Calibri" panose="020F0502020204030204" pitchFamily="34" charset="0"/>
              <a:ea typeface="Calibri"/>
              <a:cs typeface="Calibri" panose="020F0502020204030204" pitchFamily="34" charset="0"/>
            </a:endParaRPr>
          </a:p>
        </p:txBody>
      </p:sp>
      <p:grpSp>
        <p:nvGrpSpPr>
          <p:cNvPr id="11" name="Group 40">
            <a:extLst>
              <a:ext uri="{FF2B5EF4-FFF2-40B4-BE49-F238E27FC236}">
                <a16:creationId xmlns:a16="http://schemas.microsoft.com/office/drawing/2014/main" id="{88E68B26-B2F2-B614-6663-CCC2BC18E22B}"/>
              </a:ext>
            </a:extLst>
          </p:cNvPr>
          <p:cNvGrpSpPr/>
          <p:nvPr/>
        </p:nvGrpSpPr>
        <p:grpSpPr>
          <a:xfrm>
            <a:off x="102063" y="407233"/>
            <a:ext cx="3580785" cy="1036307"/>
            <a:chOff x="2140318" y="795384"/>
            <a:chExt cx="4486150" cy="1036307"/>
          </a:xfrm>
        </p:grpSpPr>
        <p:sp>
          <p:nvSpPr>
            <p:cNvPr id="12" name="Rectangle 41">
              <a:extLst>
                <a:ext uri="{FF2B5EF4-FFF2-40B4-BE49-F238E27FC236}">
                  <a16:creationId xmlns:a16="http://schemas.microsoft.com/office/drawing/2014/main" id="{20E6930D-2CE6-A035-B8B7-449C6B283A4C}"/>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Shape 24">
              <a:extLst>
                <a:ext uri="{FF2B5EF4-FFF2-40B4-BE49-F238E27FC236}">
                  <a16:creationId xmlns:a16="http://schemas.microsoft.com/office/drawing/2014/main" id="{EF5844F8-595A-3C48-2E7C-14BA71C0A7F9}"/>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43">
              <a:extLst>
                <a:ext uri="{FF2B5EF4-FFF2-40B4-BE49-F238E27FC236}">
                  <a16:creationId xmlns:a16="http://schemas.microsoft.com/office/drawing/2014/main" id="{B362D265-296D-7881-7FE0-EBB75C2AAF29}"/>
                </a:ext>
              </a:extLst>
            </p:cNvPr>
            <p:cNvSpPr/>
            <p:nvPr/>
          </p:nvSpPr>
          <p:spPr>
            <a:xfrm>
              <a:off x="2140318" y="1113182"/>
              <a:ext cx="3743647" cy="662609"/>
            </a:xfrm>
            <a:prstGeom prst="rect">
              <a:avLst/>
            </a:prstGeom>
            <a:gradFill flip="none" rotWithShape="1">
              <a:gsLst>
                <a:gs pos="100000">
                  <a:srgbClr val="006666"/>
                </a:gs>
                <a:gs pos="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dirty="0"/>
                <a:t>نشاط (13)</a:t>
              </a:r>
              <a:endParaRPr lang="en-US" dirty="0"/>
            </a:p>
          </p:txBody>
        </p:sp>
        <p:grpSp>
          <p:nvGrpSpPr>
            <p:cNvPr id="15" name="Group 44">
              <a:extLst>
                <a:ext uri="{FF2B5EF4-FFF2-40B4-BE49-F238E27FC236}">
                  <a16:creationId xmlns:a16="http://schemas.microsoft.com/office/drawing/2014/main" id="{76B96325-CDAF-0775-88DF-984D8CC5F589}"/>
                </a:ext>
              </a:extLst>
            </p:cNvPr>
            <p:cNvGrpSpPr/>
            <p:nvPr/>
          </p:nvGrpSpPr>
          <p:grpSpPr>
            <a:xfrm>
              <a:off x="5588896" y="1531471"/>
              <a:ext cx="390125" cy="205592"/>
              <a:chOff x="5588896" y="1531471"/>
              <a:chExt cx="390125" cy="205592"/>
            </a:xfrm>
          </p:grpSpPr>
          <p:sp>
            <p:nvSpPr>
              <p:cNvPr id="18" name="Oval 47">
                <a:extLst>
                  <a:ext uri="{FF2B5EF4-FFF2-40B4-BE49-F238E27FC236}">
                    <a16:creationId xmlns:a16="http://schemas.microsoft.com/office/drawing/2014/main" id="{C0550337-453A-D14E-8CBD-1C511932856F}"/>
                  </a:ext>
                </a:extLst>
              </p:cNvPr>
              <p:cNvSpPr/>
              <p:nvPr/>
            </p:nvSpPr>
            <p:spPr>
              <a:xfrm>
                <a:off x="5588896" y="1531471"/>
                <a:ext cx="390125" cy="205592"/>
              </a:xfrm>
              <a:prstGeom prst="ellipse">
                <a:avLst/>
              </a:prstGeom>
              <a:gradFill flip="none" rotWithShape="1">
                <a:gsLst>
                  <a:gs pos="52000">
                    <a:srgbClr val="1DFFC4"/>
                  </a:gs>
                  <a:gs pos="14000">
                    <a:srgbClr val="004846"/>
                  </a:gs>
                  <a:gs pos="10000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9" name="Freeform: Shape 30">
                <a:extLst>
                  <a:ext uri="{FF2B5EF4-FFF2-40B4-BE49-F238E27FC236}">
                    <a16:creationId xmlns:a16="http://schemas.microsoft.com/office/drawing/2014/main" id="{BB56E204-A90F-EA17-2C66-45B4497CF2B3}"/>
                  </a:ext>
                </a:extLst>
              </p:cNvPr>
              <p:cNvSpPr/>
              <p:nvPr/>
            </p:nvSpPr>
            <p:spPr>
              <a:xfrm rot="16200000" flipH="1">
                <a:off x="5750509" y="1595010"/>
                <a:ext cx="113947" cy="109463"/>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Freeform: Shape 27">
              <a:extLst>
                <a:ext uri="{FF2B5EF4-FFF2-40B4-BE49-F238E27FC236}">
                  <a16:creationId xmlns:a16="http://schemas.microsoft.com/office/drawing/2014/main" id="{8AB0D48A-7E02-A734-A6EC-7AECBE337CAE}"/>
                </a:ext>
              </a:extLst>
            </p:cNvPr>
            <p:cNvSpPr/>
            <p:nvPr/>
          </p:nvSpPr>
          <p:spPr>
            <a:xfrm>
              <a:off x="5754500"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008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Freeform: Shape 28">
              <a:extLst>
                <a:ext uri="{FF2B5EF4-FFF2-40B4-BE49-F238E27FC236}">
                  <a16:creationId xmlns:a16="http://schemas.microsoft.com/office/drawing/2014/main" id="{66BC32D3-F867-B390-52D2-DCCF0ECF8027}"/>
                </a:ext>
              </a:extLst>
            </p:cNvPr>
            <p:cNvSpPr/>
            <p:nvPr/>
          </p:nvSpPr>
          <p:spPr>
            <a:xfrm>
              <a:off x="5588897" y="795384"/>
              <a:ext cx="507102"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1DFFC4"/>
                </a:gs>
                <a:gs pos="100000">
                  <a:srgbClr val="006666"/>
                </a:gs>
                <a:gs pos="0">
                  <a:srgbClr val="00CC99"/>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0" name="Round Diagonal Corner Rectangle 7">
            <a:extLst>
              <a:ext uri="{FF2B5EF4-FFF2-40B4-BE49-F238E27FC236}">
                <a16:creationId xmlns:a16="http://schemas.microsoft.com/office/drawing/2014/main" id="{83B48A33-D2CC-C578-1CA1-1100A9A1A10C}"/>
              </a:ext>
            </a:extLst>
          </p:cNvPr>
          <p:cNvSpPr/>
          <p:nvPr/>
        </p:nvSpPr>
        <p:spPr>
          <a:xfrm>
            <a:off x="4246074" y="2568109"/>
            <a:ext cx="6328625" cy="2628580"/>
          </a:xfrm>
          <a:prstGeom prst="round2DiagRect">
            <a:avLst>
              <a:gd name="adj1" fmla="val 41305"/>
              <a:gd name="adj2" fmla="val 0"/>
            </a:avLst>
          </a:prstGeom>
          <a:solidFill>
            <a:schemeClr val="accent2">
              <a:lumMod val="20000"/>
              <a:lumOff val="8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lnSpc>
                <a:spcPct val="115000"/>
              </a:lnSpc>
              <a:spcAft>
                <a:spcPts val="1000"/>
              </a:spcAft>
            </a:pPr>
            <a:r>
              <a:rPr lang="ar-SA" sz="1600" b="1">
                <a:solidFill>
                  <a:srgbClr val="000000"/>
                </a:solidFill>
                <a:latin typeface="Calibri" panose="020F0502020204030204" pitchFamily="34" charset="0"/>
                <a:ea typeface="Simplified Arabic"/>
                <a:cs typeface="Calibri" panose="020F0502020204030204" pitchFamily="34" charset="0"/>
              </a:rPr>
              <a:t> بُني نموذج كيلر على تحليل مفاهيم وخصائص الدافعية لدى الإنسان وتصنيفها إلى أربع فئات تمثل الشروط الضرورية لإثارة الدافعية لدى أي شخص، وهذه الفئات هي: الانتباه  </a:t>
            </a:r>
            <a:r>
              <a:rPr lang="en-US" sz="1600" b="1">
                <a:solidFill>
                  <a:srgbClr val="000000"/>
                </a:solidFill>
                <a:latin typeface="Calibri" panose="020F0502020204030204" pitchFamily="34" charset="0"/>
                <a:ea typeface="Simplified Arabic"/>
                <a:cs typeface="Calibri" panose="020F0502020204030204" pitchFamily="34" charset="0"/>
              </a:rPr>
              <a:t>attention</a:t>
            </a:r>
            <a:r>
              <a:rPr lang="ar-SA" sz="1600" b="1">
                <a:solidFill>
                  <a:srgbClr val="000000"/>
                </a:solidFill>
                <a:latin typeface="Calibri" panose="020F0502020204030204" pitchFamily="34" charset="0"/>
                <a:ea typeface="Simplified Arabic"/>
                <a:cs typeface="Calibri" panose="020F0502020204030204" pitchFamily="34" charset="0"/>
              </a:rPr>
              <a:t>، الثقة </a:t>
            </a:r>
            <a:r>
              <a:rPr lang="en-US" sz="1600" b="1">
                <a:solidFill>
                  <a:srgbClr val="000000"/>
                </a:solidFill>
                <a:latin typeface="Calibri" panose="020F0502020204030204" pitchFamily="34" charset="0"/>
                <a:ea typeface="Simplified Arabic"/>
                <a:cs typeface="Calibri" panose="020F0502020204030204" pitchFamily="34" charset="0"/>
              </a:rPr>
              <a:t>Confidence</a:t>
            </a:r>
            <a:r>
              <a:rPr lang="ar-SA" sz="1600" b="1">
                <a:solidFill>
                  <a:srgbClr val="000000"/>
                </a:solidFill>
                <a:latin typeface="Calibri" panose="020F0502020204030204" pitchFamily="34" charset="0"/>
                <a:ea typeface="Simplified Arabic"/>
                <a:cs typeface="Calibri" panose="020F0502020204030204" pitchFamily="34" charset="0"/>
              </a:rPr>
              <a:t> ،الصلة  </a:t>
            </a:r>
            <a:r>
              <a:rPr lang="en-US" sz="1600" b="1">
                <a:solidFill>
                  <a:srgbClr val="000000"/>
                </a:solidFill>
                <a:latin typeface="Calibri" panose="020F0502020204030204" pitchFamily="34" charset="0"/>
                <a:ea typeface="Simplified Arabic"/>
                <a:cs typeface="Calibri" panose="020F0502020204030204" pitchFamily="34" charset="0"/>
              </a:rPr>
              <a:t>relevance</a:t>
            </a:r>
            <a:r>
              <a:rPr lang="ar-SA" sz="1600" b="1">
                <a:solidFill>
                  <a:srgbClr val="000000"/>
                </a:solidFill>
                <a:latin typeface="Calibri" panose="020F0502020204030204" pitchFamily="34" charset="0"/>
                <a:ea typeface="Simplified Arabic"/>
                <a:cs typeface="Calibri" panose="020F0502020204030204" pitchFamily="34" charset="0"/>
              </a:rPr>
              <a:t>, الرضا </a:t>
            </a:r>
            <a:r>
              <a:rPr lang="en-US" sz="1600" b="1">
                <a:solidFill>
                  <a:srgbClr val="000000"/>
                </a:solidFill>
                <a:latin typeface="Calibri" panose="020F0502020204030204" pitchFamily="34" charset="0"/>
                <a:ea typeface="Simplified Arabic"/>
                <a:cs typeface="Calibri" panose="020F0502020204030204" pitchFamily="34" charset="0"/>
              </a:rPr>
              <a:t>Satisfaction</a:t>
            </a:r>
            <a:endParaRPr lang="ar-EG" sz="1600" b="1" dirty="0">
              <a:solidFill>
                <a:srgbClr val="000000"/>
              </a:solidFill>
              <a:latin typeface="Calibri" panose="020F0502020204030204" pitchFamily="34" charset="0"/>
              <a:ea typeface="Simplified Arabic"/>
              <a:cs typeface="Calibri" panose="020F0502020204030204" pitchFamily="34" charset="0"/>
            </a:endParaRPr>
          </a:p>
        </p:txBody>
      </p:sp>
      <p:sp>
        <p:nvSpPr>
          <p:cNvPr id="21" name="مربع نص 20">
            <a:extLst>
              <a:ext uri="{FF2B5EF4-FFF2-40B4-BE49-F238E27FC236}">
                <a16:creationId xmlns:a16="http://schemas.microsoft.com/office/drawing/2014/main" id="{B9962611-AF7F-1480-111F-F81AEE525297}"/>
              </a:ext>
            </a:extLst>
          </p:cNvPr>
          <p:cNvSpPr txBox="1"/>
          <p:nvPr/>
        </p:nvSpPr>
        <p:spPr>
          <a:xfrm>
            <a:off x="5180208" y="2375090"/>
            <a:ext cx="3302888" cy="492122"/>
          </a:xfrm>
          <a:prstGeom prst="rect">
            <a:avLst/>
          </a:prstGeom>
          <a:noFill/>
        </p:spPr>
        <p:txBody>
          <a:bodyPr wrap="square">
            <a:spAutoFit/>
          </a:bodyPr>
          <a:lstStyle/>
          <a:p>
            <a:pPr algn="ctr" rtl="1">
              <a:lnSpc>
                <a:spcPct val="115000"/>
              </a:lnSpc>
              <a:spcAft>
                <a:spcPts val="1000"/>
              </a:spcAft>
            </a:pPr>
            <a:endParaRPr lang="en-US" sz="2400" b="1" dirty="0">
              <a:solidFill>
                <a:schemeClr val="accent2">
                  <a:lumMod val="75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22" name="مستطيل: زوايا مستديرة 21">
            <a:extLst>
              <a:ext uri="{FF2B5EF4-FFF2-40B4-BE49-F238E27FC236}">
                <a16:creationId xmlns:a16="http://schemas.microsoft.com/office/drawing/2014/main" id="{4840768E-F342-3F5E-76C0-FA1AB96E184D}"/>
              </a:ext>
            </a:extLst>
          </p:cNvPr>
          <p:cNvSpPr/>
          <p:nvPr/>
        </p:nvSpPr>
        <p:spPr>
          <a:xfrm>
            <a:off x="6831652" y="1481852"/>
            <a:ext cx="3772851" cy="61133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r" rtl="1">
              <a:lnSpc>
                <a:spcPct val="115000"/>
              </a:lnSpc>
              <a:spcAft>
                <a:spcPts val="1000"/>
              </a:spcAft>
            </a:pPr>
            <a:r>
              <a:rPr lang="ar-EG" sz="2400" b="1" dirty="0">
                <a:latin typeface="Calibri" panose="020F0502020204030204" pitchFamily="34" charset="0"/>
                <a:ea typeface="Calibri"/>
                <a:cs typeface="Calibri" panose="020F0502020204030204" pitchFamily="34" charset="0"/>
              </a:rPr>
              <a:t>فئات الدافعية في نموذج كيلر</a:t>
            </a:r>
          </a:p>
        </p:txBody>
      </p:sp>
      <p:sp>
        <p:nvSpPr>
          <p:cNvPr id="23" name="سهم منحني إلى اليسار 7">
            <a:extLst>
              <a:ext uri="{FF2B5EF4-FFF2-40B4-BE49-F238E27FC236}">
                <a16:creationId xmlns:a16="http://schemas.microsoft.com/office/drawing/2014/main" id="{6E3272FC-8FB2-88A5-CBC6-5A61AE77502B}"/>
              </a:ext>
            </a:extLst>
          </p:cNvPr>
          <p:cNvSpPr/>
          <p:nvPr/>
        </p:nvSpPr>
        <p:spPr>
          <a:xfrm>
            <a:off x="10604503" y="1900939"/>
            <a:ext cx="665964" cy="966273"/>
          </a:xfrm>
          <a:prstGeom prst="curvedLeftArrow">
            <a:avLst/>
          </a:prstGeom>
          <a:solidFill>
            <a:srgbClr val="31C2C7"/>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ar-SA">
              <a:solidFill>
                <a:schemeClr val="tx1"/>
              </a:solidFill>
            </a:endParaRPr>
          </a:p>
        </p:txBody>
      </p:sp>
    </p:spTree>
    <p:extLst>
      <p:ext uri="{BB962C8B-B14F-4D97-AF65-F5344CB8AC3E}">
        <p14:creationId xmlns:p14="http://schemas.microsoft.com/office/powerpoint/2010/main" val="3231127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randombar(horizontal)">
                                      <p:cBhvr>
                                        <p:cTn id="17" dur="500"/>
                                        <p:tgtEl>
                                          <p:spTgt spid="22"/>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wheel(1)">
                                      <p:cBhvr>
                                        <p:cTn id="22" dur="2000"/>
                                        <p:tgtEl>
                                          <p:spTgt spid="23"/>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1000"/>
                                        <p:tgtEl>
                                          <p:spTgt spid="20"/>
                                        </p:tgtEl>
                                      </p:cBhvr>
                                    </p:animEffect>
                                    <p:anim calcmode="lin" valueType="num">
                                      <p:cBhvr>
                                        <p:cTn id="28" dur="1000" fill="hold"/>
                                        <p:tgtEl>
                                          <p:spTgt spid="20"/>
                                        </p:tgtEl>
                                        <p:attrNameLst>
                                          <p:attrName>ppt_x</p:attrName>
                                        </p:attrNameLst>
                                      </p:cBhvr>
                                      <p:tavLst>
                                        <p:tav tm="0">
                                          <p:val>
                                            <p:strVal val="#ppt_x"/>
                                          </p:val>
                                        </p:tav>
                                        <p:tav tm="100000">
                                          <p:val>
                                            <p:strVal val="#ppt_x"/>
                                          </p:val>
                                        </p:tav>
                                      </p:tavLst>
                                    </p:anim>
                                    <p:anim calcmode="lin" valueType="num">
                                      <p:cBhvr>
                                        <p:cTn id="2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nodeType="clickEffect">
                                  <p:stCondLst>
                                    <p:cond delay="0"/>
                                  </p:stCondLst>
                                  <p:childTnLst>
                                    <p:set>
                                      <p:cBhvr>
                                        <p:cTn id="33" dur="1" fill="hold">
                                          <p:stCondLst>
                                            <p:cond delay="0"/>
                                          </p:stCondLst>
                                        </p:cTn>
                                        <p:tgtEl>
                                          <p:spTgt spid="20">
                                            <p:txEl>
                                              <p:pRg st="0" end="0"/>
                                            </p:txEl>
                                          </p:spTgt>
                                        </p:tgtEl>
                                        <p:attrNameLst>
                                          <p:attrName>style.visibility</p:attrName>
                                        </p:attrNameLst>
                                      </p:cBhvr>
                                      <p:to>
                                        <p:strVal val="visible"/>
                                      </p:to>
                                    </p:set>
                                    <p:anim calcmode="lin" valueType="num">
                                      <p:cBhvr>
                                        <p:cTn id="34" dur="500" fill="hold"/>
                                        <p:tgtEl>
                                          <p:spTgt spid="20">
                                            <p:txEl>
                                              <p:pRg st="0" end="0"/>
                                            </p:txEl>
                                          </p:spTgt>
                                        </p:tgtEl>
                                        <p:attrNameLst>
                                          <p:attrName>ppt_w</p:attrName>
                                        </p:attrNameLst>
                                      </p:cBhvr>
                                      <p:tavLst>
                                        <p:tav tm="0">
                                          <p:val>
                                            <p:fltVal val="0"/>
                                          </p:val>
                                        </p:tav>
                                        <p:tav tm="100000">
                                          <p:val>
                                            <p:strVal val="#ppt_w"/>
                                          </p:val>
                                        </p:tav>
                                      </p:tavLst>
                                    </p:anim>
                                    <p:anim calcmode="lin" valueType="num">
                                      <p:cBhvr>
                                        <p:cTn id="35" dur="500" fill="hold"/>
                                        <p:tgtEl>
                                          <p:spTgt spid="20">
                                            <p:txEl>
                                              <p:pRg st="0" end="0"/>
                                            </p:txEl>
                                          </p:spTgt>
                                        </p:tgtEl>
                                        <p:attrNameLst>
                                          <p:attrName>ppt_h</p:attrName>
                                        </p:attrNameLst>
                                      </p:cBhvr>
                                      <p:tavLst>
                                        <p:tav tm="0">
                                          <p:val>
                                            <p:fltVal val="0"/>
                                          </p:val>
                                        </p:tav>
                                        <p:tav tm="100000">
                                          <p:val>
                                            <p:strVal val="#ppt_h"/>
                                          </p:val>
                                        </p:tav>
                                      </p:tavLst>
                                    </p:anim>
                                    <p:animEffect transition="in" filter="fade">
                                      <p:cBhvr>
                                        <p:cTn id="36" dur="500"/>
                                        <p:tgtEl>
                                          <p:spTgt spid="2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0" grpId="0" animBg="1"/>
      <p:bldP spid="22" grpId="0" animBg="1"/>
      <p:bldP spid="2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127E348-D64F-BF2B-A240-AF5870B4C56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3" name="Picture 1">
            <a:extLst>
              <a:ext uri="{FF2B5EF4-FFF2-40B4-BE49-F238E27FC236}">
                <a16:creationId xmlns:a16="http://schemas.microsoft.com/office/drawing/2014/main" id="{B1DD8D46-8F3F-675E-1A86-C539DD80E91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4" name="Picture 1">
            <a:extLst>
              <a:ext uri="{FF2B5EF4-FFF2-40B4-BE49-F238E27FC236}">
                <a16:creationId xmlns:a16="http://schemas.microsoft.com/office/drawing/2014/main" id="{1E88637E-C1EC-DE32-1D5F-53D1622B11A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5" name="Picture 1">
            <a:extLst>
              <a:ext uri="{FF2B5EF4-FFF2-40B4-BE49-F238E27FC236}">
                <a16:creationId xmlns:a16="http://schemas.microsoft.com/office/drawing/2014/main" id="{B83DC61F-6FD8-39B4-7D01-286C6300F57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6" name="Picture 1">
            <a:extLst>
              <a:ext uri="{FF2B5EF4-FFF2-40B4-BE49-F238E27FC236}">
                <a16:creationId xmlns:a16="http://schemas.microsoft.com/office/drawing/2014/main" id="{E1FA93AF-26DD-8612-B6FA-83B04F1813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7" name="Picture 1">
            <a:extLst>
              <a:ext uri="{FF2B5EF4-FFF2-40B4-BE49-F238E27FC236}">
                <a16:creationId xmlns:a16="http://schemas.microsoft.com/office/drawing/2014/main" id="{B496AF99-7C19-57D4-EC74-673B4389E3C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8" name="Picture 1">
            <a:extLst>
              <a:ext uri="{FF2B5EF4-FFF2-40B4-BE49-F238E27FC236}">
                <a16:creationId xmlns:a16="http://schemas.microsoft.com/office/drawing/2014/main" id="{2F56CF32-4673-C037-B8FA-9E7EECD27A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sp>
        <p:nvSpPr>
          <p:cNvPr id="9" name="عنوان 1">
            <a:extLst>
              <a:ext uri="{FF2B5EF4-FFF2-40B4-BE49-F238E27FC236}">
                <a16:creationId xmlns:a16="http://schemas.microsoft.com/office/drawing/2014/main" id="{DD98735E-703C-5EA6-517D-06D9D7921253}"/>
              </a:ext>
            </a:extLst>
          </p:cNvPr>
          <p:cNvSpPr txBox="1">
            <a:spLocks/>
          </p:cNvSpPr>
          <p:nvPr/>
        </p:nvSpPr>
        <p:spPr>
          <a:xfrm>
            <a:off x="677334"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ar-EG"/>
              <a:t>3</a:t>
            </a:r>
            <a:endParaRPr lang="en-US" dirty="0"/>
          </a:p>
        </p:txBody>
      </p:sp>
      <p:pic>
        <p:nvPicPr>
          <p:cNvPr id="10" name="Picture 1">
            <a:extLst>
              <a:ext uri="{FF2B5EF4-FFF2-40B4-BE49-F238E27FC236}">
                <a16:creationId xmlns:a16="http://schemas.microsoft.com/office/drawing/2014/main" id="{74908189-AB6F-90C3-5E13-C957CE3A6D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25" y="-1077"/>
            <a:ext cx="12188175" cy="6860153"/>
          </a:xfrm>
          <a:prstGeom prst="rect">
            <a:avLst/>
          </a:prstGeom>
        </p:spPr>
      </p:pic>
      <p:sp>
        <p:nvSpPr>
          <p:cNvPr id="11" name="Rounded Rectangle 2">
            <a:extLst>
              <a:ext uri="{FF2B5EF4-FFF2-40B4-BE49-F238E27FC236}">
                <a16:creationId xmlns:a16="http://schemas.microsoft.com/office/drawing/2014/main" id="{08A0CF25-4A2F-D57A-0E06-831896498387}"/>
              </a:ext>
            </a:extLst>
          </p:cNvPr>
          <p:cNvSpPr/>
          <p:nvPr/>
        </p:nvSpPr>
        <p:spPr>
          <a:xfrm>
            <a:off x="6192570" y="575970"/>
            <a:ext cx="5785735" cy="707366"/>
          </a:xfrm>
          <a:prstGeom prst="roundRect">
            <a:avLst/>
          </a:prstGeom>
          <a:solidFill>
            <a:schemeClr val="bg1"/>
          </a:solidFill>
          <a:ln w="38100">
            <a:solidFill>
              <a:srgbClr val="BFD4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lnSpc>
                <a:spcPct val="115000"/>
              </a:lnSpc>
              <a:spcAft>
                <a:spcPts val="1000"/>
              </a:spcAft>
            </a:pPr>
            <a:r>
              <a:rPr lang="ar-EG" sz="2800" b="1" dirty="0">
                <a:solidFill>
                  <a:prstClr val="black"/>
                </a:solidFill>
                <a:latin typeface="Calibri" panose="020F0502020204030204" pitchFamily="34" charset="0"/>
                <a:ea typeface="Calibri"/>
                <a:cs typeface="Calibri" panose="020F0502020204030204" pitchFamily="34" charset="0"/>
              </a:rPr>
              <a:t>وضح فئات الدافعية في نموذج كيلر</a:t>
            </a:r>
          </a:p>
        </p:txBody>
      </p:sp>
      <p:grpSp>
        <p:nvGrpSpPr>
          <p:cNvPr id="12" name="Group 40">
            <a:extLst>
              <a:ext uri="{FF2B5EF4-FFF2-40B4-BE49-F238E27FC236}">
                <a16:creationId xmlns:a16="http://schemas.microsoft.com/office/drawing/2014/main" id="{6AA1C4E0-F3E2-279D-3406-5A5583D6C3DF}"/>
              </a:ext>
            </a:extLst>
          </p:cNvPr>
          <p:cNvGrpSpPr/>
          <p:nvPr/>
        </p:nvGrpSpPr>
        <p:grpSpPr>
          <a:xfrm>
            <a:off x="102063" y="407233"/>
            <a:ext cx="3580785" cy="1036307"/>
            <a:chOff x="2140318" y="795384"/>
            <a:chExt cx="4486150" cy="1036307"/>
          </a:xfrm>
        </p:grpSpPr>
        <p:sp>
          <p:nvSpPr>
            <p:cNvPr id="13" name="Rectangle 41">
              <a:extLst>
                <a:ext uri="{FF2B5EF4-FFF2-40B4-BE49-F238E27FC236}">
                  <a16:creationId xmlns:a16="http://schemas.microsoft.com/office/drawing/2014/main" id="{238B7D59-B30E-3822-550B-90405212E274}"/>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24">
              <a:extLst>
                <a:ext uri="{FF2B5EF4-FFF2-40B4-BE49-F238E27FC236}">
                  <a16:creationId xmlns:a16="http://schemas.microsoft.com/office/drawing/2014/main" id="{132D20C7-A8CB-5512-92AE-D8CC6327E2F9}"/>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43">
              <a:extLst>
                <a:ext uri="{FF2B5EF4-FFF2-40B4-BE49-F238E27FC236}">
                  <a16:creationId xmlns:a16="http://schemas.microsoft.com/office/drawing/2014/main" id="{9740E263-845B-E18A-5941-3549DEEB1654}"/>
                </a:ext>
              </a:extLst>
            </p:cNvPr>
            <p:cNvSpPr/>
            <p:nvPr/>
          </p:nvSpPr>
          <p:spPr>
            <a:xfrm>
              <a:off x="2140318" y="1113182"/>
              <a:ext cx="3743647" cy="662609"/>
            </a:xfrm>
            <a:prstGeom prst="rect">
              <a:avLst/>
            </a:prstGeom>
            <a:gradFill flip="none" rotWithShape="1">
              <a:gsLst>
                <a:gs pos="100000">
                  <a:srgbClr val="006666"/>
                </a:gs>
                <a:gs pos="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dirty="0"/>
                <a:t>نشاط (14)</a:t>
              </a:r>
              <a:endParaRPr lang="en-US" dirty="0"/>
            </a:p>
          </p:txBody>
        </p:sp>
        <p:grpSp>
          <p:nvGrpSpPr>
            <p:cNvPr id="16" name="Group 44">
              <a:extLst>
                <a:ext uri="{FF2B5EF4-FFF2-40B4-BE49-F238E27FC236}">
                  <a16:creationId xmlns:a16="http://schemas.microsoft.com/office/drawing/2014/main" id="{A6BA4F1D-B855-9674-BB75-C13D2F4285A9}"/>
                </a:ext>
              </a:extLst>
            </p:cNvPr>
            <p:cNvGrpSpPr/>
            <p:nvPr/>
          </p:nvGrpSpPr>
          <p:grpSpPr>
            <a:xfrm>
              <a:off x="5588896" y="1531471"/>
              <a:ext cx="390125" cy="205592"/>
              <a:chOff x="5588896" y="1531471"/>
              <a:chExt cx="390125" cy="205592"/>
            </a:xfrm>
          </p:grpSpPr>
          <p:sp>
            <p:nvSpPr>
              <p:cNvPr id="19" name="Oval 47">
                <a:extLst>
                  <a:ext uri="{FF2B5EF4-FFF2-40B4-BE49-F238E27FC236}">
                    <a16:creationId xmlns:a16="http://schemas.microsoft.com/office/drawing/2014/main" id="{372E9520-D2B6-BA38-5F78-0162F4E3E62E}"/>
                  </a:ext>
                </a:extLst>
              </p:cNvPr>
              <p:cNvSpPr/>
              <p:nvPr/>
            </p:nvSpPr>
            <p:spPr>
              <a:xfrm>
                <a:off x="5588896" y="1531471"/>
                <a:ext cx="390125" cy="205592"/>
              </a:xfrm>
              <a:prstGeom prst="ellipse">
                <a:avLst/>
              </a:prstGeom>
              <a:gradFill flip="none" rotWithShape="1">
                <a:gsLst>
                  <a:gs pos="52000">
                    <a:srgbClr val="1DFFC4"/>
                  </a:gs>
                  <a:gs pos="14000">
                    <a:srgbClr val="004846"/>
                  </a:gs>
                  <a:gs pos="10000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0" name="Freeform: Shape 30">
                <a:extLst>
                  <a:ext uri="{FF2B5EF4-FFF2-40B4-BE49-F238E27FC236}">
                    <a16:creationId xmlns:a16="http://schemas.microsoft.com/office/drawing/2014/main" id="{B938746E-12FD-8633-6E92-12039EF51A1E}"/>
                  </a:ext>
                </a:extLst>
              </p:cNvPr>
              <p:cNvSpPr/>
              <p:nvPr/>
            </p:nvSpPr>
            <p:spPr>
              <a:xfrm rot="16200000" flipH="1">
                <a:off x="5750509" y="1595010"/>
                <a:ext cx="113947" cy="109463"/>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Freeform: Shape 27">
              <a:extLst>
                <a:ext uri="{FF2B5EF4-FFF2-40B4-BE49-F238E27FC236}">
                  <a16:creationId xmlns:a16="http://schemas.microsoft.com/office/drawing/2014/main" id="{E3F6AB9C-C686-F9E5-C56F-980A16506BCC}"/>
                </a:ext>
              </a:extLst>
            </p:cNvPr>
            <p:cNvSpPr/>
            <p:nvPr/>
          </p:nvSpPr>
          <p:spPr>
            <a:xfrm>
              <a:off x="5754500"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008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28">
              <a:extLst>
                <a:ext uri="{FF2B5EF4-FFF2-40B4-BE49-F238E27FC236}">
                  <a16:creationId xmlns:a16="http://schemas.microsoft.com/office/drawing/2014/main" id="{69406EEB-9CD3-8548-BD2A-F195668E3CA5}"/>
                </a:ext>
              </a:extLst>
            </p:cNvPr>
            <p:cNvSpPr/>
            <p:nvPr/>
          </p:nvSpPr>
          <p:spPr>
            <a:xfrm>
              <a:off x="5588897" y="795384"/>
              <a:ext cx="507102"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1DFFC4"/>
                </a:gs>
                <a:gs pos="100000">
                  <a:srgbClr val="006666"/>
                </a:gs>
                <a:gs pos="0">
                  <a:srgbClr val="00CC99"/>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2" name="مربع نص 21">
            <a:extLst>
              <a:ext uri="{FF2B5EF4-FFF2-40B4-BE49-F238E27FC236}">
                <a16:creationId xmlns:a16="http://schemas.microsoft.com/office/drawing/2014/main" id="{BA3D3090-F8F1-8DF4-A7BB-BF590578502F}"/>
              </a:ext>
            </a:extLst>
          </p:cNvPr>
          <p:cNvSpPr txBox="1"/>
          <p:nvPr/>
        </p:nvSpPr>
        <p:spPr>
          <a:xfrm>
            <a:off x="5180208" y="2375090"/>
            <a:ext cx="3302888" cy="492122"/>
          </a:xfrm>
          <a:prstGeom prst="rect">
            <a:avLst/>
          </a:prstGeom>
          <a:noFill/>
        </p:spPr>
        <p:txBody>
          <a:bodyPr wrap="square">
            <a:spAutoFit/>
          </a:bodyPr>
          <a:lstStyle/>
          <a:p>
            <a:pPr algn="ctr" rtl="1">
              <a:lnSpc>
                <a:spcPct val="115000"/>
              </a:lnSpc>
              <a:spcAft>
                <a:spcPts val="1000"/>
              </a:spcAft>
            </a:pPr>
            <a:endParaRPr lang="en-US" sz="2400" b="1" dirty="0">
              <a:solidFill>
                <a:schemeClr val="accent2">
                  <a:lumMod val="75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23" name="مستطيل: زوايا مستديرة 22">
            <a:extLst>
              <a:ext uri="{FF2B5EF4-FFF2-40B4-BE49-F238E27FC236}">
                <a16:creationId xmlns:a16="http://schemas.microsoft.com/office/drawing/2014/main" id="{4DF3090B-D6EB-B6BF-82D8-28804866841C}"/>
              </a:ext>
            </a:extLst>
          </p:cNvPr>
          <p:cNvSpPr/>
          <p:nvPr/>
        </p:nvSpPr>
        <p:spPr>
          <a:xfrm>
            <a:off x="6424945" y="1510820"/>
            <a:ext cx="3772851" cy="61133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r" rtl="1">
              <a:lnSpc>
                <a:spcPct val="115000"/>
              </a:lnSpc>
              <a:spcAft>
                <a:spcPts val="1000"/>
              </a:spcAft>
            </a:pPr>
            <a:r>
              <a:rPr lang="ar-EG" sz="2400" b="1" dirty="0">
                <a:latin typeface="Calibri" panose="020F0502020204030204" pitchFamily="34" charset="0"/>
                <a:ea typeface="Calibri"/>
                <a:cs typeface="Calibri" panose="020F0502020204030204" pitchFamily="34" charset="0"/>
              </a:rPr>
              <a:t>فئات الدافعية في نموذج كيلر</a:t>
            </a:r>
          </a:p>
        </p:txBody>
      </p:sp>
      <p:sp>
        <p:nvSpPr>
          <p:cNvPr id="99" name="Google Shape;350;p7">
            <a:extLst>
              <a:ext uri="{FF2B5EF4-FFF2-40B4-BE49-F238E27FC236}">
                <a16:creationId xmlns:a16="http://schemas.microsoft.com/office/drawing/2014/main" id="{9E7A05C4-22F8-500C-65BF-E19A28477AFA}"/>
              </a:ext>
            </a:extLst>
          </p:cNvPr>
          <p:cNvSpPr/>
          <p:nvPr/>
        </p:nvSpPr>
        <p:spPr>
          <a:xfrm>
            <a:off x="1619902" y="3120152"/>
            <a:ext cx="6446069" cy="3645897"/>
          </a:xfrm>
          <a:prstGeom prst="roundRect">
            <a:avLst>
              <a:gd name="adj" fmla="val 5556"/>
            </a:avLst>
          </a:prstGeom>
          <a:solidFill>
            <a:schemeClr val="accent2">
              <a:lumMod val="20000"/>
              <a:lumOff val="80000"/>
            </a:schemeClr>
          </a:solidFill>
          <a:ln>
            <a:noFill/>
          </a:ln>
        </p:spPr>
        <p:txBody>
          <a:bodyPr spcFirstLastPara="1" wrap="square" lIns="91425" tIns="45700" rIns="91425" bIns="45700" anchor="ctr" anchorCtr="0">
            <a:noAutofit/>
          </a:bodyPr>
          <a:lstStyle/>
          <a:p>
            <a:pPr algn="r" rtl="1">
              <a:lnSpc>
                <a:spcPct val="115000"/>
              </a:lnSpc>
              <a:spcAft>
                <a:spcPts val="1000"/>
              </a:spcAft>
            </a:pPr>
            <a:r>
              <a:rPr lang="ar-EG" dirty="0">
                <a:solidFill>
                  <a:srgbClr val="000000"/>
                </a:solidFill>
                <a:latin typeface="Calibri" panose="020F0502020204030204" pitchFamily="34" charset="0"/>
                <a:ea typeface="Simplified Arabic"/>
                <a:cs typeface="Calibri" panose="020F0502020204030204" pitchFamily="34" charset="0"/>
              </a:rPr>
              <a:t>      </a:t>
            </a:r>
            <a:r>
              <a:rPr lang="ar-SA" b="1" dirty="0">
                <a:solidFill>
                  <a:srgbClr val="000000"/>
                </a:solidFill>
                <a:latin typeface="Calibri" panose="020F0502020204030204" pitchFamily="34" charset="0"/>
                <a:ea typeface="Simplified Arabic"/>
                <a:cs typeface="Calibri" panose="020F0502020204030204" pitchFamily="34" charset="0"/>
              </a:rPr>
              <a:t>الانتباه</a:t>
            </a:r>
            <a:r>
              <a:rPr lang="ar-EG" b="1" dirty="0">
                <a:solidFill>
                  <a:srgbClr val="000000"/>
                </a:solidFill>
                <a:latin typeface="Calibri" panose="020F0502020204030204" pitchFamily="34" charset="0"/>
                <a:ea typeface="Simplified Arabic"/>
                <a:cs typeface="Calibri" panose="020F0502020204030204" pitchFamily="34" charset="0"/>
              </a:rPr>
              <a:t> </a:t>
            </a:r>
            <a:r>
              <a:rPr lang="ar-SA" b="1" dirty="0">
                <a:solidFill>
                  <a:srgbClr val="000000"/>
                </a:solidFill>
                <a:latin typeface="Calibri" panose="020F0502020204030204" pitchFamily="34" charset="0"/>
                <a:ea typeface="Simplified Arabic"/>
                <a:cs typeface="Calibri" panose="020F0502020204030204" pitchFamily="34" charset="0"/>
              </a:rPr>
              <a:t>  </a:t>
            </a:r>
            <a:r>
              <a:rPr lang="en-US" b="1" dirty="0">
                <a:solidFill>
                  <a:srgbClr val="000000"/>
                </a:solidFill>
                <a:latin typeface="Calibri" panose="020F0502020204030204" pitchFamily="34" charset="0"/>
                <a:ea typeface="Simplified Arabic"/>
                <a:cs typeface="Calibri" panose="020F0502020204030204" pitchFamily="34" charset="0"/>
              </a:rPr>
              <a:t>attention:</a:t>
            </a:r>
            <a:endParaRPr lang="en-US" sz="1800" b="1" dirty="0">
              <a:solidFill>
                <a:srgbClr val="000000"/>
              </a:solidFill>
              <a:latin typeface="Calibri" panose="020F0502020204030204" pitchFamily="34" charset="0"/>
              <a:ea typeface="Simplified Arabic"/>
              <a:cs typeface="Calibri" panose="020F0502020204030204" pitchFamily="34" charset="0"/>
            </a:endParaRPr>
          </a:p>
          <a:p>
            <a:pPr algn="r" rtl="1">
              <a:lnSpc>
                <a:spcPct val="115000"/>
              </a:lnSpc>
              <a:spcAft>
                <a:spcPts val="1000"/>
              </a:spcAft>
            </a:pPr>
            <a:r>
              <a:rPr lang="en-US" sz="1800" dirty="0">
                <a:solidFill>
                  <a:srgbClr val="000000"/>
                </a:solidFill>
                <a:latin typeface="Calibri" panose="020F0502020204030204" pitchFamily="34" charset="0"/>
                <a:ea typeface="Simplified Arabic"/>
                <a:cs typeface="Calibri" panose="020F0502020204030204" pitchFamily="34" charset="0"/>
              </a:rPr>
              <a:t> </a:t>
            </a:r>
            <a:r>
              <a:rPr lang="ar-SA" sz="1600" dirty="0">
                <a:solidFill>
                  <a:srgbClr val="000000"/>
                </a:solidFill>
                <a:latin typeface="Calibri" panose="020F0502020204030204" pitchFamily="34" charset="0"/>
                <a:ea typeface="Simplified Arabic"/>
                <a:cs typeface="Calibri" panose="020F0502020204030204" pitchFamily="34" charset="0"/>
              </a:rPr>
              <a:t>ويقصد به جذب انتباه المتعلم وتشويقه وتنمية فضوله نحو ممارسة عملية التعلم والمحافظة على اندماجه الإيجابي في نشاطات التعلم، وتتكون هذه الفئة من الفئات الآتية:</a:t>
            </a:r>
          </a:p>
          <a:p>
            <a:pPr algn="r" rtl="1">
              <a:lnSpc>
                <a:spcPct val="115000"/>
              </a:lnSpc>
              <a:spcAft>
                <a:spcPts val="1000"/>
              </a:spcAft>
            </a:pPr>
            <a:r>
              <a:rPr lang="ar-SA" sz="1600" dirty="0">
                <a:solidFill>
                  <a:srgbClr val="000000"/>
                </a:solidFill>
                <a:latin typeface="Calibri" panose="020F0502020204030204" pitchFamily="34" charset="0"/>
                <a:ea typeface="Simplified Arabic"/>
                <a:cs typeface="Calibri" panose="020F0502020204030204" pitchFamily="34" charset="0"/>
              </a:rPr>
              <a:t>- جذب الاهتمام: يمكن جذب اهتمام المتعلم عن طريق تقديم الحداثة والمفاجأة والتناقض والشك.</a:t>
            </a:r>
          </a:p>
          <a:p>
            <a:pPr algn="r" rtl="1">
              <a:lnSpc>
                <a:spcPct val="115000"/>
              </a:lnSpc>
              <a:spcAft>
                <a:spcPts val="1000"/>
              </a:spcAft>
            </a:pPr>
            <a:r>
              <a:rPr lang="ar-SA" sz="1600" dirty="0">
                <a:solidFill>
                  <a:srgbClr val="000000"/>
                </a:solidFill>
                <a:latin typeface="Calibri" panose="020F0502020204030204" pitchFamily="34" charset="0"/>
                <a:ea typeface="Simplified Arabic"/>
                <a:cs typeface="Calibri" panose="020F0502020204030204" pitchFamily="34" charset="0"/>
              </a:rPr>
              <a:t>- تحفيز التساؤل: يمكن تحفيز المتعلم للتساؤل عن طريق طرح أسئلة وعرض مشكلات لحلها.</a:t>
            </a:r>
          </a:p>
          <a:p>
            <a:pPr algn="r" rtl="1">
              <a:lnSpc>
                <a:spcPct val="115000"/>
              </a:lnSpc>
              <a:spcAft>
                <a:spcPts val="1000"/>
              </a:spcAft>
            </a:pPr>
            <a:r>
              <a:rPr lang="ar-SA" sz="1600" dirty="0">
                <a:solidFill>
                  <a:srgbClr val="000000"/>
                </a:solidFill>
                <a:latin typeface="Calibri" panose="020F0502020204030204" pitchFamily="34" charset="0"/>
                <a:ea typeface="Simplified Arabic"/>
                <a:cs typeface="Calibri" panose="020F0502020204030204" pitchFamily="34" charset="0"/>
              </a:rPr>
              <a:t>- المحافظة على الانتباه: يمكن المحافظة على انتباه المتعلم من خلال توظيف طرائق ووسائط تعليمية متنوعة لتلبية الاحتياجات المختلفة للمتعلمين</a:t>
            </a:r>
            <a:r>
              <a:rPr lang="ar-SA" sz="1800" dirty="0">
                <a:solidFill>
                  <a:srgbClr val="000000"/>
                </a:solidFill>
                <a:latin typeface="Calibri" panose="020F0502020204030204" pitchFamily="34" charset="0"/>
                <a:ea typeface="Simplified Arabic"/>
                <a:cs typeface="Calibri" panose="020F0502020204030204" pitchFamily="34" charset="0"/>
              </a:rPr>
              <a:t>. </a:t>
            </a:r>
          </a:p>
          <a:p>
            <a:pPr algn="r" rtl="1">
              <a:lnSpc>
                <a:spcPct val="115000"/>
              </a:lnSpc>
              <a:spcAft>
                <a:spcPts val="1000"/>
              </a:spcAft>
            </a:pPr>
            <a:endParaRPr lang="ar-EG" sz="1800" b="1" dirty="0">
              <a:latin typeface="Calibri" panose="020F0502020204030204" pitchFamily="34" charset="0"/>
              <a:ea typeface="Calibri"/>
              <a:cs typeface="Calibri" panose="020F0502020204030204" pitchFamily="34" charset="0"/>
            </a:endParaRPr>
          </a:p>
        </p:txBody>
      </p:sp>
      <p:sp>
        <p:nvSpPr>
          <p:cNvPr id="146" name="سهم إلى اليسار 20">
            <a:extLst>
              <a:ext uri="{FF2B5EF4-FFF2-40B4-BE49-F238E27FC236}">
                <a16:creationId xmlns:a16="http://schemas.microsoft.com/office/drawing/2014/main" id="{3DA5BA95-2FDA-4C34-8C91-274178A48555}"/>
              </a:ext>
            </a:extLst>
          </p:cNvPr>
          <p:cNvSpPr/>
          <p:nvPr/>
        </p:nvSpPr>
        <p:spPr>
          <a:xfrm rot="16200000">
            <a:off x="6187580" y="2329050"/>
            <a:ext cx="803306" cy="721269"/>
          </a:xfrm>
          <a:prstGeom prst="leftArrow">
            <a:avLst/>
          </a:prstGeom>
          <a:solidFill>
            <a:schemeClr val="tx1"/>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ar-SA" b="1">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
        <p:nvSpPr>
          <p:cNvPr id="150" name="Rounded Rectangle 35">
            <a:extLst>
              <a:ext uri="{FF2B5EF4-FFF2-40B4-BE49-F238E27FC236}">
                <a16:creationId xmlns:a16="http://schemas.microsoft.com/office/drawing/2014/main" id="{56E134E2-8B08-AB92-3C72-54B664270FC7}"/>
              </a:ext>
            </a:extLst>
          </p:cNvPr>
          <p:cNvSpPr/>
          <p:nvPr/>
        </p:nvSpPr>
        <p:spPr>
          <a:xfrm rot="2603895">
            <a:off x="7811032" y="3162792"/>
            <a:ext cx="407001" cy="404483"/>
          </a:xfrm>
          <a:prstGeom prst="roundRect">
            <a:avLst>
              <a:gd name="adj" fmla="val 23224"/>
            </a:avLst>
          </a:prstGeom>
          <a:solidFill>
            <a:srgbClr val="BFD45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1" name="مربع نص 150">
            <a:extLst>
              <a:ext uri="{FF2B5EF4-FFF2-40B4-BE49-F238E27FC236}">
                <a16:creationId xmlns:a16="http://schemas.microsoft.com/office/drawing/2014/main" id="{B0973033-3344-6AED-BCDD-37A45963E8D8}"/>
              </a:ext>
            </a:extLst>
          </p:cNvPr>
          <p:cNvSpPr txBox="1"/>
          <p:nvPr/>
        </p:nvSpPr>
        <p:spPr>
          <a:xfrm>
            <a:off x="7857735" y="3193332"/>
            <a:ext cx="217283" cy="369332"/>
          </a:xfrm>
          <a:prstGeom prst="rect">
            <a:avLst/>
          </a:prstGeom>
          <a:noFill/>
        </p:spPr>
        <p:txBody>
          <a:bodyPr wrap="square" rtlCol="0">
            <a:spAutoFit/>
          </a:bodyPr>
          <a:lstStyle/>
          <a:p>
            <a:r>
              <a:rPr lang="ar-EG" b="1" dirty="0">
                <a:solidFill>
                  <a:schemeClr val="bg1">
                    <a:lumMod val="95000"/>
                  </a:schemeClr>
                </a:solidFill>
              </a:rPr>
              <a:t>1</a:t>
            </a:r>
            <a:endParaRPr lang="en-US" b="1" dirty="0">
              <a:solidFill>
                <a:schemeClr val="bg1">
                  <a:lumMod val="95000"/>
                </a:schemeClr>
              </a:solidFill>
            </a:endParaRPr>
          </a:p>
        </p:txBody>
      </p:sp>
    </p:spTree>
    <p:extLst>
      <p:ext uri="{BB962C8B-B14F-4D97-AF65-F5344CB8AC3E}">
        <p14:creationId xmlns:p14="http://schemas.microsoft.com/office/powerpoint/2010/main" val="1234241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randombar(horizontal)">
                                      <p:cBhvr>
                                        <p:cTn id="17" dur="500"/>
                                        <p:tgtEl>
                                          <p:spTgt spid="23"/>
                                        </p:tgtEl>
                                      </p:cBhvr>
                                    </p:animEffect>
                                  </p:childTnLst>
                                </p:cTn>
                              </p:par>
                            </p:childTnLst>
                          </p:cTn>
                        </p:par>
                      </p:childTnLst>
                    </p:cTn>
                  </p:par>
                  <p:par>
                    <p:cTn id="18" fill="hold">
                      <p:stCondLst>
                        <p:cond delay="indefinite"/>
                      </p:stCondLst>
                      <p:childTnLst>
                        <p:par>
                          <p:cTn id="19" fill="hold">
                            <p:stCondLst>
                              <p:cond delay="0"/>
                            </p:stCondLst>
                            <p:childTnLst>
                              <p:par>
                                <p:cTn id="20" presetID="31" presetClass="entr" presetSubtype="0" fill="hold" grpId="0" nodeType="clickEffect">
                                  <p:stCondLst>
                                    <p:cond delay="0"/>
                                  </p:stCondLst>
                                  <p:childTnLst>
                                    <p:set>
                                      <p:cBhvr>
                                        <p:cTn id="21" dur="1" fill="hold">
                                          <p:stCondLst>
                                            <p:cond delay="0"/>
                                          </p:stCondLst>
                                        </p:cTn>
                                        <p:tgtEl>
                                          <p:spTgt spid="146"/>
                                        </p:tgtEl>
                                        <p:attrNameLst>
                                          <p:attrName>style.visibility</p:attrName>
                                        </p:attrNameLst>
                                      </p:cBhvr>
                                      <p:to>
                                        <p:strVal val="visible"/>
                                      </p:to>
                                    </p:set>
                                    <p:anim calcmode="lin" valueType="num">
                                      <p:cBhvr>
                                        <p:cTn id="22" dur="1000" fill="hold"/>
                                        <p:tgtEl>
                                          <p:spTgt spid="146"/>
                                        </p:tgtEl>
                                        <p:attrNameLst>
                                          <p:attrName>ppt_w</p:attrName>
                                        </p:attrNameLst>
                                      </p:cBhvr>
                                      <p:tavLst>
                                        <p:tav tm="0">
                                          <p:val>
                                            <p:fltVal val="0"/>
                                          </p:val>
                                        </p:tav>
                                        <p:tav tm="100000">
                                          <p:val>
                                            <p:strVal val="#ppt_w"/>
                                          </p:val>
                                        </p:tav>
                                      </p:tavLst>
                                    </p:anim>
                                    <p:anim calcmode="lin" valueType="num">
                                      <p:cBhvr>
                                        <p:cTn id="23" dur="1000" fill="hold"/>
                                        <p:tgtEl>
                                          <p:spTgt spid="146"/>
                                        </p:tgtEl>
                                        <p:attrNameLst>
                                          <p:attrName>ppt_h</p:attrName>
                                        </p:attrNameLst>
                                      </p:cBhvr>
                                      <p:tavLst>
                                        <p:tav tm="0">
                                          <p:val>
                                            <p:fltVal val="0"/>
                                          </p:val>
                                        </p:tav>
                                        <p:tav tm="100000">
                                          <p:val>
                                            <p:strVal val="#ppt_h"/>
                                          </p:val>
                                        </p:tav>
                                      </p:tavLst>
                                    </p:anim>
                                    <p:anim calcmode="lin" valueType="num">
                                      <p:cBhvr>
                                        <p:cTn id="24" dur="1000" fill="hold"/>
                                        <p:tgtEl>
                                          <p:spTgt spid="146"/>
                                        </p:tgtEl>
                                        <p:attrNameLst>
                                          <p:attrName>style.rotation</p:attrName>
                                        </p:attrNameLst>
                                      </p:cBhvr>
                                      <p:tavLst>
                                        <p:tav tm="0">
                                          <p:val>
                                            <p:fltVal val="90"/>
                                          </p:val>
                                        </p:tav>
                                        <p:tav tm="100000">
                                          <p:val>
                                            <p:fltVal val="0"/>
                                          </p:val>
                                        </p:tav>
                                      </p:tavLst>
                                    </p:anim>
                                    <p:animEffect transition="in" filter="fade">
                                      <p:cBhvr>
                                        <p:cTn id="25" dur="1000"/>
                                        <p:tgtEl>
                                          <p:spTgt spid="146"/>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50"/>
                                        </p:tgtEl>
                                        <p:attrNameLst>
                                          <p:attrName>style.visibility</p:attrName>
                                        </p:attrNameLst>
                                      </p:cBhvr>
                                      <p:to>
                                        <p:strVal val="visible"/>
                                      </p:to>
                                    </p:set>
                                    <p:animEffect transition="in" filter="fade">
                                      <p:cBhvr>
                                        <p:cTn id="30" dur="500"/>
                                        <p:tgtEl>
                                          <p:spTgt spid="150"/>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99"/>
                                        </p:tgtEl>
                                        <p:attrNameLst>
                                          <p:attrName>style.visibility</p:attrName>
                                        </p:attrNameLst>
                                      </p:cBhvr>
                                      <p:to>
                                        <p:strVal val="visible"/>
                                      </p:to>
                                    </p:set>
                                    <p:anim calcmode="lin" valueType="num">
                                      <p:cBhvr additive="base">
                                        <p:cTn id="35" dur="500" fill="hold"/>
                                        <p:tgtEl>
                                          <p:spTgt spid="99"/>
                                        </p:tgtEl>
                                        <p:attrNameLst>
                                          <p:attrName>ppt_x</p:attrName>
                                        </p:attrNameLst>
                                      </p:cBhvr>
                                      <p:tavLst>
                                        <p:tav tm="0">
                                          <p:val>
                                            <p:strVal val="#ppt_x"/>
                                          </p:val>
                                        </p:tav>
                                        <p:tav tm="100000">
                                          <p:val>
                                            <p:strVal val="#ppt_x"/>
                                          </p:val>
                                        </p:tav>
                                      </p:tavLst>
                                    </p:anim>
                                    <p:anim calcmode="lin" valueType="num">
                                      <p:cBhvr additive="base">
                                        <p:cTn id="36" dur="500" fill="hold"/>
                                        <p:tgtEl>
                                          <p:spTgt spid="9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3" grpId="0" animBg="1"/>
      <p:bldP spid="99" grpId="0" animBg="1"/>
      <p:bldP spid="146" grpId="0" animBg="1"/>
      <p:bldP spid="15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127E348-D64F-BF2B-A240-AF5870B4C56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29202"/>
            <a:ext cx="12188175" cy="6860153"/>
          </a:xfrm>
          <a:prstGeom prst="rect">
            <a:avLst/>
          </a:prstGeom>
        </p:spPr>
      </p:pic>
      <p:sp>
        <p:nvSpPr>
          <p:cNvPr id="8" name="Freeform: Shape 28">
            <a:extLst>
              <a:ext uri="{FF2B5EF4-FFF2-40B4-BE49-F238E27FC236}">
                <a16:creationId xmlns:a16="http://schemas.microsoft.com/office/drawing/2014/main" id="{6FBB67B9-ACA3-8649-6B8E-C9896E5A44A2}"/>
              </a:ext>
            </a:extLst>
          </p:cNvPr>
          <p:cNvSpPr/>
          <p:nvPr/>
        </p:nvSpPr>
        <p:spPr>
          <a:xfrm rot="16200000">
            <a:off x="6116198" y="5346461"/>
            <a:ext cx="134137" cy="783002"/>
          </a:xfrm>
          <a:custGeom>
            <a:avLst/>
            <a:gdLst>
              <a:gd name="connsiteX0" fmla="*/ 134137 w 134137"/>
              <a:gd name="connsiteY0" fmla="*/ 0 h 783002"/>
              <a:gd name="connsiteX1" fmla="*/ 101977 w 134137"/>
              <a:gd name="connsiteY1" fmla="*/ 80875 h 783002"/>
              <a:gd name="connsiteX2" fmla="*/ 65918 w 134137"/>
              <a:gd name="connsiteY2" fmla="*/ 324666 h 783002"/>
              <a:gd name="connsiteX3" fmla="*/ 65918 w 134137"/>
              <a:gd name="connsiteY3" fmla="*/ 783002 h 783002"/>
              <a:gd name="connsiteX4" fmla="*/ 0 w 134137"/>
              <a:gd name="connsiteY4" fmla="*/ 783002 h 783002"/>
              <a:gd name="connsiteX5" fmla="*/ 0 w 134137"/>
              <a:gd name="connsiteY5" fmla="*/ 324146 h 783002"/>
              <a:gd name="connsiteX6" fmla="*/ 78366 w 134137"/>
              <a:gd name="connsiteY6" fmla="*/ 67596 h 783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4137" h="783002">
                <a:moveTo>
                  <a:pt x="134137" y="0"/>
                </a:moveTo>
                <a:lnTo>
                  <a:pt x="101977" y="80875"/>
                </a:lnTo>
                <a:cubicBezTo>
                  <a:pt x="78758" y="155806"/>
                  <a:pt x="65918" y="238190"/>
                  <a:pt x="65918" y="324666"/>
                </a:cubicBezTo>
                <a:lnTo>
                  <a:pt x="65918" y="783002"/>
                </a:lnTo>
                <a:lnTo>
                  <a:pt x="0" y="783002"/>
                </a:lnTo>
                <a:lnTo>
                  <a:pt x="0" y="324146"/>
                </a:lnTo>
                <a:cubicBezTo>
                  <a:pt x="0" y="229114"/>
                  <a:pt x="28890" y="140830"/>
                  <a:pt x="78366" y="67596"/>
                </a:cubicBezTo>
                <a:close/>
              </a:path>
            </a:pathLst>
          </a:cu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29">
            <a:extLst>
              <a:ext uri="{FF2B5EF4-FFF2-40B4-BE49-F238E27FC236}">
                <a16:creationId xmlns:a16="http://schemas.microsoft.com/office/drawing/2014/main" id="{F6859482-65B9-9733-96DF-0BDF1EFFC609}"/>
              </a:ext>
            </a:extLst>
          </p:cNvPr>
          <p:cNvSpPr/>
          <p:nvPr/>
        </p:nvSpPr>
        <p:spPr>
          <a:xfrm rot="16200000">
            <a:off x="9591424" y="5363535"/>
            <a:ext cx="134137" cy="783002"/>
          </a:xfrm>
          <a:custGeom>
            <a:avLst/>
            <a:gdLst>
              <a:gd name="connsiteX0" fmla="*/ 134137 w 134137"/>
              <a:gd name="connsiteY0" fmla="*/ 0 h 783002"/>
              <a:gd name="connsiteX1" fmla="*/ 101977 w 134137"/>
              <a:gd name="connsiteY1" fmla="*/ 80875 h 783002"/>
              <a:gd name="connsiteX2" fmla="*/ 65918 w 134137"/>
              <a:gd name="connsiteY2" fmla="*/ 324666 h 783002"/>
              <a:gd name="connsiteX3" fmla="*/ 65918 w 134137"/>
              <a:gd name="connsiteY3" fmla="*/ 783002 h 783002"/>
              <a:gd name="connsiteX4" fmla="*/ 0 w 134137"/>
              <a:gd name="connsiteY4" fmla="*/ 783002 h 783002"/>
              <a:gd name="connsiteX5" fmla="*/ 0 w 134137"/>
              <a:gd name="connsiteY5" fmla="*/ 324146 h 783002"/>
              <a:gd name="connsiteX6" fmla="*/ 78366 w 134137"/>
              <a:gd name="connsiteY6" fmla="*/ 67596 h 783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4137" h="783002">
                <a:moveTo>
                  <a:pt x="134137" y="0"/>
                </a:moveTo>
                <a:lnTo>
                  <a:pt x="101977" y="80875"/>
                </a:lnTo>
                <a:cubicBezTo>
                  <a:pt x="78758" y="155806"/>
                  <a:pt x="65918" y="238190"/>
                  <a:pt x="65918" y="324666"/>
                </a:cubicBezTo>
                <a:lnTo>
                  <a:pt x="65918" y="783002"/>
                </a:lnTo>
                <a:lnTo>
                  <a:pt x="0" y="783002"/>
                </a:lnTo>
                <a:lnTo>
                  <a:pt x="0" y="324146"/>
                </a:lnTo>
                <a:cubicBezTo>
                  <a:pt x="0" y="229114"/>
                  <a:pt x="28890" y="140830"/>
                  <a:pt x="78366" y="67596"/>
                </a:cubicBezTo>
                <a:close/>
              </a:path>
            </a:pathLst>
          </a:cu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6" descr="outsourcing.jpg">
            <a:extLst>
              <a:ext uri="{FF2B5EF4-FFF2-40B4-BE49-F238E27FC236}">
                <a16:creationId xmlns:a16="http://schemas.microsoft.com/office/drawing/2014/main" id="{37F3BC9D-6B6C-A8CC-0BA6-EEB66922C2AA}"/>
              </a:ext>
            </a:extLst>
          </p:cNvPr>
          <p:cNvPicPr>
            <a:picLocks noChangeAspect="1"/>
          </p:cNvPicPr>
          <p:nvPr/>
        </p:nvPicPr>
        <p:blipFill>
          <a:blip r:embed="rId3"/>
          <a:srcRect/>
          <a:stretch>
            <a:fillRect/>
          </a:stretch>
        </p:blipFill>
        <p:spPr bwMode="auto">
          <a:xfrm>
            <a:off x="2209800" y="367169"/>
            <a:ext cx="7696200" cy="1371600"/>
          </a:xfrm>
          <a:prstGeom prst="rect">
            <a:avLst/>
          </a:prstGeom>
          <a:noFill/>
          <a:ln w="9525">
            <a:noFill/>
            <a:miter lim="800000"/>
            <a:headEnd/>
            <a:tailEnd/>
          </a:ln>
        </p:spPr>
      </p:pic>
      <p:sp>
        <p:nvSpPr>
          <p:cNvPr id="6" name="Subtitle 2">
            <a:extLst>
              <a:ext uri="{FF2B5EF4-FFF2-40B4-BE49-F238E27FC236}">
                <a16:creationId xmlns:a16="http://schemas.microsoft.com/office/drawing/2014/main" id="{D597C479-6466-B26D-7CD2-529FFAD896B9}"/>
              </a:ext>
            </a:extLst>
          </p:cNvPr>
          <p:cNvSpPr txBox="1">
            <a:spLocks/>
          </p:cNvSpPr>
          <p:nvPr/>
        </p:nvSpPr>
        <p:spPr>
          <a:xfrm>
            <a:off x="1524000" y="534580"/>
            <a:ext cx="9144000" cy="1447800"/>
          </a:xfrm>
          <a:prstGeom prst="rect">
            <a:avLst/>
          </a:prstGeom>
        </p:spPr>
        <p:txBody>
          <a:bodyPr>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a:defRPr/>
            </a:pPr>
            <a:r>
              <a:rPr lang="ar-EG" sz="4000" b="1">
                <a:ln w="10541" cmpd="sng">
                  <a:solidFill>
                    <a:srgbClr val="00B0F0"/>
                  </a:solidFill>
                  <a:prstDash val="solid"/>
                </a:ln>
                <a:solidFill>
                  <a:srgbClr val="00B050"/>
                </a:solidFill>
                <a:latin typeface="Arabic Typesetting" panose="03020402040406030203" pitchFamily="66" charset="-78"/>
                <a:cs typeface="Arabic Typesetting" panose="03020402040406030203" pitchFamily="66" charset="-78"/>
              </a:rPr>
              <a:t> </a:t>
            </a:r>
            <a:endParaRPr lang="en-US" sz="4000" dirty="0">
              <a:ln w="17780" cmpd="sng">
                <a:solidFill>
                  <a:srgbClr val="00B0F0"/>
                </a:solidFill>
                <a:prstDash val="solid"/>
                <a:miter lim="800000"/>
              </a:ln>
              <a:solidFill>
                <a:srgbClr val="00B050"/>
              </a:solidFill>
              <a:latin typeface="Arabic Typesetting" panose="03020402040406030203" pitchFamily="66" charset="-78"/>
              <a:cs typeface="Arabic Typesetting" panose="03020402040406030203" pitchFamily="66" charset="-78"/>
            </a:endParaRPr>
          </a:p>
        </p:txBody>
      </p:sp>
      <p:sp>
        <p:nvSpPr>
          <p:cNvPr id="7" name="Rectangle 9">
            <a:extLst>
              <a:ext uri="{FF2B5EF4-FFF2-40B4-BE49-F238E27FC236}">
                <a16:creationId xmlns:a16="http://schemas.microsoft.com/office/drawing/2014/main" id="{F67CCD99-F754-B280-EE2B-A74059529D76}"/>
              </a:ext>
            </a:extLst>
          </p:cNvPr>
          <p:cNvSpPr/>
          <p:nvPr/>
        </p:nvSpPr>
        <p:spPr>
          <a:xfrm>
            <a:off x="7696200" y="534580"/>
            <a:ext cx="2971800" cy="1107996"/>
          </a:xfrm>
          <a:prstGeom prst="rect">
            <a:avLst/>
          </a:prstGeom>
          <a:noFill/>
        </p:spPr>
        <p:txBody>
          <a:bodyPr>
            <a:spAutoFit/>
          </a:bodyPr>
          <a:lstStyle/>
          <a:p>
            <a:pPr algn="ctr">
              <a:defRPr/>
            </a:pPr>
            <a:r>
              <a:rPr lang="ar-EG" sz="6600" b="1" dirty="0">
                <a:ln w="17780" cmpd="sng">
                  <a:solidFill>
                    <a:srgbClr val="00B0F0"/>
                  </a:solidFill>
                  <a:prstDash val="solid"/>
                  <a:miter lim="800000"/>
                </a:ln>
                <a:solidFill>
                  <a:schemeClr val="bg2">
                    <a:lumMod val="90000"/>
                  </a:schemeClr>
                </a:solidFill>
                <a:latin typeface="Arabic Typesetting" panose="03020402040406030203" pitchFamily="66" charset="-78"/>
                <a:cs typeface="Arabic Typesetting" panose="03020402040406030203" pitchFamily="66" charset="-78"/>
              </a:rPr>
              <a:t> تعارف </a:t>
            </a:r>
            <a:endParaRPr lang="en-US" sz="6600" b="1" dirty="0">
              <a:ln w="10541" cmpd="sng">
                <a:solidFill>
                  <a:schemeClr val="accent1">
                    <a:shade val="88000"/>
                    <a:satMod val="110000"/>
                  </a:schemeClr>
                </a:solidFill>
                <a:prstDash val="solid"/>
              </a:ln>
              <a:solidFill>
                <a:schemeClr val="bg2">
                  <a:lumMod val="90000"/>
                </a:schemeClr>
              </a:solidFill>
              <a:latin typeface="Arabic Typesetting" panose="03020402040406030203" pitchFamily="66" charset="-78"/>
              <a:cs typeface="Arabic Typesetting" panose="03020402040406030203" pitchFamily="66" charset="-78"/>
            </a:endParaRPr>
          </a:p>
        </p:txBody>
      </p:sp>
      <p:sp>
        <p:nvSpPr>
          <p:cNvPr id="10" name="TextBox 10">
            <a:extLst>
              <a:ext uri="{FF2B5EF4-FFF2-40B4-BE49-F238E27FC236}">
                <a16:creationId xmlns:a16="http://schemas.microsoft.com/office/drawing/2014/main" id="{C7F7440D-32FB-D1A1-5D39-B2D5BF1014E3}"/>
              </a:ext>
            </a:extLst>
          </p:cNvPr>
          <p:cNvSpPr txBox="1"/>
          <p:nvPr/>
        </p:nvSpPr>
        <p:spPr>
          <a:xfrm>
            <a:off x="3048000" y="3353981"/>
            <a:ext cx="5486400" cy="646113"/>
          </a:xfrm>
          <a:prstGeom prst="rect">
            <a:avLst/>
          </a:prstGeom>
          <a:solidFill>
            <a:schemeClr val="accent2">
              <a:lumMod val="60000"/>
              <a:lumOff val="40000"/>
            </a:schemeClr>
          </a:solidFill>
        </p:spPr>
        <p:style>
          <a:lnRef idx="1">
            <a:schemeClr val="accent3"/>
          </a:lnRef>
          <a:fillRef idx="2">
            <a:schemeClr val="accent3"/>
          </a:fillRef>
          <a:effectRef idx="1">
            <a:schemeClr val="accent3"/>
          </a:effectRef>
          <a:fontRef idx="minor">
            <a:schemeClr val="dk1"/>
          </a:fontRef>
        </p:style>
        <p:txBody>
          <a:bodyPr>
            <a:spAutoFit/>
          </a:bodyPr>
          <a:lstStyle/>
          <a:p>
            <a:pPr algn="ctr">
              <a:defRPr/>
            </a:pPr>
            <a:r>
              <a:rPr lang="ar-EG" sz="3600" dirty="0">
                <a:solidFill>
                  <a:srgbClr val="002060"/>
                </a:solidFill>
                <a:latin typeface="Arabic Typesetting" panose="03020402040406030203" pitchFamily="66" charset="-78"/>
                <a:cs typeface="Arabic Typesetting" panose="03020402040406030203" pitchFamily="66" charset="-78"/>
              </a:rPr>
              <a:t>بداية التعارف أن نتعرف على:</a:t>
            </a:r>
            <a:endParaRPr lang="en-US" sz="3600" dirty="0">
              <a:solidFill>
                <a:srgbClr val="002060"/>
              </a:solidFill>
              <a:latin typeface="Arabic Typesetting" panose="03020402040406030203" pitchFamily="66" charset="-78"/>
              <a:cs typeface="Arabic Typesetting" panose="03020402040406030203" pitchFamily="66" charset="-78"/>
            </a:endParaRPr>
          </a:p>
        </p:txBody>
      </p:sp>
      <p:sp>
        <p:nvSpPr>
          <p:cNvPr id="11" name="TextBox 11">
            <a:extLst>
              <a:ext uri="{FF2B5EF4-FFF2-40B4-BE49-F238E27FC236}">
                <a16:creationId xmlns:a16="http://schemas.microsoft.com/office/drawing/2014/main" id="{16321D6C-C17A-C4BC-64DF-BAFFF6B17F67}"/>
              </a:ext>
            </a:extLst>
          </p:cNvPr>
          <p:cNvSpPr txBox="1"/>
          <p:nvPr/>
        </p:nvSpPr>
        <p:spPr>
          <a:xfrm>
            <a:off x="7239000" y="4268381"/>
            <a:ext cx="1600200" cy="646113"/>
          </a:xfrm>
          <a:prstGeom prst="rect">
            <a:avLst/>
          </a:prstGeom>
          <a:solidFill>
            <a:schemeClr val="accent2">
              <a:lumMod val="60000"/>
              <a:lumOff val="40000"/>
            </a:schemeClr>
          </a:solidFill>
        </p:spPr>
        <p:style>
          <a:lnRef idx="1">
            <a:schemeClr val="accent3"/>
          </a:lnRef>
          <a:fillRef idx="2">
            <a:schemeClr val="accent3"/>
          </a:fillRef>
          <a:effectRef idx="1">
            <a:schemeClr val="accent3"/>
          </a:effectRef>
          <a:fontRef idx="minor">
            <a:schemeClr val="dk1"/>
          </a:fontRef>
        </p:style>
        <p:txBody>
          <a:bodyPr>
            <a:spAutoFit/>
          </a:bodyPr>
          <a:lstStyle/>
          <a:p>
            <a:pPr algn="ctr">
              <a:defRPr/>
            </a:pPr>
            <a:r>
              <a:rPr lang="ar-EG" sz="3600" dirty="0">
                <a:solidFill>
                  <a:srgbClr val="002060"/>
                </a:solidFill>
                <a:latin typeface="Arabic Typesetting" panose="03020402040406030203" pitchFamily="66" charset="-78"/>
                <a:cs typeface="Arabic Typesetting" panose="03020402040406030203" pitchFamily="66" charset="-78"/>
              </a:rPr>
              <a:t>اسمك</a:t>
            </a:r>
          </a:p>
        </p:txBody>
      </p:sp>
      <p:sp>
        <p:nvSpPr>
          <p:cNvPr id="12" name="TextBox 12">
            <a:extLst>
              <a:ext uri="{FF2B5EF4-FFF2-40B4-BE49-F238E27FC236}">
                <a16:creationId xmlns:a16="http://schemas.microsoft.com/office/drawing/2014/main" id="{383169BF-C713-4AB1-83F0-1C8B40712531}"/>
              </a:ext>
            </a:extLst>
          </p:cNvPr>
          <p:cNvSpPr txBox="1"/>
          <p:nvPr/>
        </p:nvSpPr>
        <p:spPr>
          <a:xfrm>
            <a:off x="2514600" y="4268381"/>
            <a:ext cx="1371600" cy="646113"/>
          </a:xfrm>
          <a:prstGeom prst="rect">
            <a:avLst/>
          </a:prstGeom>
          <a:solidFill>
            <a:schemeClr val="accent2">
              <a:lumMod val="60000"/>
              <a:lumOff val="40000"/>
            </a:schemeClr>
          </a:solidFill>
        </p:spPr>
        <p:style>
          <a:lnRef idx="1">
            <a:schemeClr val="accent3"/>
          </a:lnRef>
          <a:fillRef idx="2">
            <a:schemeClr val="accent3"/>
          </a:fillRef>
          <a:effectRef idx="1">
            <a:schemeClr val="accent3"/>
          </a:effectRef>
          <a:fontRef idx="minor">
            <a:schemeClr val="dk1"/>
          </a:fontRef>
        </p:style>
        <p:txBody>
          <a:bodyPr>
            <a:spAutoFit/>
          </a:bodyPr>
          <a:lstStyle/>
          <a:p>
            <a:pPr algn="ctr">
              <a:defRPr/>
            </a:pPr>
            <a:r>
              <a:rPr lang="ar-EG" sz="3600" dirty="0">
                <a:solidFill>
                  <a:srgbClr val="002060"/>
                </a:solidFill>
                <a:latin typeface="Arabic Typesetting" panose="03020402040406030203" pitchFamily="66" charset="-78"/>
                <a:cs typeface="Arabic Typesetting" panose="03020402040406030203" pitchFamily="66" charset="-78"/>
              </a:rPr>
              <a:t>سنك</a:t>
            </a:r>
          </a:p>
        </p:txBody>
      </p:sp>
      <p:sp>
        <p:nvSpPr>
          <p:cNvPr id="13" name="TextBox 13">
            <a:extLst>
              <a:ext uri="{FF2B5EF4-FFF2-40B4-BE49-F238E27FC236}">
                <a16:creationId xmlns:a16="http://schemas.microsoft.com/office/drawing/2014/main" id="{F23C077E-8991-C69A-D57A-AC96FD105107}"/>
              </a:ext>
            </a:extLst>
          </p:cNvPr>
          <p:cNvSpPr txBox="1"/>
          <p:nvPr/>
        </p:nvSpPr>
        <p:spPr>
          <a:xfrm>
            <a:off x="5638800" y="4954181"/>
            <a:ext cx="1828800" cy="646113"/>
          </a:xfrm>
          <a:prstGeom prst="rect">
            <a:avLst/>
          </a:prstGeom>
          <a:solidFill>
            <a:srgbClr val="92D050"/>
          </a:solidFill>
        </p:spPr>
        <p:style>
          <a:lnRef idx="1">
            <a:schemeClr val="accent3"/>
          </a:lnRef>
          <a:fillRef idx="2">
            <a:schemeClr val="accent3"/>
          </a:fillRef>
          <a:effectRef idx="1">
            <a:schemeClr val="accent3"/>
          </a:effectRef>
          <a:fontRef idx="minor">
            <a:schemeClr val="dk1"/>
          </a:fontRef>
        </p:style>
        <p:txBody>
          <a:bodyPr>
            <a:spAutoFit/>
          </a:bodyPr>
          <a:lstStyle/>
          <a:p>
            <a:pPr algn="ctr">
              <a:defRPr/>
            </a:pPr>
            <a:r>
              <a:rPr lang="ar-EG" sz="3600" dirty="0">
                <a:solidFill>
                  <a:srgbClr val="002060"/>
                </a:solidFill>
                <a:latin typeface="Arabic Typesetting" panose="03020402040406030203" pitchFamily="66" charset="-78"/>
                <a:cs typeface="Arabic Typesetting" panose="03020402040406030203" pitchFamily="66" charset="-78"/>
              </a:rPr>
              <a:t>وظيفتك</a:t>
            </a:r>
          </a:p>
        </p:txBody>
      </p:sp>
      <p:sp>
        <p:nvSpPr>
          <p:cNvPr id="14" name="TextBox 14">
            <a:extLst>
              <a:ext uri="{FF2B5EF4-FFF2-40B4-BE49-F238E27FC236}">
                <a16:creationId xmlns:a16="http://schemas.microsoft.com/office/drawing/2014/main" id="{52980186-5920-6A71-7B19-04142E587A29}"/>
              </a:ext>
            </a:extLst>
          </p:cNvPr>
          <p:cNvSpPr txBox="1"/>
          <p:nvPr/>
        </p:nvSpPr>
        <p:spPr>
          <a:xfrm>
            <a:off x="3581400" y="4954181"/>
            <a:ext cx="1828800" cy="646113"/>
          </a:xfrm>
          <a:prstGeom prst="rect">
            <a:avLst/>
          </a:prstGeom>
          <a:solidFill>
            <a:srgbClr val="92D050"/>
          </a:solidFill>
        </p:spPr>
        <p:style>
          <a:lnRef idx="1">
            <a:schemeClr val="accent3"/>
          </a:lnRef>
          <a:fillRef idx="2">
            <a:schemeClr val="accent3"/>
          </a:fillRef>
          <a:effectRef idx="1">
            <a:schemeClr val="accent3"/>
          </a:effectRef>
          <a:fontRef idx="minor">
            <a:schemeClr val="dk1"/>
          </a:fontRef>
        </p:style>
        <p:txBody>
          <a:bodyPr>
            <a:spAutoFit/>
          </a:bodyPr>
          <a:lstStyle/>
          <a:p>
            <a:pPr algn="ctr">
              <a:defRPr/>
            </a:pPr>
            <a:r>
              <a:rPr lang="ar-EG" sz="3600" dirty="0">
                <a:solidFill>
                  <a:srgbClr val="002060"/>
                </a:solidFill>
                <a:latin typeface="Arabic Typesetting" panose="03020402040406030203" pitchFamily="66" charset="-78"/>
                <a:cs typeface="Arabic Typesetting" panose="03020402040406030203" pitchFamily="66" charset="-78"/>
              </a:rPr>
              <a:t>طموحاتك</a:t>
            </a:r>
          </a:p>
        </p:txBody>
      </p:sp>
      <p:sp>
        <p:nvSpPr>
          <p:cNvPr id="15" name="Rounded Rectangle 20">
            <a:extLst>
              <a:ext uri="{FF2B5EF4-FFF2-40B4-BE49-F238E27FC236}">
                <a16:creationId xmlns:a16="http://schemas.microsoft.com/office/drawing/2014/main" id="{F2D11488-D476-C8A7-2B6C-D50269B9BBDC}"/>
              </a:ext>
            </a:extLst>
          </p:cNvPr>
          <p:cNvSpPr/>
          <p:nvPr/>
        </p:nvSpPr>
        <p:spPr>
          <a:xfrm>
            <a:off x="2133600" y="1906180"/>
            <a:ext cx="7772400" cy="1295400"/>
          </a:xfrm>
          <a:prstGeom prst="roundRect">
            <a:avLst/>
          </a:prstGeom>
          <a:solidFill>
            <a:schemeClr val="accent2">
              <a:lumMod val="60000"/>
              <a:lumOff val="40000"/>
            </a:schemeClr>
          </a:solidFill>
        </p:spPr>
        <p:style>
          <a:lnRef idx="1">
            <a:schemeClr val="accent3"/>
          </a:lnRef>
          <a:fillRef idx="2">
            <a:schemeClr val="accent3"/>
          </a:fillRef>
          <a:effectRef idx="1">
            <a:schemeClr val="accent3"/>
          </a:effectRef>
          <a:fontRef idx="minor">
            <a:schemeClr val="dk1"/>
          </a:fontRef>
        </p:style>
        <p:txBody>
          <a:bodyPr anchor="ctr">
            <a:scene3d>
              <a:camera prst="orthographicFront"/>
              <a:lightRig rig="threePt" dir="t"/>
            </a:scene3d>
            <a:sp3d extrusionH="57150">
              <a:bevelT w="38100" h="38100" prst="angle"/>
            </a:sp3d>
          </a:bodyPr>
          <a:lstStyle/>
          <a:p>
            <a:pPr algn="ctr">
              <a:defRPr/>
            </a:pPr>
            <a:r>
              <a:rPr lang="ar-EG" sz="2800" i="1" dirty="0">
                <a:solidFill>
                  <a:srgbClr val="002060"/>
                </a:solidFill>
                <a:latin typeface="Arabic Typesetting" panose="03020402040406030203" pitchFamily="66" charset="-78"/>
                <a:cs typeface="Arabic Typesetting" panose="03020402040406030203" pitchFamily="66" charset="-78"/>
              </a:rPr>
              <a:t>يا أيها الناس إنا خلقناكم من ذكر وأُنثى وجعلناكم شعوباً وقبائل لتعارفوا إن أكرمكم عند اللّه أتقاكم إن اللّه عليم خبير</a:t>
            </a:r>
            <a:endParaRPr lang="en-US" sz="2800" i="1" dirty="0">
              <a:solidFill>
                <a:srgbClr val="002060"/>
              </a:solidFill>
              <a:latin typeface="Arabic Typesetting" panose="03020402040406030203" pitchFamily="66" charset="-78"/>
              <a:cs typeface="Arabic Typesetting" panose="03020402040406030203" pitchFamily="66" charset="-78"/>
            </a:endParaRPr>
          </a:p>
        </p:txBody>
      </p:sp>
      <p:sp>
        <p:nvSpPr>
          <p:cNvPr id="16" name="Oval 9">
            <a:extLst>
              <a:ext uri="{FF2B5EF4-FFF2-40B4-BE49-F238E27FC236}">
                <a16:creationId xmlns:a16="http://schemas.microsoft.com/office/drawing/2014/main" id="{2D7F7D52-0FA6-62F9-B903-18FB73802846}"/>
              </a:ext>
            </a:extLst>
          </p:cNvPr>
          <p:cNvSpPr/>
          <p:nvPr/>
        </p:nvSpPr>
        <p:spPr>
          <a:xfrm>
            <a:off x="9098850" y="3327039"/>
            <a:ext cx="1347948" cy="1197697"/>
          </a:xfrm>
          <a:prstGeom prst="ellipse">
            <a:avLst/>
          </a:prstGeom>
          <a:solidFill>
            <a:schemeClr val="accent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rtlCol="0" anchor="ctr"/>
          <a:lstStyle/>
          <a:p>
            <a:pPr algn="ctr"/>
            <a:r>
              <a:rPr lang="ar-EG" sz="2400" b="1" dirty="0">
                <a:solidFill>
                  <a:schemeClr val="bg1"/>
                </a:solidFill>
                <a:latin typeface="Arabic Typesetting" panose="03020402040406030203" pitchFamily="66" charset="-78"/>
                <a:cs typeface="Arabic Typesetting" panose="03020402040406030203" pitchFamily="66" charset="-78"/>
              </a:rPr>
              <a:t>نشاط1 جماعي 10 د</a:t>
            </a:r>
            <a:endParaRPr lang="en-US" sz="2400" b="1" dirty="0">
              <a:solidFill>
                <a:schemeClr val="bg1"/>
              </a:solidFill>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33914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2"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ppt_x</p:attrName>
                                        </p:attrNameLst>
                                      </p:cBhvr>
                                      <p:tavLst>
                                        <p:tav tm="0">
                                          <p:val>
                                            <p:strVal val="#ppt_x+#ppt_w/2"/>
                                          </p:val>
                                        </p:tav>
                                        <p:tav tm="100000">
                                          <p:val>
                                            <p:strVal val="#ppt_x"/>
                                          </p:val>
                                        </p:tav>
                                      </p:tavLst>
                                    </p:anim>
                                    <p:anim calcmode="lin" valueType="num">
                                      <p:cBhvr>
                                        <p:cTn id="8" dur="500" fill="hold"/>
                                        <p:tgtEl>
                                          <p:spTgt spid="8"/>
                                        </p:tgtEl>
                                        <p:attrNameLst>
                                          <p:attrName>ppt_y</p:attrName>
                                        </p:attrNameLst>
                                      </p:cBhvr>
                                      <p:tavLst>
                                        <p:tav tm="0">
                                          <p:val>
                                            <p:strVal val="#ppt_y"/>
                                          </p:val>
                                        </p:tav>
                                        <p:tav tm="100000">
                                          <p:val>
                                            <p:strVal val="#ppt_y"/>
                                          </p:val>
                                        </p:tav>
                                      </p:tavLst>
                                    </p:anim>
                                    <p:anim calcmode="lin" valueType="num">
                                      <p:cBhvr>
                                        <p:cTn id="9" dur="500" fill="hold"/>
                                        <p:tgtEl>
                                          <p:spTgt spid="8"/>
                                        </p:tgtEl>
                                        <p:attrNameLst>
                                          <p:attrName>ppt_w</p:attrName>
                                        </p:attrNameLst>
                                      </p:cBhvr>
                                      <p:tavLst>
                                        <p:tav tm="0">
                                          <p:val>
                                            <p:fltVal val="0"/>
                                          </p:val>
                                        </p:tav>
                                        <p:tav tm="100000">
                                          <p:val>
                                            <p:strVal val="#ppt_w"/>
                                          </p:val>
                                        </p:tav>
                                      </p:tavLst>
                                    </p:anim>
                                    <p:anim calcmode="lin" valueType="num">
                                      <p:cBhvr>
                                        <p:cTn id="10" dur="500" fill="hold"/>
                                        <p:tgtEl>
                                          <p:spTgt spid="8"/>
                                        </p:tgtEl>
                                        <p:attrNameLst>
                                          <p:attrName>ppt_h</p:attrName>
                                        </p:attrNameLst>
                                      </p:cBhvr>
                                      <p:tavLst>
                                        <p:tav tm="0">
                                          <p:val>
                                            <p:strVal val="#ppt_h"/>
                                          </p:val>
                                        </p:tav>
                                        <p:tav tm="100000">
                                          <p:val>
                                            <p:strVal val="#ppt_h"/>
                                          </p:val>
                                        </p:tav>
                                      </p:tavLst>
                                    </p:anim>
                                  </p:childTnLst>
                                </p:cTn>
                              </p:par>
                              <p:par>
                                <p:cTn id="11" presetID="17" presetClass="entr" presetSubtype="2"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ppt_x</p:attrName>
                                        </p:attrNameLst>
                                      </p:cBhvr>
                                      <p:tavLst>
                                        <p:tav tm="0">
                                          <p:val>
                                            <p:strVal val="#ppt_x+#ppt_w/2"/>
                                          </p:val>
                                        </p:tav>
                                        <p:tav tm="100000">
                                          <p:val>
                                            <p:strVal val="#ppt_x"/>
                                          </p:val>
                                        </p:tav>
                                      </p:tavLst>
                                    </p:anim>
                                    <p:anim calcmode="lin" valueType="num">
                                      <p:cBhvr>
                                        <p:cTn id="14" dur="500" fill="hold"/>
                                        <p:tgtEl>
                                          <p:spTgt spid="9"/>
                                        </p:tgtEl>
                                        <p:attrNameLst>
                                          <p:attrName>ppt_y</p:attrName>
                                        </p:attrNameLst>
                                      </p:cBhvr>
                                      <p:tavLst>
                                        <p:tav tm="0">
                                          <p:val>
                                            <p:strVal val="#ppt_y"/>
                                          </p:val>
                                        </p:tav>
                                        <p:tav tm="100000">
                                          <p:val>
                                            <p:strVal val="#ppt_y"/>
                                          </p:val>
                                        </p:tav>
                                      </p:tavLst>
                                    </p:anim>
                                    <p:anim calcmode="lin" valueType="num">
                                      <p:cBhvr>
                                        <p:cTn id="15" dur="500" fill="hold"/>
                                        <p:tgtEl>
                                          <p:spTgt spid="9"/>
                                        </p:tgtEl>
                                        <p:attrNameLst>
                                          <p:attrName>ppt_w</p:attrName>
                                        </p:attrNameLst>
                                      </p:cBhvr>
                                      <p:tavLst>
                                        <p:tav tm="0">
                                          <p:val>
                                            <p:fltVal val="0"/>
                                          </p:val>
                                        </p:tav>
                                        <p:tav tm="100000">
                                          <p:val>
                                            <p:strVal val="#ppt_w"/>
                                          </p:val>
                                        </p:tav>
                                      </p:tavLst>
                                    </p:anim>
                                    <p:anim calcmode="lin" valueType="num">
                                      <p:cBhvr>
                                        <p:cTn id="16" dur="500" fill="hold"/>
                                        <p:tgtEl>
                                          <p:spTgt spid="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127E348-D64F-BF2B-A240-AF5870B4C56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3" name="Picture 1">
            <a:extLst>
              <a:ext uri="{FF2B5EF4-FFF2-40B4-BE49-F238E27FC236}">
                <a16:creationId xmlns:a16="http://schemas.microsoft.com/office/drawing/2014/main" id="{3641725E-83A6-C6DF-DC2E-C2971D3F83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4" name="Picture 1">
            <a:extLst>
              <a:ext uri="{FF2B5EF4-FFF2-40B4-BE49-F238E27FC236}">
                <a16:creationId xmlns:a16="http://schemas.microsoft.com/office/drawing/2014/main" id="{42B073C1-0913-8C1E-16A9-369F033B169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5" name="Picture 1">
            <a:extLst>
              <a:ext uri="{FF2B5EF4-FFF2-40B4-BE49-F238E27FC236}">
                <a16:creationId xmlns:a16="http://schemas.microsoft.com/office/drawing/2014/main" id="{B955D4EF-9FE8-0A4F-4686-BD2C1A0E6D2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6" name="Picture 1">
            <a:extLst>
              <a:ext uri="{FF2B5EF4-FFF2-40B4-BE49-F238E27FC236}">
                <a16:creationId xmlns:a16="http://schemas.microsoft.com/office/drawing/2014/main" id="{16452919-B9AB-7900-9D3C-8E59BB992C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7" name="Picture 1">
            <a:extLst>
              <a:ext uri="{FF2B5EF4-FFF2-40B4-BE49-F238E27FC236}">
                <a16:creationId xmlns:a16="http://schemas.microsoft.com/office/drawing/2014/main" id="{945AE694-CF39-8A04-02D7-C1A79BC1E23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8" name="Picture 1">
            <a:extLst>
              <a:ext uri="{FF2B5EF4-FFF2-40B4-BE49-F238E27FC236}">
                <a16:creationId xmlns:a16="http://schemas.microsoft.com/office/drawing/2014/main" id="{4CBEF511-3430-C8F6-0961-0E9A5E11AD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9" name="Picture 1">
            <a:extLst>
              <a:ext uri="{FF2B5EF4-FFF2-40B4-BE49-F238E27FC236}">
                <a16:creationId xmlns:a16="http://schemas.microsoft.com/office/drawing/2014/main" id="{F7254600-E6B1-0D6E-C67A-ED694CC7C69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sp>
        <p:nvSpPr>
          <p:cNvPr id="10" name="عنوان 1">
            <a:extLst>
              <a:ext uri="{FF2B5EF4-FFF2-40B4-BE49-F238E27FC236}">
                <a16:creationId xmlns:a16="http://schemas.microsoft.com/office/drawing/2014/main" id="{323321D6-F8BD-683F-83EB-18667DF591CE}"/>
              </a:ext>
            </a:extLst>
          </p:cNvPr>
          <p:cNvSpPr txBox="1">
            <a:spLocks/>
          </p:cNvSpPr>
          <p:nvPr/>
        </p:nvSpPr>
        <p:spPr>
          <a:xfrm>
            <a:off x="677334"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ar-EG"/>
              <a:t>3</a:t>
            </a:r>
            <a:endParaRPr lang="en-US" dirty="0"/>
          </a:p>
        </p:txBody>
      </p:sp>
      <p:pic>
        <p:nvPicPr>
          <p:cNvPr id="11" name="Picture 1">
            <a:extLst>
              <a:ext uri="{FF2B5EF4-FFF2-40B4-BE49-F238E27FC236}">
                <a16:creationId xmlns:a16="http://schemas.microsoft.com/office/drawing/2014/main" id="{FF38D943-7AAE-B8B8-DADC-77F859AA062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25" y="-1077"/>
            <a:ext cx="12188175" cy="6860153"/>
          </a:xfrm>
          <a:prstGeom prst="rect">
            <a:avLst/>
          </a:prstGeom>
        </p:spPr>
      </p:pic>
      <p:sp>
        <p:nvSpPr>
          <p:cNvPr id="22" name="مربع نص 21">
            <a:extLst>
              <a:ext uri="{FF2B5EF4-FFF2-40B4-BE49-F238E27FC236}">
                <a16:creationId xmlns:a16="http://schemas.microsoft.com/office/drawing/2014/main" id="{AE63A544-56BA-A43E-1C51-F2361899D818}"/>
              </a:ext>
            </a:extLst>
          </p:cNvPr>
          <p:cNvSpPr txBox="1"/>
          <p:nvPr/>
        </p:nvSpPr>
        <p:spPr>
          <a:xfrm>
            <a:off x="5180208" y="2375090"/>
            <a:ext cx="3302888" cy="492122"/>
          </a:xfrm>
          <a:prstGeom prst="rect">
            <a:avLst/>
          </a:prstGeom>
          <a:noFill/>
        </p:spPr>
        <p:txBody>
          <a:bodyPr wrap="square">
            <a:spAutoFit/>
          </a:bodyPr>
          <a:lstStyle/>
          <a:p>
            <a:pPr algn="ctr" rtl="1">
              <a:lnSpc>
                <a:spcPct val="115000"/>
              </a:lnSpc>
              <a:spcAft>
                <a:spcPts val="1000"/>
              </a:spcAft>
            </a:pPr>
            <a:endParaRPr lang="en-US" sz="2400" b="1" dirty="0">
              <a:solidFill>
                <a:schemeClr val="accent2">
                  <a:lumMod val="75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23" name="مستطيل: زوايا مستديرة 22">
            <a:extLst>
              <a:ext uri="{FF2B5EF4-FFF2-40B4-BE49-F238E27FC236}">
                <a16:creationId xmlns:a16="http://schemas.microsoft.com/office/drawing/2014/main" id="{F3C42F47-7892-4EFF-8E88-80C679D0AB28}"/>
              </a:ext>
            </a:extLst>
          </p:cNvPr>
          <p:cNvSpPr/>
          <p:nvPr/>
        </p:nvSpPr>
        <p:spPr>
          <a:xfrm>
            <a:off x="6424945" y="1510820"/>
            <a:ext cx="3772851" cy="61133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r" rtl="1">
              <a:lnSpc>
                <a:spcPct val="115000"/>
              </a:lnSpc>
              <a:spcAft>
                <a:spcPts val="1000"/>
              </a:spcAft>
            </a:pPr>
            <a:r>
              <a:rPr lang="ar-EG" sz="2400" b="1" dirty="0">
                <a:latin typeface="Calibri" panose="020F0502020204030204" pitchFamily="34" charset="0"/>
                <a:ea typeface="Calibri"/>
                <a:cs typeface="Calibri" panose="020F0502020204030204" pitchFamily="34" charset="0"/>
              </a:rPr>
              <a:t>فئات الدافعية في نموذج كيلر</a:t>
            </a:r>
          </a:p>
        </p:txBody>
      </p:sp>
      <p:sp>
        <p:nvSpPr>
          <p:cNvPr id="24" name="Google Shape;350;p7">
            <a:extLst>
              <a:ext uri="{FF2B5EF4-FFF2-40B4-BE49-F238E27FC236}">
                <a16:creationId xmlns:a16="http://schemas.microsoft.com/office/drawing/2014/main" id="{A65351CA-6DF2-5DBB-FA6D-49E1410A051D}"/>
              </a:ext>
            </a:extLst>
          </p:cNvPr>
          <p:cNvSpPr/>
          <p:nvPr/>
        </p:nvSpPr>
        <p:spPr>
          <a:xfrm>
            <a:off x="677334" y="3091337"/>
            <a:ext cx="7388637" cy="3645897"/>
          </a:xfrm>
          <a:prstGeom prst="roundRect">
            <a:avLst>
              <a:gd name="adj" fmla="val 5556"/>
            </a:avLst>
          </a:prstGeom>
          <a:solidFill>
            <a:schemeClr val="accent2">
              <a:lumMod val="20000"/>
              <a:lumOff val="80000"/>
            </a:schemeClr>
          </a:solidFill>
          <a:ln>
            <a:noFill/>
          </a:ln>
        </p:spPr>
        <p:txBody>
          <a:bodyPr spcFirstLastPara="1" wrap="square" lIns="91425" tIns="45700" rIns="91425" bIns="45700" anchor="ctr" anchorCtr="0">
            <a:noAutofit/>
          </a:bodyPr>
          <a:lstStyle/>
          <a:p>
            <a:pPr algn="r" rtl="1">
              <a:lnSpc>
                <a:spcPct val="115000"/>
              </a:lnSpc>
              <a:spcAft>
                <a:spcPts val="1000"/>
              </a:spcAft>
            </a:pPr>
            <a:r>
              <a:rPr lang="ar-EG" sz="1600" b="1" dirty="0">
                <a:solidFill>
                  <a:srgbClr val="000000"/>
                </a:solidFill>
                <a:latin typeface="Calibri" panose="020F0502020204030204" pitchFamily="34" charset="0"/>
                <a:ea typeface="Simplified Arabic"/>
                <a:cs typeface="Calibri" panose="020F0502020204030204" pitchFamily="34" charset="0"/>
              </a:rPr>
              <a:t>      </a:t>
            </a:r>
            <a:r>
              <a:rPr lang="ar-SA" b="1" dirty="0">
                <a:solidFill>
                  <a:srgbClr val="000000"/>
                </a:solidFill>
                <a:latin typeface="Calibri" panose="020F0502020204030204" pitchFamily="34" charset="0"/>
                <a:ea typeface="Simplified Arabic"/>
                <a:cs typeface="Calibri" panose="020F0502020204030204" pitchFamily="34" charset="0"/>
              </a:rPr>
              <a:t>الصلة</a:t>
            </a:r>
            <a:r>
              <a:rPr lang="en-US" b="1" dirty="0">
                <a:solidFill>
                  <a:srgbClr val="000000"/>
                </a:solidFill>
                <a:latin typeface="Calibri" panose="020F0502020204030204" pitchFamily="34" charset="0"/>
                <a:ea typeface="Simplified Arabic"/>
                <a:cs typeface="Calibri" panose="020F0502020204030204" pitchFamily="34" charset="0"/>
              </a:rPr>
              <a:t>Relevance :</a:t>
            </a:r>
            <a:r>
              <a:rPr lang="ar-EG" b="1" dirty="0">
                <a:solidFill>
                  <a:srgbClr val="000000"/>
                </a:solidFill>
                <a:latin typeface="Calibri" panose="020F0502020204030204" pitchFamily="34" charset="0"/>
                <a:ea typeface="Simplified Arabic"/>
                <a:cs typeface="Calibri" panose="020F0502020204030204" pitchFamily="34" charset="0"/>
              </a:rPr>
              <a:t>  </a:t>
            </a:r>
            <a:endParaRPr lang="ar-EG" sz="1600" dirty="0">
              <a:solidFill>
                <a:srgbClr val="000000"/>
              </a:solidFill>
              <a:latin typeface="Calibri" panose="020F0502020204030204" pitchFamily="34" charset="0"/>
              <a:ea typeface="Simplified Arabic"/>
              <a:cs typeface="Calibri" panose="020F0502020204030204" pitchFamily="34" charset="0"/>
            </a:endParaRPr>
          </a:p>
          <a:p>
            <a:pPr algn="r" rtl="1">
              <a:lnSpc>
                <a:spcPct val="115000"/>
              </a:lnSpc>
              <a:spcAft>
                <a:spcPts val="1000"/>
              </a:spcAft>
            </a:pPr>
            <a:r>
              <a:rPr lang="ar-SA" sz="1600" dirty="0">
                <a:solidFill>
                  <a:srgbClr val="000000"/>
                </a:solidFill>
                <a:latin typeface="Calibri" panose="020F0502020204030204" pitchFamily="34" charset="0"/>
                <a:ea typeface="Simplified Arabic"/>
                <a:cs typeface="Calibri" panose="020F0502020204030204" pitchFamily="34" charset="0"/>
              </a:rPr>
              <a:t>وهي ربط بيئة التعلم والتي تشمل المحتوى واستراتيجيات التعلم والتنظيم الاجتماعي بأهداف المتعلم ونمط تعلمه وخبرته السابقة وتتكون هذه الفئة من الفئات الفرعية التالية: </a:t>
            </a:r>
          </a:p>
          <a:p>
            <a:pPr algn="r" rtl="1">
              <a:lnSpc>
                <a:spcPct val="115000"/>
              </a:lnSpc>
              <a:spcAft>
                <a:spcPts val="1000"/>
              </a:spcAft>
            </a:pPr>
            <a:r>
              <a:rPr lang="ar-SA" sz="1600" dirty="0">
                <a:solidFill>
                  <a:srgbClr val="000000"/>
                </a:solidFill>
                <a:latin typeface="Calibri" panose="020F0502020204030204" pitchFamily="34" charset="0"/>
                <a:ea typeface="Simplified Arabic"/>
                <a:cs typeface="Calibri" panose="020F0502020204030204" pitchFamily="34" charset="0"/>
              </a:rPr>
              <a:t>●	الربط بالهدف: يمكن الربط بأهداف المتعلم عن طريق عرض الأهداف وتوضيح الغرض من التعلم وأهميته بالنسبة للمتعلم وشرح الأساليب المحددة للنجاح والإنجاز.</a:t>
            </a:r>
          </a:p>
          <a:p>
            <a:pPr algn="r" rtl="1">
              <a:lnSpc>
                <a:spcPct val="115000"/>
              </a:lnSpc>
              <a:spcAft>
                <a:spcPts val="1000"/>
              </a:spcAft>
            </a:pPr>
            <a:r>
              <a:rPr lang="ar-SA" sz="1600" dirty="0">
                <a:solidFill>
                  <a:srgbClr val="000000"/>
                </a:solidFill>
                <a:latin typeface="Calibri" panose="020F0502020204030204" pitchFamily="34" charset="0"/>
                <a:ea typeface="Simplified Arabic"/>
                <a:cs typeface="Calibri" panose="020F0502020204030204" pitchFamily="34" charset="0"/>
              </a:rPr>
              <a:t>●	مطابقة الرغبات: يمكن مطابقة رغبات المتعلم يجعل عملية التعلم تتوافق مع دوافعه وقيمه وذلك عن طريق نشاطات ملائمة للتعلم وإسناد المسؤوليات له مع تزويده بالفرص المناسبة للإنجاز.</a:t>
            </a:r>
          </a:p>
          <a:p>
            <a:pPr algn="r" rtl="1">
              <a:lnSpc>
                <a:spcPct val="115000"/>
              </a:lnSpc>
              <a:spcAft>
                <a:spcPts val="1000"/>
              </a:spcAft>
            </a:pPr>
            <a:r>
              <a:rPr lang="ar-SA" sz="1600" dirty="0">
                <a:solidFill>
                  <a:srgbClr val="000000"/>
                </a:solidFill>
                <a:latin typeface="Calibri" panose="020F0502020204030204" pitchFamily="34" charset="0"/>
                <a:ea typeface="Simplified Arabic"/>
                <a:cs typeface="Calibri" panose="020F0502020204030204" pitchFamily="34" charset="0"/>
              </a:rPr>
              <a:t>●	الربط بالخبرة: يمكن ربط عملية التعلم بخبرة المتعلم من خلال تقديم المحتوى بطرق ذات معنى بالنسبة للمتعلم، وتتصل بخبرته وتجاربه وقيمه. </a:t>
            </a:r>
          </a:p>
        </p:txBody>
      </p:sp>
      <p:sp>
        <p:nvSpPr>
          <p:cNvPr id="25" name="سهم إلى اليسار 20">
            <a:extLst>
              <a:ext uri="{FF2B5EF4-FFF2-40B4-BE49-F238E27FC236}">
                <a16:creationId xmlns:a16="http://schemas.microsoft.com/office/drawing/2014/main" id="{C5F71355-9A57-B332-1F1B-42DF805320CB}"/>
              </a:ext>
            </a:extLst>
          </p:cNvPr>
          <p:cNvSpPr/>
          <p:nvPr/>
        </p:nvSpPr>
        <p:spPr>
          <a:xfrm rot="16200000">
            <a:off x="6187580" y="2329050"/>
            <a:ext cx="803306" cy="721269"/>
          </a:xfrm>
          <a:prstGeom prst="leftArrow">
            <a:avLst/>
          </a:prstGeom>
          <a:solidFill>
            <a:schemeClr val="tx1"/>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ar-SA" b="1">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
        <p:nvSpPr>
          <p:cNvPr id="26" name="Rounded Rectangle 35">
            <a:extLst>
              <a:ext uri="{FF2B5EF4-FFF2-40B4-BE49-F238E27FC236}">
                <a16:creationId xmlns:a16="http://schemas.microsoft.com/office/drawing/2014/main" id="{C472F894-F0E8-AFF1-366A-51925A98FEB6}"/>
              </a:ext>
            </a:extLst>
          </p:cNvPr>
          <p:cNvSpPr/>
          <p:nvPr/>
        </p:nvSpPr>
        <p:spPr>
          <a:xfrm rot="2603895">
            <a:off x="7833916" y="3175862"/>
            <a:ext cx="407001" cy="404483"/>
          </a:xfrm>
          <a:prstGeom prst="roundRect">
            <a:avLst>
              <a:gd name="adj" fmla="val 23224"/>
            </a:avLst>
          </a:prstGeom>
          <a:solidFill>
            <a:srgbClr val="BFD45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مربع نص 29">
            <a:extLst>
              <a:ext uri="{FF2B5EF4-FFF2-40B4-BE49-F238E27FC236}">
                <a16:creationId xmlns:a16="http://schemas.microsoft.com/office/drawing/2014/main" id="{7BE0DF8F-AF5E-DB6C-3350-BFDFC41AF43A}"/>
              </a:ext>
            </a:extLst>
          </p:cNvPr>
          <p:cNvSpPr txBox="1"/>
          <p:nvPr/>
        </p:nvSpPr>
        <p:spPr>
          <a:xfrm>
            <a:off x="7886841" y="3157386"/>
            <a:ext cx="474234" cy="369332"/>
          </a:xfrm>
          <a:prstGeom prst="rect">
            <a:avLst/>
          </a:prstGeom>
          <a:noFill/>
        </p:spPr>
        <p:txBody>
          <a:bodyPr wrap="square" rtlCol="0">
            <a:spAutoFit/>
          </a:bodyPr>
          <a:lstStyle/>
          <a:p>
            <a:r>
              <a:rPr lang="ar-EG" b="1" dirty="0">
                <a:solidFill>
                  <a:schemeClr val="bg1">
                    <a:lumMod val="95000"/>
                  </a:schemeClr>
                </a:solidFill>
              </a:rPr>
              <a:t>2</a:t>
            </a:r>
            <a:endParaRPr lang="en-US" b="1" dirty="0">
              <a:solidFill>
                <a:schemeClr val="bg1">
                  <a:lumMod val="95000"/>
                </a:schemeClr>
              </a:solidFill>
            </a:endParaRPr>
          </a:p>
        </p:txBody>
      </p:sp>
    </p:spTree>
    <p:extLst>
      <p:ext uri="{BB962C8B-B14F-4D97-AF65-F5344CB8AC3E}">
        <p14:creationId xmlns:p14="http://schemas.microsoft.com/office/powerpoint/2010/main" val="3033741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randombar(horizontal)">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grpId="0" nodeType="click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p:cTn id="12" dur="1000" fill="hold"/>
                                        <p:tgtEl>
                                          <p:spTgt spid="25"/>
                                        </p:tgtEl>
                                        <p:attrNameLst>
                                          <p:attrName>ppt_w</p:attrName>
                                        </p:attrNameLst>
                                      </p:cBhvr>
                                      <p:tavLst>
                                        <p:tav tm="0">
                                          <p:val>
                                            <p:fltVal val="0"/>
                                          </p:val>
                                        </p:tav>
                                        <p:tav tm="100000">
                                          <p:val>
                                            <p:strVal val="#ppt_w"/>
                                          </p:val>
                                        </p:tav>
                                      </p:tavLst>
                                    </p:anim>
                                    <p:anim calcmode="lin" valueType="num">
                                      <p:cBhvr>
                                        <p:cTn id="13" dur="1000" fill="hold"/>
                                        <p:tgtEl>
                                          <p:spTgt spid="25"/>
                                        </p:tgtEl>
                                        <p:attrNameLst>
                                          <p:attrName>ppt_h</p:attrName>
                                        </p:attrNameLst>
                                      </p:cBhvr>
                                      <p:tavLst>
                                        <p:tav tm="0">
                                          <p:val>
                                            <p:fltVal val="0"/>
                                          </p:val>
                                        </p:tav>
                                        <p:tav tm="100000">
                                          <p:val>
                                            <p:strVal val="#ppt_h"/>
                                          </p:val>
                                        </p:tav>
                                      </p:tavLst>
                                    </p:anim>
                                    <p:anim calcmode="lin" valueType="num">
                                      <p:cBhvr>
                                        <p:cTn id="14" dur="1000" fill="hold"/>
                                        <p:tgtEl>
                                          <p:spTgt spid="25"/>
                                        </p:tgtEl>
                                        <p:attrNameLst>
                                          <p:attrName>style.rotation</p:attrName>
                                        </p:attrNameLst>
                                      </p:cBhvr>
                                      <p:tavLst>
                                        <p:tav tm="0">
                                          <p:val>
                                            <p:fltVal val="90"/>
                                          </p:val>
                                        </p:tav>
                                        <p:tav tm="100000">
                                          <p:val>
                                            <p:fltVal val="0"/>
                                          </p:val>
                                        </p:tav>
                                      </p:tavLst>
                                    </p:anim>
                                    <p:animEffect transition="in" filter="fade">
                                      <p:cBhvr>
                                        <p:cTn id="15" dur="1000"/>
                                        <p:tgtEl>
                                          <p:spTgt spid="25"/>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fade">
                                      <p:cBhvr>
                                        <p:cTn id="20" dur="500"/>
                                        <p:tgtEl>
                                          <p:spTgt spid="26"/>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additive="base">
                                        <p:cTn id="25" dur="500" fill="hold"/>
                                        <p:tgtEl>
                                          <p:spTgt spid="24"/>
                                        </p:tgtEl>
                                        <p:attrNameLst>
                                          <p:attrName>ppt_x</p:attrName>
                                        </p:attrNameLst>
                                      </p:cBhvr>
                                      <p:tavLst>
                                        <p:tav tm="0">
                                          <p:val>
                                            <p:strVal val="#ppt_x"/>
                                          </p:val>
                                        </p:tav>
                                        <p:tav tm="100000">
                                          <p:val>
                                            <p:strVal val="#ppt_x"/>
                                          </p:val>
                                        </p:tav>
                                      </p:tavLst>
                                    </p:anim>
                                    <p:anim calcmode="lin" valueType="num">
                                      <p:cBhvr additive="base">
                                        <p:cTn id="26"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127E348-D64F-BF2B-A240-AF5870B4C56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3" name="Picture 1">
            <a:extLst>
              <a:ext uri="{FF2B5EF4-FFF2-40B4-BE49-F238E27FC236}">
                <a16:creationId xmlns:a16="http://schemas.microsoft.com/office/drawing/2014/main" id="{81B41255-5FAF-A409-1CAD-C1DD14FAD2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4" name="Picture 1">
            <a:extLst>
              <a:ext uri="{FF2B5EF4-FFF2-40B4-BE49-F238E27FC236}">
                <a16:creationId xmlns:a16="http://schemas.microsoft.com/office/drawing/2014/main" id="{DBC09ECB-22DF-D504-0551-E3BA396F28F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5" name="Picture 1">
            <a:extLst>
              <a:ext uri="{FF2B5EF4-FFF2-40B4-BE49-F238E27FC236}">
                <a16:creationId xmlns:a16="http://schemas.microsoft.com/office/drawing/2014/main" id="{F3035D4C-48CA-6564-AD74-BC353AC3113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6" name="Picture 1">
            <a:extLst>
              <a:ext uri="{FF2B5EF4-FFF2-40B4-BE49-F238E27FC236}">
                <a16:creationId xmlns:a16="http://schemas.microsoft.com/office/drawing/2014/main" id="{3FE38EE3-00AB-E50F-D8BD-94558F3AA1E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7" name="Picture 1">
            <a:extLst>
              <a:ext uri="{FF2B5EF4-FFF2-40B4-BE49-F238E27FC236}">
                <a16:creationId xmlns:a16="http://schemas.microsoft.com/office/drawing/2014/main" id="{E7C301FA-4B67-795D-21E7-A96B1D11A7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8" name="Picture 1">
            <a:extLst>
              <a:ext uri="{FF2B5EF4-FFF2-40B4-BE49-F238E27FC236}">
                <a16:creationId xmlns:a16="http://schemas.microsoft.com/office/drawing/2014/main" id="{6FBBEDC3-9B71-CA6F-1064-0BB86B21CDF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9" name="Picture 1">
            <a:extLst>
              <a:ext uri="{FF2B5EF4-FFF2-40B4-BE49-F238E27FC236}">
                <a16:creationId xmlns:a16="http://schemas.microsoft.com/office/drawing/2014/main" id="{A448FB96-BBE9-C48B-A7E7-6044682C8D6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10" name="Picture 1">
            <a:extLst>
              <a:ext uri="{FF2B5EF4-FFF2-40B4-BE49-F238E27FC236}">
                <a16:creationId xmlns:a16="http://schemas.microsoft.com/office/drawing/2014/main" id="{63F68D0D-F4E7-C1AE-4682-2428E1AD101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sp>
        <p:nvSpPr>
          <p:cNvPr id="11" name="عنوان 1">
            <a:extLst>
              <a:ext uri="{FF2B5EF4-FFF2-40B4-BE49-F238E27FC236}">
                <a16:creationId xmlns:a16="http://schemas.microsoft.com/office/drawing/2014/main" id="{215B1730-1A49-5B16-BE79-891F8AACC055}"/>
              </a:ext>
            </a:extLst>
          </p:cNvPr>
          <p:cNvSpPr txBox="1">
            <a:spLocks/>
          </p:cNvSpPr>
          <p:nvPr/>
        </p:nvSpPr>
        <p:spPr>
          <a:xfrm>
            <a:off x="677334"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ar-EG"/>
              <a:t>3</a:t>
            </a:r>
            <a:endParaRPr lang="en-US" dirty="0"/>
          </a:p>
        </p:txBody>
      </p:sp>
      <p:pic>
        <p:nvPicPr>
          <p:cNvPr id="12" name="Picture 1">
            <a:extLst>
              <a:ext uri="{FF2B5EF4-FFF2-40B4-BE49-F238E27FC236}">
                <a16:creationId xmlns:a16="http://schemas.microsoft.com/office/drawing/2014/main" id="{CFBA4B78-0372-2B82-7198-B0E706E995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25" y="-1077"/>
            <a:ext cx="12188175" cy="6860153"/>
          </a:xfrm>
          <a:prstGeom prst="rect">
            <a:avLst/>
          </a:prstGeom>
        </p:spPr>
      </p:pic>
      <p:sp>
        <p:nvSpPr>
          <p:cNvPr id="14" name="مربع نص 13">
            <a:extLst>
              <a:ext uri="{FF2B5EF4-FFF2-40B4-BE49-F238E27FC236}">
                <a16:creationId xmlns:a16="http://schemas.microsoft.com/office/drawing/2014/main" id="{1617EA23-A66C-2914-BF7E-D07A1C2B3428}"/>
              </a:ext>
            </a:extLst>
          </p:cNvPr>
          <p:cNvSpPr txBox="1"/>
          <p:nvPr/>
        </p:nvSpPr>
        <p:spPr>
          <a:xfrm>
            <a:off x="5180208" y="2375090"/>
            <a:ext cx="3302888" cy="492122"/>
          </a:xfrm>
          <a:prstGeom prst="rect">
            <a:avLst/>
          </a:prstGeom>
          <a:noFill/>
        </p:spPr>
        <p:txBody>
          <a:bodyPr wrap="square">
            <a:spAutoFit/>
          </a:bodyPr>
          <a:lstStyle/>
          <a:p>
            <a:pPr algn="ctr" rtl="1">
              <a:lnSpc>
                <a:spcPct val="115000"/>
              </a:lnSpc>
              <a:spcAft>
                <a:spcPts val="1000"/>
              </a:spcAft>
            </a:pPr>
            <a:endParaRPr lang="en-US" sz="2400" b="1" dirty="0">
              <a:solidFill>
                <a:schemeClr val="accent2">
                  <a:lumMod val="75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15" name="مستطيل: زوايا مستديرة 14">
            <a:extLst>
              <a:ext uri="{FF2B5EF4-FFF2-40B4-BE49-F238E27FC236}">
                <a16:creationId xmlns:a16="http://schemas.microsoft.com/office/drawing/2014/main" id="{C21A466D-82BA-F545-5603-7E14192A3788}"/>
              </a:ext>
            </a:extLst>
          </p:cNvPr>
          <p:cNvSpPr/>
          <p:nvPr/>
        </p:nvSpPr>
        <p:spPr>
          <a:xfrm>
            <a:off x="6424945" y="1510820"/>
            <a:ext cx="3772851" cy="61133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r" rtl="1">
              <a:lnSpc>
                <a:spcPct val="115000"/>
              </a:lnSpc>
              <a:spcAft>
                <a:spcPts val="1000"/>
              </a:spcAft>
            </a:pPr>
            <a:r>
              <a:rPr lang="ar-EG" sz="2400" b="1">
                <a:latin typeface="Calibri" panose="020F0502020204030204" pitchFamily="34" charset="0"/>
                <a:ea typeface="Calibri"/>
                <a:cs typeface="Calibri" panose="020F0502020204030204" pitchFamily="34" charset="0"/>
              </a:rPr>
              <a:t>فئات الدافعية في نموذج كيلر</a:t>
            </a:r>
            <a:endParaRPr lang="ar-EG" sz="2400" b="1" dirty="0">
              <a:latin typeface="Calibri" panose="020F0502020204030204" pitchFamily="34" charset="0"/>
              <a:ea typeface="Calibri"/>
              <a:cs typeface="Calibri" panose="020F0502020204030204" pitchFamily="34" charset="0"/>
            </a:endParaRPr>
          </a:p>
        </p:txBody>
      </p:sp>
      <p:sp>
        <p:nvSpPr>
          <p:cNvPr id="16" name="Google Shape;350;p7">
            <a:extLst>
              <a:ext uri="{FF2B5EF4-FFF2-40B4-BE49-F238E27FC236}">
                <a16:creationId xmlns:a16="http://schemas.microsoft.com/office/drawing/2014/main" id="{26BCC2EE-2BA8-806E-9166-F3CC7E811175}"/>
              </a:ext>
            </a:extLst>
          </p:cNvPr>
          <p:cNvSpPr/>
          <p:nvPr/>
        </p:nvSpPr>
        <p:spPr>
          <a:xfrm>
            <a:off x="677334" y="3091337"/>
            <a:ext cx="7388637" cy="3645897"/>
          </a:xfrm>
          <a:prstGeom prst="roundRect">
            <a:avLst>
              <a:gd name="adj" fmla="val 5556"/>
            </a:avLst>
          </a:prstGeom>
          <a:solidFill>
            <a:schemeClr val="accent2">
              <a:lumMod val="20000"/>
              <a:lumOff val="80000"/>
            </a:schemeClr>
          </a:solidFill>
          <a:ln>
            <a:noFill/>
          </a:ln>
        </p:spPr>
        <p:txBody>
          <a:bodyPr spcFirstLastPara="1" wrap="square" lIns="91425" tIns="45700" rIns="91425" bIns="45700" anchor="ctr" anchorCtr="0">
            <a:noAutofit/>
          </a:bodyPr>
          <a:lstStyle/>
          <a:p>
            <a:pPr marL="635" indent="-1905" algn="just" rtl="1">
              <a:lnSpc>
                <a:spcPct val="115000"/>
              </a:lnSpc>
              <a:spcAft>
                <a:spcPts val="800"/>
              </a:spcAft>
            </a:pPr>
            <a:r>
              <a:rPr lang="ar-SA" sz="1600">
                <a:solidFill>
                  <a:srgbClr val="000000"/>
                </a:solidFill>
                <a:latin typeface="Calibri" panose="020F0502020204030204" pitchFamily="34" charset="0"/>
                <a:ea typeface="Simplified Arabic"/>
                <a:cs typeface="Calibri" panose="020F0502020204030204" pitchFamily="34" charset="0"/>
              </a:rPr>
              <a:t>:  وهي بناء توقعات إيجابية لدى المتعلم عن النجاح، وايعاز نجاحه إلى جهوده وقدراته، وتتكون هذه الفئة من الفئات الفرعية التالية: </a:t>
            </a:r>
            <a:endParaRPr lang="en-US" sz="1600">
              <a:latin typeface="Calibri" panose="020F0502020204030204" pitchFamily="34" charset="0"/>
              <a:ea typeface="Calibri"/>
              <a:cs typeface="Calibri" panose="020F0502020204030204" pitchFamily="34" charset="0"/>
            </a:endParaRPr>
          </a:p>
          <a:p>
            <a:pPr marL="342900" marR="281940" lvl="0" indent="-342900" algn="just" rtl="1" fontAlgn="base">
              <a:lnSpc>
                <a:spcPct val="115000"/>
              </a:lnSpc>
              <a:spcAft>
                <a:spcPts val="0"/>
              </a:spcAft>
              <a:buSzPts val="1000"/>
              <a:buFont typeface="Arial"/>
              <a:buChar char="●"/>
            </a:pPr>
            <a:r>
              <a:rPr lang="ar-SA" sz="1600">
                <a:solidFill>
                  <a:srgbClr val="000000"/>
                </a:solidFill>
                <a:latin typeface="Calibri" panose="020F0502020204030204" pitchFamily="34" charset="0"/>
                <a:ea typeface="Simplified Arabic"/>
                <a:cs typeface="Calibri" panose="020F0502020204030204" pitchFamily="34" charset="0"/>
              </a:rPr>
              <a:t>توقعات النجاح: يمكن بناء توقعات إيجابية للنجاح من خلال إبلاغ المتعلم بمتطلبات التعلم والأداء وتوضيح معايير تقييمه.</a:t>
            </a:r>
            <a:endParaRPr lang="en-US" sz="1600">
              <a:latin typeface="Calibri" panose="020F0502020204030204" pitchFamily="34" charset="0"/>
              <a:ea typeface="Noto Sans Symbols"/>
              <a:cs typeface="Calibri" panose="020F0502020204030204" pitchFamily="34" charset="0"/>
            </a:endParaRPr>
          </a:p>
          <a:p>
            <a:pPr marL="342900" marR="281940" lvl="0" indent="-342900" algn="just" rtl="1" fontAlgn="base">
              <a:lnSpc>
                <a:spcPct val="115000"/>
              </a:lnSpc>
              <a:spcAft>
                <a:spcPts val="0"/>
              </a:spcAft>
              <a:buSzPts val="1000"/>
              <a:buFont typeface="Arial"/>
              <a:buChar char="●"/>
            </a:pPr>
            <a:r>
              <a:rPr lang="ar-SA" sz="1600">
                <a:solidFill>
                  <a:srgbClr val="000000"/>
                </a:solidFill>
                <a:latin typeface="Calibri" panose="020F0502020204030204" pitchFamily="34" charset="0"/>
                <a:ea typeface="Simplified Arabic"/>
                <a:cs typeface="Calibri" panose="020F0502020204030204" pitchFamily="34" charset="0"/>
              </a:rPr>
              <a:t>فرص النجاح: يمكن توفير فرص النجاح للمتعلم عن طريق تزويده بخبرات متعددة وتحديات تعزز ثقته في كفاءته. </a:t>
            </a:r>
            <a:endParaRPr lang="en-US" sz="1600">
              <a:latin typeface="Calibri" panose="020F0502020204030204" pitchFamily="34" charset="0"/>
              <a:ea typeface="Noto Sans Symbols"/>
              <a:cs typeface="Calibri" panose="020F0502020204030204" pitchFamily="34" charset="0"/>
            </a:endParaRPr>
          </a:p>
          <a:p>
            <a:pPr marL="342900" marR="281940" lvl="0" indent="-342900" algn="just" rtl="1" fontAlgn="base">
              <a:lnSpc>
                <a:spcPct val="115000"/>
              </a:lnSpc>
              <a:spcAft>
                <a:spcPts val="800"/>
              </a:spcAft>
              <a:buSzPts val="1000"/>
              <a:buFont typeface="Arial"/>
              <a:buChar char="●"/>
            </a:pPr>
            <a:r>
              <a:rPr lang="ar-SA" sz="1600">
                <a:solidFill>
                  <a:srgbClr val="000000"/>
                </a:solidFill>
                <a:latin typeface="Calibri" panose="020F0502020204030204" pitchFamily="34" charset="0"/>
                <a:ea typeface="Simplified Arabic"/>
                <a:cs typeface="Calibri" panose="020F0502020204030204" pitchFamily="34" charset="0"/>
              </a:rPr>
              <a:t>المسئولية الشخصية: يمكن تحديد مسؤولية المتعلم الشخصية عن نجاحه من خلال ربط نجاحه بجهوده وقدراته الذاتية. </a:t>
            </a:r>
            <a:endParaRPr lang="en-US" sz="1600" dirty="0">
              <a:latin typeface="Calibri" panose="020F0502020204030204" pitchFamily="34" charset="0"/>
              <a:ea typeface="Noto Sans Symbols"/>
              <a:cs typeface="Calibri" panose="020F0502020204030204" pitchFamily="34" charset="0"/>
            </a:endParaRPr>
          </a:p>
        </p:txBody>
      </p:sp>
      <p:sp>
        <p:nvSpPr>
          <p:cNvPr id="17" name="سهم إلى اليسار 20">
            <a:extLst>
              <a:ext uri="{FF2B5EF4-FFF2-40B4-BE49-F238E27FC236}">
                <a16:creationId xmlns:a16="http://schemas.microsoft.com/office/drawing/2014/main" id="{71BE6220-4AEB-63C3-8335-A61EBA5C10B1}"/>
              </a:ext>
            </a:extLst>
          </p:cNvPr>
          <p:cNvSpPr/>
          <p:nvPr/>
        </p:nvSpPr>
        <p:spPr>
          <a:xfrm rot="16200000">
            <a:off x="6187580" y="2329050"/>
            <a:ext cx="803306" cy="721269"/>
          </a:xfrm>
          <a:prstGeom prst="leftArrow">
            <a:avLst/>
          </a:prstGeom>
          <a:solidFill>
            <a:schemeClr val="tx1"/>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ar-SA" b="1">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
        <p:nvSpPr>
          <p:cNvPr id="18" name="Rounded Rectangle 35">
            <a:extLst>
              <a:ext uri="{FF2B5EF4-FFF2-40B4-BE49-F238E27FC236}">
                <a16:creationId xmlns:a16="http://schemas.microsoft.com/office/drawing/2014/main" id="{220F763C-BF44-8447-87A7-261DE0CE1FD8}"/>
              </a:ext>
            </a:extLst>
          </p:cNvPr>
          <p:cNvSpPr/>
          <p:nvPr/>
        </p:nvSpPr>
        <p:spPr>
          <a:xfrm rot="2603895">
            <a:off x="7833916" y="3175862"/>
            <a:ext cx="407001" cy="404483"/>
          </a:xfrm>
          <a:prstGeom prst="roundRect">
            <a:avLst>
              <a:gd name="adj" fmla="val 23224"/>
            </a:avLst>
          </a:prstGeom>
          <a:solidFill>
            <a:srgbClr val="BFD45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مربع نص 18">
            <a:extLst>
              <a:ext uri="{FF2B5EF4-FFF2-40B4-BE49-F238E27FC236}">
                <a16:creationId xmlns:a16="http://schemas.microsoft.com/office/drawing/2014/main" id="{E6CE6A64-5E9D-C4CA-F378-03093D0C812D}"/>
              </a:ext>
            </a:extLst>
          </p:cNvPr>
          <p:cNvSpPr txBox="1"/>
          <p:nvPr/>
        </p:nvSpPr>
        <p:spPr>
          <a:xfrm>
            <a:off x="7886841" y="3157386"/>
            <a:ext cx="474234" cy="369332"/>
          </a:xfrm>
          <a:prstGeom prst="rect">
            <a:avLst/>
          </a:prstGeom>
          <a:noFill/>
        </p:spPr>
        <p:txBody>
          <a:bodyPr wrap="square" rtlCol="0">
            <a:spAutoFit/>
          </a:bodyPr>
          <a:lstStyle/>
          <a:p>
            <a:r>
              <a:rPr lang="ar-EG" b="1" dirty="0">
                <a:solidFill>
                  <a:schemeClr val="bg1">
                    <a:lumMod val="95000"/>
                  </a:schemeClr>
                </a:solidFill>
              </a:rPr>
              <a:t>3</a:t>
            </a:r>
            <a:endParaRPr lang="en-US" b="1" dirty="0">
              <a:solidFill>
                <a:schemeClr val="bg1">
                  <a:lumMod val="95000"/>
                </a:schemeClr>
              </a:solidFill>
            </a:endParaRPr>
          </a:p>
        </p:txBody>
      </p:sp>
      <p:sp>
        <p:nvSpPr>
          <p:cNvPr id="21" name="مربع نص 20">
            <a:extLst>
              <a:ext uri="{FF2B5EF4-FFF2-40B4-BE49-F238E27FC236}">
                <a16:creationId xmlns:a16="http://schemas.microsoft.com/office/drawing/2014/main" id="{734C53DC-086E-D4E5-03E2-F72BE49064D9}"/>
              </a:ext>
            </a:extLst>
          </p:cNvPr>
          <p:cNvSpPr txBox="1"/>
          <p:nvPr/>
        </p:nvSpPr>
        <p:spPr>
          <a:xfrm>
            <a:off x="5903298" y="3257219"/>
            <a:ext cx="1946701" cy="369332"/>
          </a:xfrm>
          <a:prstGeom prst="rect">
            <a:avLst/>
          </a:prstGeom>
          <a:noFill/>
        </p:spPr>
        <p:txBody>
          <a:bodyPr wrap="square" rtlCol="0">
            <a:spAutoFit/>
          </a:bodyPr>
          <a:lstStyle/>
          <a:p>
            <a:pPr algn="ctr"/>
            <a:r>
              <a:rPr lang="en-US" sz="1800" b="1" dirty="0">
                <a:solidFill>
                  <a:srgbClr val="000000"/>
                </a:solidFill>
                <a:latin typeface="Calibri" panose="020F0502020204030204" pitchFamily="34" charset="0"/>
                <a:ea typeface="Simplified Arabic"/>
                <a:cs typeface="Calibri" panose="020F0502020204030204" pitchFamily="34" charset="0"/>
              </a:rPr>
              <a:t> Confidence </a:t>
            </a:r>
            <a:r>
              <a:rPr lang="ar-SA" sz="1800" b="1" dirty="0">
                <a:solidFill>
                  <a:srgbClr val="000000"/>
                </a:solidFill>
                <a:latin typeface="Calibri" panose="020F0502020204030204" pitchFamily="34" charset="0"/>
                <a:ea typeface="Simplified Arabic"/>
                <a:cs typeface="Calibri" panose="020F0502020204030204" pitchFamily="34" charset="0"/>
              </a:rPr>
              <a:t>الثقة</a:t>
            </a:r>
            <a:r>
              <a:rPr lang="en-US" sz="1800" b="1" dirty="0">
                <a:solidFill>
                  <a:srgbClr val="000000"/>
                </a:solidFill>
                <a:latin typeface="Calibri" panose="020F0502020204030204" pitchFamily="34" charset="0"/>
                <a:ea typeface="Simplified Arabic"/>
                <a:cs typeface="Calibri" panose="020F0502020204030204" pitchFamily="34" charset="0"/>
              </a:rPr>
              <a:t> </a:t>
            </a:r>
            <a:endParaRPr lang="en-US" b="1" dirty="0"/>
          </a:p>
        </p:txBody>
      </p:sp>
    </p:spTree>
    <p:extLst>
      <p:ext uri="{BB962C8B-B14F-4D97-AF65-F5344CB8AC3E}">
        <p14:creationId xmlns:p14="http://schemas.microsoft.com/office/powerpoint/2010/main" val="3581218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randombar(horizontal)">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p:cTn id="12" dur="1000" fill="hold"/>
                                        <p:tgtEl>
                                          <p:spTgt spid="17"/>
                                        </p:tgtEl>
                                        <p:attrNameLst>
                                          <p:attrName>ppt_w</p:attrName>
                                        </p:attrNameLst>
                                      </p:cBhvr>
                                      <p:tavLst>
                                        <p:tav tm="0">
                                          <p:val>
                                            <p:fltVal val="0"/>
                                          </p:val>
                                        </p:tav>
                                        <p:tav tm="100000">
                                          <p:val>
                                            <p:strVal val="#ppt_w"/>
                                          </p:val>
                                        </p:tav>
                                      </p:tavLst>
                                    </p:anim>
                                    <p:anim calcmode="lin" valueType="num">
                                      <p:cBhvr>
                                        <p:cTn id="13" dur="1000" fill="hold"/>
                                        <p:tgtEl>
                                          <p:spTgt spid="17"/>
                                        </p:tgtEl>
                                        <p:attrNameLst>
                                          <p:attrName>ppt_h</p:attrName>
                                        </p:attrNameLst>
                                      </p:cBhvr>
                                      <p:tavLst>
                                        <p:tav tm="0">
                                          <p:val>
                                            <p:fltVal val="0"/>
                                          </p:val>
                                        </p:tav>
                                        <p:tav tm="100000">
                                          <p:val>
                                            <p:strVal val="#ppt_h"/>
                                          </p:val>
                                        </p:tav>
                                      </p:tavLst>
                                    </p:anim>
                                    <p:anim calcmode="lin" valueType="num">
                                      <p:cBhvr>
                                        <p:cTn id="14" dur="1000" fill="hold"/>
                                        <p:tgtEl>
                                          <p:spTgt spid="17"/>
                                        </p:tgtEl>
                                        <p:attrNameLst>
                                          <p:attrName>style.rotation</p:attrName>
                                        </p:attrNameLst>
                                      </p:cBhvr>
                                      <p:tavLst>
                                        <p:tav tm="0">
                                          <p:val>
                                            <p:fltVal val="90"/>
                                          </p:val>
                                        </p:tav>
                                        <p:tav tm="100000">
                                          <p:val>
                                            <p:fltVal val="0"/>
                                          </p:val>
                                        </p:tav>
                                      </p:tavLst>
                                    </p:anim>
                                    <p:animEffect transition="in" filter="fade">
                                      <p:cBhvr>
                                        <p:cTn id="15" dur="1000"/>
                                        <p:tgtEl>
                                          <p:spTgt spid="17"/>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fade">
                                      <p:cBhvr>
                                        <p:cTn id="20" dur="500"/>
                                        <p:tgtEl>
                                          <p:spTgt spid="18"/>
                                        </p:tgtEl>
                                      </p:cBhvr>
                                    </p:animEffect>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grpId="0" nodeType="click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barn(inVertical)">
                                      <p:cBhvr>
                                        <p:cTn id="25" dur="500"/>
                                        <p:tgtEl>
                                          <p:spTgt spid="21"/>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wipe(down)">
                                      <p:cBhvr>
                                        <p:cTn id="3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21"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127E348-D64F-BF2B-A240-AF5870B4C56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3" name="Picture 1">
            <a:extLst>
              <a:ext uri="{FF2B5EF4-FFF2-40B4-BE49-F238E27FC236}">
                <a16:creationId xmlns:a16="http://schemas.microsoft.com/office/drawing/2014/main" id="{C99B9587-D8F8-50D6-C2FE-62819143A0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4" name="Picture 1">
            <a:extLst>
              <a:ext uri="{FF2B5EF4-FFF2-40B4-BE49-F238E27FC236}">
                <a16:creationId xmlns:a16="http://schemas.microsoft.com/office/drawing/2014/main" id="{72F2B910-9D2E-0FA1-E6E1-56079CA9527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5" name="Picture 1">
            <a:extLst>
              <a:ext uri="{FF2B5EF4-FFF2-40B4-BE49-F238E27FC236}">
                <a16:creationId xmlns:a16="http://schemas.microsoft.com/office/drawing/2014/main" id="{671DC938-C97E-5D1C-6353-FE4C5D6F589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6" name="Picture 1">
            <a:extLst>
              <a:ext uri="{FF2B5EF4-FFF2-40B4-BE49-F238E27FC236}">
                <a16:creationId xmlns:a16="http://schemas.microsoft.com/office/drawing/2014/main" id="{62DA2120-C214-0139-1684-20FF215B2E6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7" name="Picture 1">
            <a:extLst>
              <a:ext uri="{FF2B5EF4-FFF2-40B4-BE49-F238E27FC236}">
                <a16:creationId xmlns:a16="http://schemas.microsoft.com/office/drawing/2014/main" id="{F04E9ECE-F75F-B32E-6E3A-7F6C08EFF0C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8" name="Picture 1">
            <a:extLst>
              <a:ext uri="{FF2B5EF4-FFF2-40B4-BE49-F238E27FC236}">
                <a16:creationId xmlns:a16="http://schemas.microsoft.com/office/drawing/2014/main" id="{C5CEA85E-88F0-F133-1293-310983F61A8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9" name="Picture 1">
            <a:extLst>
              <a:ext uri="{FF2B5EF4-FFF2-40B4-BE49-F238E27FC236}">
                <a16:creationId xmlns:a16="http://schemas.microsoft.com/office/drawing/2014/main" id="{1B6F48E9-2F82-6E7A-3A99-A85569F230A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10" name="Picture 1">
            <a:extLst>
              <a:ext uri="{FF2B5EF4-FFF2-40B4-BE49-F238E27FC236}">
                <a16:creationId xmlns:a16="http://schemas.microsoft.com/office/drawing/2014/main" id="{C2998E60-B49B-C15C-8C5C-A326E70EDB4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11" name="Picture 1">
            <a:extLst>
              <a:ext uri="{FF2B5EF4-FFF2-40B4-BE49-F238E27FC236}">
                <a16:creationId xmlns:a16="http://schemas.microsoft.com/office/drawing/2014/main" id="{97D8E996-11E4-5849-E4E2-80D98510FA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sp>
        <p:nvSpPr>
          <p:cNvPr id="12" name="عنوان 1">
            <a:extLst>
              <a:ext uri="{FF2B5EF4-FFF2-40B4-BE49-F238E27FC236}">
                <a16:creationId xmlns:a16="http://schemas.microsoft.com/office/drawing/2014/main" id="{606AAF7B-C37C-3D44-82B9-C2996D1AB845}"/>
              </a:ext>
            </a:extLst>
          </p:cNvPr>
          <p:cNvSpPr txBox="1">
            <a:spLocks/>
          </p:cNvSpPr>
          <p:nvPr/>
        </p:nvSpPr>
        <p:spPr>
          <a:xfrm>
            <a:off x="677334"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ar-EG"/>
              <a:t>3</a:t>
            </a:r>
            <a:endParaRPr lang="en-US" dirty="0"/>
          </a:p>
        </p:txBody>
      </p:sp>
      <p:pic>
        <p:nvPicPr>
          <p:cNvPr id="13" name="Picture 1">
            <a:extLst>
              <a:ext uri="{FF2B5EF4-FFF2-40B4-BE49-F238E27FC236}">
                <a16:creationId xmlns:a16="http://schemas.microsoft.com/office/drawing/2014/main" id="{D2B436C0-E06D-037D-B006-D51C11D9586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25" y="-1077"/>
            <a:ext cx="12188175" cy="6860153"/>
          </a:xfrm>
          <a:prstGeom prst="rect">
            <a:avLst/>
          </a:prstGeom>
        </p:spPr>
      </p:pic>
      <p:sp>
        <p:nvSpPr>
          <p:cNvPr id="14" name="مربع نص 13">
            <a:extLst>
              <a:ext uri="{FF2B5EF4-FFF2-40B4-BE49-F238E27FC236}">
                <a16:creationId xmlns:a16="http://schemas.microsoft.com/office/drawing/2014/main" id="{ABDD37F1-6E06-644F-2CCE-42417F3468D9}"/>
              </a:ext>
            </a:extLst>
          </p:cNvPr>
          <p:cNvSpPr txBox="1"/>
          <p:nvPr/>
        </p:nvSpPr>
        <p:spPr>
          <a:xfrm>
            <a:off x="5180208" y="2375090"/>
            <a:ext cx="3302888" cy="492122"/>
          </a:xfrm>
          <a:prstGeom prst="rect">
            <a:avLst/>
          </a:prstGeom>
          <a:noFill/>
        </p:spPr>
        <p:txBody>
          <a:bodyPr wrap="square">
            <a:spAutoFit/>
          </a:bodyPr>
          <a:lstStyle/>
          <a:p>
            <a:pPr algn="ctr" rtl="1">
              <a:lnSpc>
                <a:spcPct val="115000"/>
              </a:lnSpc>
              <a:spcAft>
                <a:spcPts val="1000"/>
              </a:spcAft>
            </a:pPr>
            <a:endParaRPr lang="en-US" sz="2400" b="1" dirty="0">
              <a:solidFill>
                <a:schemeClr val="accent2">
                  <a:lumMod val="75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15" name="مستطيل: زوايا مستديرة 14">
            <a:extLst>
              <a:ext uri="{FF2B5EF4-FFF2-40B4-BE49-F238E27FC236}">
                <a16:creationId xmlns:a16="http://schemas.microsoft.com/office/drawing/2014/main" id="{1A1E026E-1EC9-877A-B5D9-7F8CC36A8516}"/>
              </a:ext>
            </a:extLst>
          </p:cNvPr>
          <p:cNvSpPr/>
          <p:nvPr/>
        </p:nvSpPr>
        <p:spPr>
          <a:xfrm>
            <a:off x="7656217" y="877627"/>
            <a:ext cx="3772851" cy="61133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r" rtl="1">
              <a:lnSpc>
                <a:spcPct val="115000"/>
              </a:lnSpc>
              <a:spcAft>
                <a:spcPts val="1000"/>
              </a:spcAft>
            </a:pPr>
            <a:r>
              <a:rPr lang="ar-EG" sz="2400" b="1">
                <a:latin typeface="Calibri" panose="020F0502020204030204" pitchFamily="34" charset="0"/>
                <a:ea typeface="Calibri"/>
                <a:cs typeface="Calibri" panose="020F0502020204030204" pitchFamily="34" charset="0"/>
              </a:rPr>
              <a:t>فئات الدافعية في نموذج كيلر</a:t>
            </a:r>
            <a:endParaRPr lang="ar-EG" sz="2400" b="1" dirty="0">
              <a:latin typeface="Calibri" panose="020F0502020204030204" pitchFamily="34" charset="0"/>
              <a:ea typeface="Calibri"/>
              <a:cs typeface="Calibri" panose="020F0502020204030204" pitchFamily="34" charset="0"/>
            </a:endParaRPr>
          </a:p>
        </p:txBody>
      </p:sp>
      <p:sp>
        <p:nvSpPr>
          <p:cNvPr id="16" name="Google Shape;350;p7">
            <a:extLst>
              <a:ext uri="{FF2B5EF4-FFF2-40B4-BE49-F238E27FC236}">
                <a16:creationId xmlns:a16="http://schemas.microsoft.com/office/drawing/2014/main" id="{DADFA14A-6945-5A21-AB49-318DDB55BEEA}"/>
              </a:ext>
            </a:extLst>
          </p:cNvPr>
          <p:cNvSpPr/>
          <p:nvPr/>
        </p:nvSpPr>
        <p:spPr>
          <a:xfrm>
            <a:off x="3585098" y="2395624"/>
            <a:ext cx="7388637" cy="3645897"/>
          </a:xfrm>
          <a:prstGeom prst="roundRect">
            <a:avLst>
              <a:gd name="adj" fmla="val 5556"/>
            </a:avLst>
          </a:prstGeom>
          <a:solidFill>
            <a:schemeClr val="accent2">
              <a:lumMod val="20000"/>
              <a:lumOff val="80000"/>
            </a:schemeClr>
          </a:solidFill>
          <a:ln>
            <a:noFill/>
          </a:ln>
        </p:spPr>
        <p:txBody>
          <a:bodyPr spcFirstLastPara="1" wrap="square" lIns="91425" tIns="45700" rIns="91425" bIns="45700" anchor="ctr" anchorCtr="0">
            <a:noAutofit/>
          </a:bodyPr>
          <a:lstStyle/>
          <a:p>
            <a:pPr marL="635" indent="-1905" algn="just" rtl="1">
              <a:lnSpc>
                <a:spcPct val="115000"/>
              </a:lnSpc>
              <a:spcAft>
                <a:spcPts val="800"/>
              </a:spcAft>
            </a:pPr>
            <a:endParaRPr lang="ar-SA" sz="1600" dirty="0">
              <a:solidFill>
                <a:srgbClr val="000000"/>
              </a:solidFill>
              <a:latin typeface="Calibri" panose="020F0502020204030204" pitchFamily="34" charset="0"/>
              <a:ea typeface="Simplified Arabic"/>
              <a:cs typeface="Calibri" panose="020F0502020204030204" pitchFamily="34" charset="0"/>
            </a:endParaRPr>
          </a:p>
        </p:txBody>
      </p:sp>
      <p:sp>
        <p:nvSpPr>
          <p:cNvPr id="17" name="سهم إلى اليسار 20">
            <a:extLst>
              <a:ext uri="{FF2B5EF4-FFF2-40B4-BE49-F238E27FC236}">
                <a16:creationId xmlns:a16="http://schemas.microsoft.com/office/drawing/2014/main" id="{EB0CD95D-7673-7D0C-DE8A-49B1502C8010}"/>
              </a:ext>
            </a:extLst>
          </p:cNvPr>
          <p:cNvSpPr/>
          <p:nvPr/>
        </p:nvSpPr>
        <p:spPr>
          <a:xfrm rot="16200000">
            <a:off x="7448346" y="1596025"/>
            <a:ext cx="803306" cy="721269"/>
          </a:xfrm>
          <a:prstGeom prst="leftArrow">
            <a:avLst/>
          </a:prstGeom>
          <a:solidFill>
            <a:schemeClr val="tx1"/>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ar-SA" b="1">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
        <p:nvSpPr>
          <p:cNvPr id="18" name="Rounded Rectangle 35">
            <a:extLst>
              <a:ext uri="{FF2B5EF4-FFF2-40B4-BE49-F238E27FC236}">
                <a16:creationId xmlns:a16="http://schemas.microsoft.com/office/drawing/2014/main" id="{335B294C-3DE3-A146-0FB9-0C7B7D462B2F}"/>
              </a:ext>
            </a:extLst>
          </p:cNvPr>
          <p:cNvSpPr/>
          <p:nvPr/>
        </p:nvSpPr>
        <p:spPr>
          <a:xfrm rot="2603895">
            <a:off x="10770235" y="2293702"/>
            <a:ext cx="407001" cy="404483"/>
          </a:xfrm>
          <a:prstGeom prst="roundRect">
            <a:avLst>
              <a:gd name="adj" fmla="val 23224"/>
            </a:avLst>
          </a:prstGeom>
          <a:solidFill>
            <a:srgbClr val="BFD45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مربع نص 18">
            <a:extLst>
              <a:ext uri="{FF2B5EF4-FFF2-40B4-BE49-F238E27FC236}">
                <a16:creationId xmlns:a16="http://schemas.microsoft.com/office/drawing/2014/main" id="{21C3EE1F-9251-7421-FF52-148F24F5B580}"/>
              </a:ext>
            </a:extLst>
          </p:cNvPr>
          <p:cNvSpPr txBox="1"/>
          <p:nvPr/>
        </p:nvSpPr>
        <p:spPr>
          <a:xfrm>
            <a:off x="10821211" y="2294822"/>
            <a:ext cx="474234" cy="369332"/>
          </a:xfrm>
          <a:prstGeom prst="rect">
            <a:avLst/>
          </a:prstGeom>
          <a:noFill/>
        </p:spPr>
        <p:txBody>
          <a:bodyPr wrap="square" rtlCol="0">
            <a:spAutoFit/>
          </a:bodyPr>
          <a:lstStyle/>
          <a:p>
            <a:r>
              <a:rPr lang="en-US" b="1" dirty="0">
                <a:solidFill>
                  <a:schemeClr val="bg1">
                    <a:lumMod val="95000"/>
                  </a:schemeClr>
                </a:solidFill>
              </a:rPr>
              <a:t>4</a:t>
            </a:r>
          </a:p>
        </p:txBody>
      </p:sp>
      <p:sp>
        <p:nvSpPr>
          <p:cNvPr id="20" name="مربع نص 19">
            <a:extLst>
              <a:ext uri="{FF2B5EF4-FFF2-40B4-BE49-F238E27FC236}">
                <a16:creationId xmlns:a16="http://schemas.microsoft.com/office/drawing/2014/main" id="{38F4FCBA-DB45-7994-0865-AF82822ED895}"/>
              </a:ext>
            </a:extLst>
          </p:cNvPr>
          <p:cNvSpPr txBox="1"/>
          <p:nvPr/>
        </p:nvSpPr>
        <p:spPr>
          <a:xfrm>
            <a:off x="8918325" y="2375090"/>
            <a:ext cx="1946701" cy="369332"/>
          </a:xfrm>
          <a:prstGeom prst="rect">
            <a:avLst/>
          </a:prstGeom>
          <a:noFill/>
        </p:spPr>
        <p:txBody>
          <a:bodyPr wrap="square" rtlCol="0">
            <a:spAutoFit/>
          </a:bodyPr>
          <a:lstStyle/>
          <a:p>
            <a:pPr algn="ctr"/>
            <a:r>
              <a:rPr lang="en-US" sz="1800" b="1" dirty="0">
                <a:solidFill>
                  <a:srgbClr val="000000"/>
                </a:solidFill>
                <a:latin typeface="Calibri" panose="020F0502020204030204" pitchFamily="34" charset="0"/>
                <a:ea typeface="Simplified Arabic"/>
                <a:cs typeface="Calibri" panose="020F0502020204030204" pitchFamily="34" charset="0"/>
              </a:rPr>
              <a:t>Satisfaction </a:t>
            </a:r>
            <a:r>
              <a:rPr lang="ar-EG" sz="1800" b="1" dirty="0">
                <a:solidFill>
                  <a:srgbClr val="000000"/>
                </a:solidFill>
                <a:latin typeface="Calibri" panose="020F0502020204030204" pitchFamily="34" charset="0"/>
                <a:ea typeface="Simplified Arabic"/>
                <a:cs typeface="Calibri" panose="020F0502020204030204" pitchFamily="34" charset="0"/>
              </a:rPr>
              <a:t>الرضا</a:t>
            </a:r>
            <a:endParaRPr lang="en-US" b="1" dirty="0"/>
          </a:p>
        </p:txBody>
      </p:sp>
      <p:sp>
        <p:nvSpPr>
          <p:cNvPr id="21" name="مربع نص 20">
            <a:extLst>
              <a:ext uri="{FF2B5EF4-FFF2-40B4-BE49-F238E27FC236}">
                <a16:creationId xmlns:a16="http://schemas.microsoft.com/office/drawing/2014/main" id="{0CDBB8AE-A97B-7AF9-81CF-5D98738CA0AB}"/>
              </a:ext>
            </a:extLst>
          </p:cNvPr>
          <p:cNvSpPr txBox="1"/>
          <p:nvPr/>
        </p:nvSpPr>
        <p:spPr>
          <a:xfrm>
            <a:off x="3583184" y="2736265"/>
            <a:ext cx="7388637" cy="646331"/>
          </a:xfrm>
          <a:prstGeom prst="rect">
            <a:avLst/>
          </a:prstGeom>
          <a:noFill/>
        </p:spPr>
        <p:txBody>
          <a:bodyPr wrap="square" rtlCol="0">
            <a:spAutoFit/>
          </a:bodyPr>
          <a:lstStyle/>
          <a:p>
            <a:pPr algn="r"/>
            <a:r>
              <a:rPr lang="ar-SA" sz="1800" dirty="0">
                <a:solidFill>
                  <a:srgbClr val="000000"/>
                </a:solidFill>
                <a:latin typeface="Calibri" panose="020F0502020204030204" pitchFamily="34" charset="0"/>
                <a:ea typeface="Simplified Arabic"/>
                <a:cs typeface="Calibri" panose="020F0502020204030204" pitchFamily="34" charset="0"/>
              </a:rPr>
              <a:t>ويقصد بالرضا مكافأة جهود المتعلم، بتوفير الحوافز الخارجية والتقدير الإيجابي لإنجازاته، مع تلبية دوافعه الداخلية بإعطائه الفرص لتطبيق ما تعلمه، وتتكون هذه الفئة من الفئات الفرعية التالية</a:t>
            </a:r>
            <a:r>
              <a:rPr lang="ar-EG" sz="1800" dirty="0">
                <a:solidFill>
                  <a:srgbClr val="000000"/>
                </a:solidFill>
                <a:latin typeface="Calibri" panose="020F0502020204030204" pitchFamily="34" charset="0"/>
                <a:ea typeface="Simplified Arabic"/>
                <a:cs typeface="Calibri" panose="020F0502020204030204" pitchFamily="34" charset="0"/>
              </a:rPr>
              <a:t>:</a:t>
            </a:r>
            <a:endParaRPr lang="en-US" dirty="0"/>
          </a:p>
        </p:txBody>
      </p:sp>
      <p:sp>
        <p:nvSpPr>
          <p:cNvPr id="22" name="سهم إلى اليسار 4">
            <a:extLst>
              <a:ext uri="{FF2B5EF4-FFF2-40B4-BE49-F238E27FC236}">
                <a16:creationId xmlns:a16="http://schemas.microsoft.com/office/drawing/2014/main" id="{B322BEAD-1594-1868-BE88-4C0F8BACCC78}"/>
              </a:ext>
            </a:extLst>
          </p:cNvPr>
          <p:cNvSpPr/>
          <p:nvPr/>
        </p:nvSpPr>
        <p:spPr>
          <a:xfrm>
            <a:off x="10348110" y="3374706"/>
            <a:ext cx="623711" cy="351161"/>
          </a:xfrm>
          <a:prstGeom prst="leftArrow">
            <a:avLst/>
          </a:prstGeom>
          <a:solidFill>
            <a:schemeClr val="accent2"/>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ar-SA" b="1">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
        <p:nvSpPr>
          <p:cNvPr id="23" name="مربع نص 22">
            <a:extLst>
              <a:ext uri="{FF2B5EF4-FFF2-40B4-BE49-F238E27FC236}">
                <a16:creationId xmlns:a16="http://schemas.microsoft.com/office/drawing/2014/main" id="{4D70EAB2-FF40-130A-A583-AD8B30336D53}"/>
              </a:ext>
            </a:extLst>
          </p:cNvPr>
          <p:cNvSpPr txBox="1"/>
          <p:nvPr/>
        </p:nvSpPr>
        <p:spPr>
          <a:xfrm>
            <a:off x="3583183" y="3355070"/>
            <a:ext cx="6764927" cy="646331"/>
          </a:xfrm>
          <a:prstGeom prst="rect">
            <a:avLst/>
          </a:prstGeom>
          <a:noFill/>
        </p:spPr>
        <p:txBody>
          <a:bodyPr wrap="square" rtlCol="0">
            <a:spAutoFit/>
          </a:bodyPr>
          <a:lstStyle/>
          <a:p>
            <a:pPr algn="r"/>
            <a:r>
              <a:rPr lang="ar-SA" sz="1800" b="1" dirty="0">
                <a:solidFill>
                  <a:srgbClr val="000000"/>
                </a:solidFill>
                <a:latin typeface="Calibri" panose="020F0502020204030204" pitchFamily="34" charset="0"/>
                <a:ea typeface="Simplified Arabic"/>
                <a:cs typeface="Calibri" panose="020F0502020204030204" pitchFamily="34" charset="0"/>
              </a:rPr>
              <a:t>الرضا الداخلي</a:t>
            </a:r>
            <a:r>
              <a:rPr lang="ar-SA" sz="1800" dirty="0">
                <a:solidFill>
                  <a:srgbClr val="000000"/>
                </a:solidFill>
                <a:latin typeface="Calibri" panose="020F0502020204030204" pitchFamily="34" charset="0"/>
                <a:ea typeface="Simplified Arabic"/>
                <a:cs typeface="Calibri" panose="020F0502020204030204" pitchFamily="34" charset="0"/>
              </a:rPr>
              <a:t>: ويمكن تحقيق الرضا الداخلي للمتعلم عن تجربة التعلم من خلال إتاحة الفرص المناسبة له لتوظيف المهارات والمعارف الجديدة التي اكتسبها</a:t>
            </a:r>
            <a:endParaRPr lang="en-US" dirty="0"/>
          </a:p>
        </p:txBody>
      </p:sp>
      <p:sp>
        <p:nvSpPr>
          <p:cNvPr id="24" name="سهم إلى اليسار 4">
            <a:extLst>
              <a:ext uri="{FF2B5EF4-FFF2-40B4-BE49-F238E27FC236}">
                <a16:creationId xmlns:a16="http://schemas.microsoft.com/office/drawing/2014/main" id="{484FF4B8-34D3-F7A9-FD8D-31149C161A31}"/>
              </a:ext>
            </a:extLst>
          </p:cNvPr>
          <p:cNvSpPr/>
          <p:nvPr/>
        </p:nvSpPr>
        <p:spPr>
          <a:xfrm>
            <a:off x="10360993" y="3998436"/>
            <a:ext cx="623711" cy="351161"/>
          </a:xfrm>
          <a:prstGeom prst="leftArrow">
            <a:avLst/>
          </a:prstGeom>
          <a:solidFill>
            <a:schemeClr val="accent2"/>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ar-SA" b="1">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
        <p:nvSpPr>
          <p:cNvPr id="25" name="مربع نص 24">
            <a:extLst>
              <a:ext uri="{FF2B5EF4-FFF2-40B4-BE49-F238E27FC236}">
                <a16:creationId xmlns:a16="http://schemas.microsoft.com/office/drawing/2014/main" id="{C383AA78-8AB6-3623-8E22-85D5807A0755}"/>
              </a:ext>
            </a:extLst>
          </p:cNvPr>
          <p:cNvSpPr txBox="1"/>
          <p:nvPr/>
        </p:nvSpPr>
        <p:spPr>
          <a:xfrm>
            <a:off x="3728543" y="3994550"/>
            <a:ext cx="6656213" cy="710707"/>
          </a:xfrm>
          <a:prstGeom prst="rect">
            <a:avLst/>
          </a:prstGeom>
          <a:noFill/>
        </p:spPr>
        <p:txBody>
          <a:bodyPr wrap="square" rtlCol="0">
            <a:spAutoFit/>
          </a:bodyPr>
          <a:lstStyle/>
          <a:p>
            <a:pPr marL="635" indent="-1905" algn="just" rtl="1">
              <a:lnSpc>
                <a:spcPct val="115000"/>
              </a:lnSpc>
              <a:spcAft>
                <a:spcPts val="800"/>
              </a:spcAft>
            </a:pPr>
            <a:r>
              <a:rPr lang="ar-SA" sz="1800" b="1" dirty="0">
                <a:solidFill>
                  <a:srgbClr val="000000"/>
                </a:solidFill>
                <a:latin typeface="Calibri" panose="020F0502020204030204" pitchFamily="34" charset="0"/>
                <a:ea typeface="Simplified Arabic"/>
                <a:cs typeface="Calibri" panose="020F0502020204030204" pitchFamily="34" charset="0"/>
              </a:rPr>
              <a:t>مكافأة النتائج</a:t>
            </a:r>
            <a:r>
              <a:rPr lang="ar-SA" sz="1800" dirty="0">
                <a:solidFill>
                  <a:srgbClr val="000000"/>
                </a:solidFill>
                <a:latin typeface="Calibri" panose="020F0502020204030204" pitchFamily="34" charset="0"/>
                <a:ea typeface="Simplified Arabic"/>
                <a:cs typeface="Calibri" panose="020F0502020204030204" pitchFamily="34" charset="0"/>
              </a:rPr>
              <a:t>: يمكن مكافأة المتعلم على نجاحه عن طريق تقديم التعزيز الإيجابي لجهوده، وتزويده بالتغذية الراجعة التحفيزية. </a:t>
            </a:r>
          </a:p>
        </p:txBody>
      </p:sp>
      <p:sp>
        <p:nvSpPr>
          <p:cNvPr id="26" name="سهم إلى اليسار 4">
            <a:extLst>
              <a:ext uri="{FF2B5EF4-FFF2-40B4-BE49-F238E27FC236}">
                <a16:creationId xmlns:a16="http://schemas.microsoft.com/office/drawing/2014/main" id="{E08AAEFF-1401-2EFF-7835-D2EAE6CCA917}"/>
              </a:ext>
            </a:extLst>
          </p:cNvPr>
          <p:cNvSpPr/>
          <p:nvPr/>
        </p:nvSpPr>
        <p:spPr>
          <a:xfrm>
            <a:off x="10345497" y="4889520"/>
            <a:ext cx="623711" cy="351161"/>
          </a:xfrm>
          <a:prstGeom prst="leftArrow">
            <a:avLst/>
          </a:prstGeom>
          <a:solidFill>
            <a:schemeClr val="accent2"/>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ar-SA" b="1">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
        <p:nvSpPr>
          <p:cNvPr id="27" name="مربع نص 26">
            <a:extLst>
              <a:ext uri="{FF2B5EF4-FFF2-40B4-BE49-F238E27FC236}">
                <a16:creationId xmlns:a16="http://schemas.microsoft.com/office/drawing/2014/main" id="{C176C0E3-B411-75DE-6211-E605A3981780}"/>
              </a:ext>
            </a:extLst>
          </p:cNvPr>
          <p:cNvSpPr txBox="1"/>
          <p:nvPr/>
        </p:nvSpPr>
        <p:spPr>
          <a:xfrm>
            <a:off x="3678314" y="4816444"/>
            <a:ext cx="6656213" cy="923330"/>
          </a:xfrm>
          <a:prstGeom prst="rect">
            <a:avLst/>
          </a:prstGeom>
          <a:noFill/>
        </p:spPr>
        <p:txBody>
          <a:bodyPr wrap="square" rtlCol="0">
            <a:spAutoFit/>
          </a:bodyPr>
          <a:lstStyle/>
          <a:p>
            <a:pPr algn="r"/>
            <a:r>
              <a:rPr lang="ar-SA" sz="1800" b="1" dirty="0">
                <a:solidFill>
                  <a:srgbClr val="000000"/>
                </a:solidFill>
                <a:latin typeface="Calibri" panose="020F0502020204030204" pitchFamily="34" charset="0"/>
                <a:ea typeface="Simplified Arabic"/>
                <a:cs typeface="Calibri" panose="020F0502020204030204" pitchFamily="34" charset="0"/>
              </a:rPr>
              <a:t>المعاملة العادلة</a:t>
            </a:r>
            <a:r>
              <a:rPr lang="ar-SA" sz="1800" dirty="0">
                <a:solidFill>
                  <a:srgbClr val="000000"/>
                </a:solidFill>
                <a:latin typeface="Calibri" panose="020F0502020204030204" pitchFamily="34" charset="0"/>
                <a:ea typeface="Simplified Arabic"/>
                <a:cs typeface="Calibri" panose="020F0502020204030204" pitchFamily="34" charset="0"/>
              </a:rPr>
              <a:t>: يمكن تحقيق المعاملة العادلة من خلال ترسيخ الشعور لدى المتعلم بملائمة حجم العمل المطلوب منه إنجازه، وعدم وجود تحيز في التقييم، ووضع معايير محددة للنجاح تتسق مع النتائج في جميع مهام التعلم.</a:t>
            </a:r>
            <a:endParaRPr lang="en-US" dirty="0"/>
          </a:p>
        </p:txBody>
      </p:sp>
    </p:spTree>
    <p:extLst>
      <p:ext uri="{BB962C8B-B14F-4D97-AF65-F5344CB8AC3E}">
        <p14:creationId xmlns:p14="http://schemas.microsoft.com/office/powerpoint/2010/main" val="3282700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randombar(horizontal)">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p:cTn id="12" dur="1000" fill="hold"/>
                                        <p:tgtEl>
                                          <p:spTgt spid="17"/>
                                        </p:tgtEl>
                                        <p:attrNameLst>
                                          <p:attrName>ppt_w</p:attrName>
                                        </p:attrNameLst>
                                      </p:cBhvr>
                                      <p:tavLst>
                                        <p:tav tm="0">
                                          <p:val>
                                            <p:fltVal val="0"/>
                                          </p:val>
                                        </p:tav>
                                        <p:tav tm="100000">
                                          <p:val>
                                            <p:strVal val="#ppt_w"/>
                                          </p:val>
                                        </p:tav>
                                      </p:tavLst>
                                    </p:anim>
                                    <p:anim calcmode="lin" valueType="num">
                                      <p:cBhvr>
                                        <p:cTn id="13" dur="1000" fill="hold"/>
                                        <p:tgtEl>
                                          <p:spTgt spid="17"/>
                                        </p:tgtEl>
                                        <p:attrNameLst>
                                          <p:attrName>ppt_h</p:attrName>
                                        </p:attrNameLst>
                                      </p:cBhvr>
                                      <p:tavLst>
                                        <p:tav tm="0">
                                          <p:val>
                                            <p:fltVal val="0"/>
                                          </p:val>
                                        </p:tav>
                                        <p:tav tm="100000">
                                          <p:val>
                                            <p:strVal val="#ppt_h"/>
                                          </p:val>
                                        </p:tav>
                                      </p:tavLst>
                                    </p:anim>
                                    <p:anim calcmode="lin" valueType="num">
                                      <p:cBhvr>
                                        <p:cTn id="14" dur="1000" fill="hold"/>
                                        <p:tgtEl>
                                          <p:spTgt spid="17"/>
                                        </p:tgtEl>
                                        <p:attrNameLst>
                                          <p:attrName>style.rotation</p:attrName>
                                        </p:attrNameLst>
                                      </p:cBhvr>
                                      <p:tavLst>
                                        <p:tav tm="0">
                                          <p:val>
                                            <p:fltVal val="90"/>
                                          </p:val>
                                        </p:tav>
                                        <p:tav tm="100000">
                                          <p:val>
                                            <p:fltVal val="0"/>
                                          </p:val>
                                        </p:tav>
                                      </p:tavLst>
                                    </p:anim>
                                    <p:animEffect transition="in" filter="fade">
                                      <p:cBhvr>
                                        <p:cTn id="15" dur="1000"/>
                                        <p:tgtEl>
                                          <p:spTgt spid="17"/>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fade">
                                      <p:cBhvr>
                                        <p:cTn id="20" dur="500"/>
                                        <p:tgtEl>
                                          <p:spTgt spid="18"/>
                                        </p:tgtEl>
                                      </p:cBhvr>
                                    </p:animEffect>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grpId="0" nodeType="click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barn(inVertical)">
                                      <p:cBhvr>
                                        <p:cTn id="25" dur="500"/>
                                        <p:tgtEl>
                                          <p:spTgt spid="20"/>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randombar(horizontal)">
                                      <p:cBhvr>
                                        <p:cTn id="30" dur="500"/>
                                        <p:tgtEl>
                                          <p:spTgt spid="21"/>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22"/>
                                        </p:tgtEl>
                                        <p:attrNameLst>
                                          <p:attrName>style.visibility</p:attrName>
                                        </p:attrNameLst>
                                      </p:cBhvr>
                                      <p:to>
                                        <p:strVal val="visible"/>
                                      </p:to>
                                    </p:set>
                                    <p:anim calcmode="lin" valueType="num">
                                      <p:cBhvr>
                                        <p:cTn id="35" dur="500" fill="hold"/>
                                        <p:tgtEl>
                                          <p:spTgt spid="22"/>
                                        </p:tgtEl>
                                        <p:attrNameLst>
                                          <p:attrName>ppt_w</p:attrName>
                                        </p:attrNameLst>
                                      </p:cBhvr>
                                      <p:tavLst>
                                        <p:tav tm="0">
                                          <p:val>
                                            <p:fltVal val="0"/>
                                          </p:val>
                                        </p:tav>
                                        <p:tav tm="100000">
                                          <p:val>
                                            <p:strVal val="#ppt_w"/>
                                          </p:val>
                                        </p:tav>
                                      </p:tavLst>
                                    </p:anim>
                                    <p:anim calcmode="lin" valueType="num">
                                      <p:cBhvr>
                                        <p:cTn id="36" dur="500" fill="hold"/>
                                        <p:tgtEl>
                                          <p:spTgt spid="22"/>
                                        </p:tgtEl>
                                        <p:attrNameLst>
                                          <p:attrName>ppt_h</p:attrName>
                                        </p:attrNameLst>
                                      </p:cBhvr>
                                      <p:tavLst>
                                        <p:tav tm="0">
                                          <p:val>
                                            <p:fltVal val="0"/>
                                          </p:val>
                                        </p:tav>
                                        <p:tav tm="100000">
                                          <p:val>
                                            <p:strVal val="#ppt_h"/>
                                          </p:val>
                                        </p:tav>
                                      </p:tavLst>
                                    </p:anim>
                                    <p:animEffect transition="in" filter="fade">
                                      <p:cBhvr>
                                        <p:cTn id="37" dur="500"/>
                                        <p:tgtEl>
                                          <p:spTgt spid="22"/>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randombar(horizontal)">
                                      <p:cBhvr>
                                        <p:cTn id="42" dur="500"/>
                                        <p:tgtEl>
                                          <p:spTgt spid="23"/>
                                        </p:tgtEl>
                                      </p:cBhvr>
                                    </p:animEffect>
                                  </p:childTnLst>
                                </p:cTn>
                              </p:par>
                            </p:childTnLst>
                          </p:cTn>
                        </p:par>
                      </p:childTnLst>
                    </p:cTn>
                  </p:par>
                  <p:par>
                    <p:cTn id="43" fill="hold">
                      <p:stCondLst>
                        <p:cond delay="indefinite"/>
                      </p:stCondLst>
                      <p:childTnLst>
                        <p:par>
                          <p:cTn id="44" fill="hold">
                            <p:stCondLst>
                              <p:cond delay="0"/>
                            </p:stCondLst>
                            <p:childTnLst>
                              <p:par>
                                <p:cTn id="45" presetID="53" presetClass="entr" presetSubtype="16" fill="hold" grpId="0" nodeType="clickEffect">
                                  <p:stCondLst>
                                    <p:cond delay="0"/>
                                  </p:stCondLst>
                                  <p:childTnLst>
                                    <p:set>
                                      <p:cBhvr>
                                        <p:cTn id="46" dur="1" fill="hold">
                                          <p:stCondLst>
                                            <p:cond delay="0"/>
                                          </p:stCondLst>
                                        </p:cTn>
                                        <p:tgtEl>
                                          <p:spTgt spid="24"/>
                                        </p:tgtEl>
                                        <p:attrNameLst>
                                          <p:attrName>style.visibility</p:attrName>
                                        </p:attrNameLst>
                                      </p:cBhvr>
                                      <p:to>
                                        <p:strVal val="visible"/>
                                      </p:to>
                                    </p:set>
                                    <p:anim calcmode="lin" valueType="num">
                                      <p:cBhvr>
                                        <p:cTn id="47" dur="500" fill="hold"/>
                                        <p:tgtEl>
                                          <p:spTgt spid="24"/>
                                        </p:tgtEl>
                                        <p:attrNameLst>
                                          <p:attrName>ppt_w</p:attrName>
                                        </p:attrNameLst>
                                      </p:cBhvr>
                                      <p:tavLst>
                                        <p:tav tm="0">
                                          <p:val>
                                            <p:fltVal val="0"/>
                                          </p:val>
                                        </p:tav>
                                        <p:tav tm="100000">
                                          <p:val>
                                            <p:strVal val="#ppt_w"/>
                                          </p:val>
                                        </p:tav>
                                      </p:tavLst>
                                    </p:anim>
                                    <p:anim calcmode="lin" valueType="num">
                                      <p:cBhvr>
                                        <p:cTn id="48" dur="500" fill="hold"/>
                                        <p:tgtEl>
                                          <p:spTgt spid="24"/>
                                        </p:tgtEl>
                                        <p:attrNameLst>
                                          <p:attrName>ppt_h</p:attrName>
                                        </p:attrNameLst>
                                      </p:cBhvr>
                                      <p:tavLst>
                                        <p:tav tm="0">
                                          <p:val>
                                            <p:fltVal val="0"/>
                                          </p:val>
                                        </p:tav>
                                        <p:tav tm="100000">
                                          <p:val>
                                            <p:strVal val="#ppt_h"/>
                                          </p:val>
                                        </p:tav>
                                      </p:tavLst>
                                    </p:anim>
                                    <p:animEffect transition="in" filter="fade">
                                      <p:cBhvr>
                                        <p:cTn id="49" dur="500"/>
                                        <p:tgtEl>
                                          <p:spTgt spid="24"/>
                                        </p:tgtEl>
                                      </p:cBhvr>
                                    </p:animEffect>
                                  </p:childTnLst>
                                </p:cTn>
                              </p:par>
                            </p:childTnLst>
                          </p:cTn>
                        </p:par>
                      </p:childTnLst>
                    </p:cTn>
                  </p:par>
                  <p:par>
                    <p:cTn id="50" fill="hold">
                      <p:stCondLst>
                        <p:cond delay="indefinite"/>
                      </p:stCondLst>
                      <p:childTnLst>
                        <p:par>
                          <p:cTn id="51" fill="hold">
                            <p:stCondLst>
                              <p:cond delay="0"/>
                            </p:stCondLst>
                            <p:childTnLst>
                              <p:par>
                                <p:cTn id="52" presetID="14" presetClass="entr" presetSubtype="10" fill="hold" grpId="0" nodeType="clickEffect">
                                  <p:stCondLst>
                                    <p:cond delay="0"/>
                                  </p:stCondLst>
                                  <p:childTnLst>
                                    <p:set>
                                      <p:cBhvr>
                                        <p:cTn id="53" dur="1" fill="hold">
                                          <p:stCondLst>
                                            <p:cond delay="0"/>
                                          </p:stCondLst>
                                        </p:cTn>
                                        <p:tgtEl>
                                          <p:spTgt spid="25"/>
                                        </p:tgtEl>
                                        <p:attrNameLst>
                                          <p:attrName>style.visibility</p:attrName>
                                        </p:attrNameLst>
                                      </p:cBhvr>
                                      <p:to>
                                        <p:strVal val="visible"/>
                                      </p:to>
                                    </p:set>
                                    <p:animEffect transition="in" filter="randombar(horizontal)">
                                      <p:cBhvr>
                                        <p:cTn id="54" dur="500"/>
                                        <p:tgtEl>
                                          <p:spTgt spid="25"/>
                                        </p:tgtEl>
                                      </p:cBhvr>
                                    </p:animEffect>
                                  </p:childTnLst>
                                </p:cTn>
                              </p:par>
                            </p:childTnLst>
                          </p:cTn>
                        </p:par>
                      </p:childTnLst>
                    </p:cTn>
                  </p:par>
                  <p:par>
                    <p:cTn id="55" fill="hold">
                      <p:stCondLst>
                        <p:cond delay="indefinite"/>
                      </p:stCondLst>
                      <p:childTnLst>
                        <p:par>
                          <p:cTn id="56" fill="hold">
                            <p:stCondLst>
                              <p:cond delay="0"/>
                            </p:stCondLst>
                            <p:childTnLst>
                              <p:par>
                                <p:cTn id="57" presetID="53" presetClass="entr" presetSubtype="16" fill="hold" grpId="0" nodeType="clickEffect">
                                  <p:stCondLst>
                                    <p:cond delay="0"/>
                                  </p:stCondLst>
                                  <p:childTnLst>
                                    <p:set>
                                      <p:cBhvr>
                                        <p:cTn id="58" dur="1" fill="hold">
                                          <p:stCondLst>
                                            <p:cond delay="0"/>
                                          </p:stCondLst>
                                        </p:cTn>
                                        <p:tgtEl>
                                          <p:spTgt spid="26"/>
                                        </p:tgtEl>
                                        <p:attrNameLst>
                                          <p:attrName>style.visibility</p:attrName>
                                        </p:attrNameLst>
                                      </p:cBhvr>
                                      <p:to>
                                        <p:strVal val="visible"/>
                                      </p:to>
                                    </p:set>
                                    <p:anim calcmode="lin" valueType="num">
                                      <p:cBhvr>
                                        <p:cTn id="59" dur="500" fill="hold"/>
                                        <p:tgtEl>
                                          <p:spTgt spid="26"/>
                                        </p:tgtEl>
                                        <p:attrNameLst>
                                          <p:attrName>ppt_w</p:attrName>
                                        </p:attrNameLst>
                                      </p:cBhvr>
                                      <p:tavLst>
                                        <p:tav tm="0">
                                          <p:val>
                                            <p:fltVal val="0"/>
                                          </p:val>
                                        </p:tav>
                                        <p:tav tm="100000">
                                          <p:val>
                                            <p:strVal val="#ppt_w"/>
                                          </p:val>
                                        </p:tav>
                                      </p:tavLst>
                                    </p:anim>
                                    <p:anim calcmode="lin" valueType="num">
                                      <p:cBhvr>
                                        <p:cTn id="60" dur="500" fill="hold"/>
                                        <p:tgtEl>
                                          <p:spTgt spid="26"/>
                                        </p:tgtEl>
                                        <p:attrNameLst>
                                          <p:attrName>ppt_h</p:attrName>
                                        </p:attrNameLst>
                                      </p:cBhvr>
                                      <p:tavLst>
                                        <p:tav tm="0">
                                          <p:val>
                                            <p:fltVal val="0"/>
                                          </p:val>
                                        </p:tav>
                                        <p:tav tm="100000">
                                          <p:val>
                                            <p:strVal val="#ppt_h"/>
                                          </p:val>
                                        </p:tav>
                                      </p:tavLst>
                                    </p:anim>
                                    <p:animEffect transition="in" filter="fade">
                                      <p:cBhvr>
                                        <p:cTn id="61" dur="500"/>
                                        <p:tgtEl>
                                          <p:spTgt spid="26"/>
                                        </p:tgtEl>
                                      </p:cBhvr>
                                    </p:animEffect>
                                  </p:childTnLst>
                                </p:cTn>
                              </p:par>
                            </p:childTnLst>
                          </p:cTn>
                        </p:par>
                      </p:childTnLst>
                    </p:cTn>
                  </p:par>
                  <p:par>
                    <p:cTn id="62" fill="hold">
                      <p:stCondLst>
                        <p:cond delay="indefinite"/>
                      </p:stCondLst>
                      <p:childTnLst>
                        <p:par>
                          <p:cTn id="63" fill="hold">
                            <p:stCondLst>
                              <p:cond delay="0"/>
                            </p:stCondLst>
                            <p:childTnLst>
                              <p:par>
                                <p:cTn id="64" presetID="14" presetClass="entr" presetSubtype="10" fill="hold" grpId="0" nodeType="click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randombar(horizontal)">
                                      <p:cBhvr>
                                        <p:cTn id="66"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18" grpId="0" animBg="1"/>
      <p:bldP spid="20" grpId="0"/>
      <p:bldP spid="21" grpId="0"/>
      <p:bldP spid="22" grpId="0" animBg="1"/>
      <p:bldP spid="23" grpId="0"/>
      <p:bldP spid="24" grpId="0" animBg="1"/>
      <p:bldP spid="25" grpId="0"/>
      <p:bldP spid="26" grpId="0" animBg="1"/>
      <p:bldP spid="2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2947175-EF6E-73EF-99F9-806D67FF557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3" name="Picture 1">
            <a:extLst>
              <a:ext uri="{FF2B5EF4-FFF2-40B4-BE49-F238E27FC236}">
                <a16:creationId xmlns:a16="http://schemas.microsoft.com/office/drawing/2014/main" id="{4DEEE98F-49DE-7EDB-E6E0-EC55B8DB01B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4" name="Picture 1">
            <a:extLst>
              <a:ext uri="{FF2B5EF4-FFF2-40B4-BE49-F238E27FC236}">
                <a16:creationId xmlns:a16="http://schemas.microsoft.com/office/drawing/2014/main" id="{E6273ADA-F330-7397-DCEF-D4B2CD9D2E6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5" name="Picture 1">
            <a:extLst>
              <a:ext uri="{FF2B5EF4-FFF2-40B4-BE49-F238E27FC236}">
                <a16:creationId xmlns:a16="http://schemas.microsoft.com/office/drawing/2014/main" id="{93AE7FC5-EC09-1826-79F5-87219A2E8BB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6" name="Picture 1">
            <a:extLst>
              <a:ext uri="{FF2B5EF4-FFF2-40B4-BE49-F238E27FC236}">
                <a16:creationId xmlns:a16="http://schemas.microsoft.com/office/drawing/2014/main" id="{47997310-E759-D253-4588-F82649F856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7" name="Picture 1">
            <a:extLst>
              <a:ext uri="{FF2B5EF4-FFF2-40B4-BE49-F238E27FC236}">
                <a16:creationId xmlns:a16="http://schemas.microsoft.com/office/drawing/2014/main" id="{1DC24BEB-4E22-543B-9851-C6DCA7B8354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sp>
        <p:nvSpPr>
          <p:cNvPr id="8" name="عنوان 1">
            <a:extLst>
              <a:ext uri="{FF2B5EF4-FFF2-40B4-BE49-F238E27FC236}">
                <a16:creationId xmlns:a16="http://schemas.microsoft.com/office/drawing/2014/main" id="{45CAABE3-1DA3-39B7-529F-3DB2DF067500}"/>
              </a:ext>
            </a:extLst>
          </p:cNvPr>
          <p:cNvSpPr txBox="1">
            <a:spLocks/>
          </p:cNvSpPr>
          <p:nvPr/>
        </p:nvSpPr>
        <p:spPr>
          <a:xfrm>
            <a:off x="677334"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ar-EG"/>
              <a:t>3</a:t>
            </a:r>
            <a:endParaRPr lang="en-US" dirty="0"/>
          </a:p>
        </p:txBody>
      </p:sp>
      <p:pic>
        <p:nvPicPr>
          <p:cNvPr id="9" name="Picture 1">
            <a:extLst>
              <a:ext uri="{FF2B5EF4-FFF2-40B4-BE49-F238E27FC236}">
                <a16:creationId xmlns:a16="http://schemas.microsoft.com/office/drawing/2014/main" id="{36ACD82D-BFBA-B0B4-2568-2E3224864BF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891" y="-1077"/>
            <a:ext cx="12188175" cy="6860153"/>
          </a:xfrm>
          <a:prstGeom prst="rect">
            <a:avLst/>
          </a:prstGeom>
        </p:spPr>
      </p:pic>
      <p:sp>
        <p:nvSpPr>
          <p:cNvPr id="10" name="Rounded Rectangle 2">
            <a:extLst>
              <a:ext uri="{FF2B5EF4-FFF2-40B4-BE49-F238E27FC236}">
                <a16:creationId xmlns:a16="http://schemas.microsoft.com/office/drawing/2014/main" id="{A75C48DC-38DF-B59F-9066-6606CE08EA4C}"/>
              </a:ext>
            </a:extLst>
          </p:cNvPr>
          <p:cNvSpPr/>
          <p:nvPr/>
        </p:nvSpPr>
        <p:spPr>
          <a:xfrm>
            <a:off x="6192570" y="575970"/>
            <a:ext cx="5785735" cy="707366"/>
          </a:xfrm>
          <a:prstGeom prst="roundRect">
            <a:avLst/>
          </a:prstGeom>
          <a:solidFill>
            <a:schemeClr val="bg1"/>
          </a:solidFill>
          <a:ln w="38100">
            <a:solidFill>
              <a:srgbClr val="BFD4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lnSpc>
                <a:spcPct val="115000"/>
              </a:lnSpc>
              <a:spcAft>
                <a:spcPts val="1000"/>
              </a:spcAft>
            </a:pPr>
            <a:r>
              <a:rPr lang="ar-EG" sz="2800" b="1">
                <a:solidFill>
                  <a:prstClr val="black"/>
                </a:solidFill>
                <a:latin typeface="Calibri" panose="020F0502020204030204" pitchFamily="34" charset="0"/>
                <a:ea typeface="Calibri"/>
                <a:cs typeface="Calibri" panose="020F0502020204030204" pitchFamily="34" charset="0"/>
              </a:rPr>
              <a:t>وضح كيف يتم قياس الدافعية في نموذج كيلر؟</a:t>
            </a:r>
            <a:endParaRPr lang="ar-EG" sz="2800" b="1" dirty="0">
              <a:solidFill>
                <a:prstClr val="black"/>
              </a:solidFill>
              <a:latin typeface="Calibri" panose="020F0502020204030204" pitchFamily="34" charset="0"/>
              <a:ea typeface="Calibri"/>
              <a:cs typeface="Calibri" panose="020F0502020204030204" pitchFamily="34" charset="0"/>
            </a:endParaRPr>
          </a:p>
        </p:txBody>
      </p:sp>
      <p:grpSp>
        <p:nvGrpSpPr>
          <p:cNvPr id="11" name="Group 40">
            <a:extLst>
              <a:ext uri="{FF2B5EF4-FFF2-40B4-BE49-F238E27FC236}">
                <a16:creationId xmlns:a16="http://schemas.microsoft.com/office/drawing/2014/main" id="{514192BE-D07C-8187-2525-2B724CBEB971}"/>
              </a:ext>
            </a:extLst>
          </p:cNvPr>
          <p:cNvGrpSpPr/>
          <p:nvPr/>
        </p:nvGrpSpPr>
        <p:grpSpPr>
          <a:xfrm>
            <a:off x="102063" y="407233"/>
            <a:ext cx="3580785" cy="1036307"/>
            <a:chOff x="2140318" y="795384"/>
            <a:chExt cx="4486150" cy="1036307"/>
          </a:xfrm>
        </p:grpSpPr>
        <p:sp>
          <p:nvSpPr>
            <p:cNvPr id="12" name="Rectangle 41">
              <a:extLst>
                <a:ext uri="{FF2B5EF4-FFF2-40B4-BE49-F238E27FC236}">
                  <a16:creationId xmlns:a16="http://schemas.microsoft.com/office/drawing/2014/main" id="{B1A2FE50-5D37-6BA3-D762-5ED3101EEC5A}"/>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Shape 24">
              <a:extLst>
                <a:ext uri="{FF2B5EF4-FFF2-40B4-BE49-F238E27FC236}">
                  <a16:creationId xmlns:a16="http://schemas.microsoft.com/office/drawing/2014/main" id="{EAED690B-DCB4-9CFA-AE92-C0596A864D09}"/>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43">
              <a:extLst>
                <a:ext uri="{FF2B5EF4-FFF2-40B4-BE49-F238E27FC236}">
                  <a16:creationId xmlns:a16="http://schemas.microsoft.com/office/drawing/2014/main" id="{AA7A85CC-CABE-4C77-3652-0059914C79F3}"/>
                </a:ext>
              </a:extLst>
            </p:cNvPr>
            <p:cNvSpPr/>
            <p:nvPr/>
          </p:nvSpPr>
          <p:spPr>
            <a:xfrm>
              <a:off x="2140318" y="1113182"/>
              <a:ext cx="3743647" cy="662609"/>
            </a:xfrm>
            <a:prstGeom prst="rect">
              <a:avLst/>
            </a:prstGeom>
            <a:gradFill flip="none" rotWithShape="1">
              <a:gsLst>
                <a:gs pos="100000">
                  <a:srgbClr val="006666"/>
                </a:gs>
                <a:gs pos="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dirty="0"/>
                <a:t>نشاط (15)</a:t>
              </a:r>
              <a:endParaRPr lang="en-US" dirty="0"/>
            </a:p>
          </p:txBody>
        </p:sp>
        <p:grpSp>
          <p:nvGrpSpPr>
            <p:cNvPr id="15" name="Group 44">
              <a:extLst>
                <a:ext uri="{FF2B5EF4-FFF2-40B4-BE49-F238E27FC236}">
                  <a16:creationId xmlns:a16="http://schemas.microsoft.com/office/drawing/2014/main" id="{E7C7831A-2DCF-A85F-FA07-46306A38F456}"/>
                </a:ext>
              </a:extLst>
            </p:cNvPr>
            <p:cNvGrpSpPr/>
            <p:nvPr/>
          </p:nvGrpSpPr>
          <p:grpSpPr>
            <a:xfrm>
              <a:off x="5588896" y="1531471"/>
              <a:ext cx="390125" cy="205592"/>
              <a:chOff x="5588896" y="1531471"/>
              <a:chExt cx="390125" cy="205592"/>
            </a:xfrm>
          </p:grpSpPr>
          <p:sp>
            <p:nvSpPr>
              <p:cNvPr id="18" name="Oval 47">
                <a:extLst>
                  <a:ext uri="{FF2B5EF4-FFF2-40B4-BE49-F238E27FC236}">
                    <a16:creationId xmlns:a16="http://schemas.microsoft.com/office/drawing/2014/main" id="{0E0522E6-446F-7EC8-C816-364D41ADEEBD}"/>
                  </a:ext>
                </a:extLst>
              </p:cNvPr>
              <p:cNvSpPr/>
              <p:nvPr/>
            </p:nvSpPr>
            <p:spPr>
              <a:xfrm>
                <a:off x="5588896" y="1531471"/>
                <a:ext cx="390125" cy="205592"/>
              </a:xfrm>
              <a:prstGeom prst="ellipse">
                <a:avLst/>
              </a:prstGeom>
              <a:gradFill flip="none" rotWithShape="1">
                <a:gsLst>
                  <a:gs pos="52000">
                    <a:srgbClr val="1DFFC4"/>
                  </a:gs>
                  <a:gs pos="14000">
                    <a:srgbClr val="004846"/>
                  </a:gs>
                  <a:gs pos="10000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9" name="Freeform: Shape 30">
                <a:extLst>
                  <a:ext uri="{FF2B5EF4-FFF2-40B4-BE49-F238E27FC236}">
                    <a16:creationId xmlns:a16="http://schemas.microsoft.com/office/drawing/2014/main" id="{C8E6D4FD-41B5-D80D-C8F0-5062ACDBBF9C}"/>
                  </a:ext>
                </a:extLst>
              </p:cNvPr>
              <p:cNvSpPr/>
              <p:nvPr/>
            </p:nvSpPr>
            <p:spPr>
              <a:xfrm rot="16200000" flipH="1">
                <a:off x="5750509" y="1595010"/>
                <a:ext cx="113947" cy="109463"/>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Freeform: Shape 27">
              <a:extLst>
                <a:ext uri="{FF2B5EF4-FFF2-40B4-BE49-F238E27FC236}">
                  <a16:creationId xmlns:a16="http://schemas.microsoft.com/office/drawing/2014/main" id="{A0571D7E-8D29-06E3-A0F8-AE4C676CD645}"/>
                </a:ext>
              </a:extLst>
            </p:cNvPr>
            <p:cNvSpPr/>
            <p:nvPr/>
          </p:nvSpPr>
          <p:spPr>
            <a:xfrm>
              <a:off x="5754500"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008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Freeform: Shape 28">
              <a:extLst>
                <a:ext uri="{FF2B5EF4-FFF2-40B4-BE49-F238E27FC236}">
                  <a16:creationId xmlns:a16="http://schemas.microsoft.com/office/drawing/2014/main" id="{43B420A1-E607-195A-3FBA-3E110DEEE8CF}"/>
                </a:ext>
              </a:extLst>
            </p:cNvPr>
            <p:cNvSpPr/>
            <p:nvPr/>
          </p:nvSpPr>
          <p:spPr>
            <a:xfrm>
              <a:off x="5588897" y="795384"/>
              <a:ext cx="507102"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1DFFC4"/>
                </a:gs>
                <a:gs pos="100000">
                  <a:srgbClr val="006666"/>
                </a:gs>
                <a:gs pos="0">
                  <a:srgbClr val="00CC99"/>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0" name="Round Diagonal Corner Rectangle 7">
            <a:extLst>
              <a:ext uri="{FF2B5EF4-FFF2-40B4-BE49-F238E27FC236}">
                <a16:creationId xmlns:a16="http://schemas.microsoft.com/office/drawing/2014/main" id="{BC7E0C56-9FC8-0379-8AD2-CF798173C19C}"/>
              </a:ext>
            </a:extLst>
          </p:cNvPr>
          <p:cNvSpPr/>
          <p:nvPr/>
        </p:nvSpPr>
        <p:spPr>
          <a:xfrm>
            <a:off x="1077362" y="2568109"/>
            <a:ext cx="9497338" cy="4022814"/>
          </a:xfrm>
          <a:prstGeom prst="round2DiagRect">
            <a:avLst>
              <a:gd name="adj1" fmla="val 41305"/>
              <a:gd name="adj2" fmla="val 0"/>
            </a:avLst>
          </a:prstGeom>
          <a:solidFill>
            <a:schemeClr val="accent2">
              <a:lumMod val="20000"/>
              <a:lumOff val="8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17145" indent="-635" algn="just" rtl="1">
              <a:lnSpc>
                <a:spcPct val="115000"/>
              </a:lnSpc>
              <a:spcAft>
                <a:spcPts val="0"/>
              </a:spcAft>
            </a:pPr>
            <a:endParaRPr lang="en-US" sz="1600" b="1" dirty="0">
              <a:latin typeface="Calibri" panose="020F0502020204030204" pitchFamily="34" charset="0"/>
              <a:ea typeface="Calibri"/>
              <a:cs typeface="Calibri" panose="020F0502020204030204" pitchFamily="34" charset="0"/>
            </a:endParaRPr>
          </a:p>
        </p:txBody>
      </p:sp>
      <p:sp>
        <p:nvSpPr>
          <p:cNvPr id="21" name="مربع نص 20">
            <a:extLst>
              <a:ext uri="{FF2B5EF4-FFF2-40B4-BE49-F238E27FC236}">
                <a16:creationId xmlns:a16="http://schemas.microsoft.com/office/drawing/2014/main" id="{32078C70-9EAA-A471-5E7D-FDB05F68AA3B}"/>
              </a:ext>
            </a:extLst>
          </p:cNvPr>
          <p:cNvSpPr txBox="1"/>
          <p:nvPr/>
        </p:nvSpPr>
        <p:spPr>
          <a:xfrm>
            <a:off x="5180208" y="2375090"/>
            <a:ext cx="3302888" cy="492122"/>
          </a:xfrm>
          <a:prstGeom prst="rect">
            <a:avLst/>
          </a:prstGeom>
          <a:noFill/>
        </p:spPr>
        <p:txBody>
          <a:bodyPr wrap="square">
            <a:spAutoFit/>
          </a:bodyPr>
          <a:lstStyle/>
          <a:p>
            <a:pPr algn="ctr" rtl="1">
              <a:lnSpc>
                <a:spcPct val="115000"/>
              </a:lnSpc>
              <a:spcAft>
                <a:spcPts val="1000"/>
              </a:spcAft>
            </a:pPr>
            <a:endParaRPr lang="en-US" sz="2400" b="1" dirty="0">
              <a:solidFill>
                <a:schemeClr val="accent2">
                  <a:lumMod val="75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22" name="مستطيل: زوايا مستديرة 21">
            <a:extLst>
              <a:ext uri="{FF2B5EF4-FFF2-40B4-BE49-F238E27FC236}">
                <a16:creationId xmlns:a16="http://schemas.microsoft.com/office/drawing/2014/main" id="{F752F564-5FB0-5C8B-3D93-279F44688452}"/>
              </a:ext>
            </a:extLst>
          </p:cNvPr>
          <p:cNvSpPr/>
          <p:nvPr/>
        </p:nvSpPr>
        <p:spPr>
          <a:xfrm>
            <a:off x="6831652" y="1481852"/>
            <a:ext cx="3772851" cy="61133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r" rtl="1">
              <a:lnSpc>
                <a:spcPct val="115000"/>
              </a:lnSpc>
              <a:spcAft>
                <a:spcPts val="1000"/>
              </a:spcAft>
            </a:pPr>
            <a:r>
              <a:rPr lang="ar-EG" sz="2400" b="1">
                <a:latin typeface="Calibri" panose="020F0502020204030204" pitchFamily="34" charset="0"/>
                <a:ea typeface="Calibri"/>
                <a:cs typeface="Calibri" panose="020F0502020204030204" pitchFamily="34" charset="0"/>
              </a:rPr>
              <a:t>كيلر وقياس الدافعية:</a:t>
            </a:r>
            <a:endParaRPr lang="ar-EG" sz="2400" b="1" dirty="0">
              <a:solidFill>
                <a:srgbClr val="000000"/>
              </a:solidFill>
              <a:latin typeface="Calibri" panose="020F0502020204030204" pitchFamily="34" charset="0"/>
              <a:ea typeface="Simplified Arabic"/>
              <a:cs typeface="Calibri" panose="020F0502020204030204" pitchFamily="34" charset="0"/>
            </a:endParaRPr>
          </a:p>
        </p:txBody>
      </p:sp>
      <p:sp>
        <p:nvSpPr>
          <p:cNvPr id="23" name="سهم منحني إلى اليسار 7">
            <a:extLst>
              <a:ext uri="{FF2B5EF4-FFF2-40B4-BE49-F238E27FC236}">
                <a16:creationId xmlns:a16="http://schemas.microsoft.com/office/drawing/2014/main" id="{39A4FC7A-415F-2541-88A0-41047D7FE5B6}"/>
              </a:ext>
            </a:extLst>
          </p:cNvPr>
          <p:cNvSpPr/>
          <p:nvPr/>
        </p:nvSpPr>
        <p:spPr>
          <a:xfrm>
            <a:off x="10604503" y="1900939"/>
            <a:ext cx="665964" cy="966273"/>
          </a:xfrm>
          <a:prstGeom prst="curvedLeftArrow">
            <a:avLst/>
          </a:prstGeom>
          <a:solidFill>
            <a:srgbClr val="31C2C7"/>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ar-SA">
              <a:solidFill>
                <a:schemeClr val="tx1"/>
              </a:solidFill>
            </a:endParaRPr>
          </a:p>
        </p:txBody>
      </p:sp>
      <p:sp>
        <p:nvSpPr>
          <p:cNvPr id="24" name="مربع نص 23">
            <a:extLst>
              <a:ext uri="{FF2B5EF4-FFF2-40B4-BE49-F238E27FC236}">
                <a16:creationId xmlns:a16="http://schemas.microsoft.com/office/drawing/2014/main" id="{FD5455CD-C4B0-B781-1F36-57DE3209B70F}"/>
              </a:ext>
            </a:extLst>
          </p:cNvPr>
          <p:cNvSpPr txBox="1"/>
          <p:nvPr/>
        </p:nvSpPr>
        <p:spPr>
          <a:xfrm>
            <a:off x="2064190" y="2759044"/>
            <a:ext cx="7758820" cy="392159"/>
          </a:xfrm>
          <a:prstGeom prst="rect">
            <a:avLst/>
          </a:prstGeom>
          <a:noFill/>
        </p:spPr>
        <p:txBody>
          <a:bodyPr wrap="square" rtlCol="0">
            <a:spAutoFit/>
          </a:bodyPr>
          <a:lstStyle/>
          <a:p>
            <a:pPr marL="635" marR="17145" indent="-1905" algn="just" rtl="1">
              <a:lnSpc>
                <a:spcPct val="115000"/>
              </a:lnSpc>
              <a:spcAft>
                <a:spcPts val="0"/>
              </a:spcAft>
            </a:pPr>
            <a:r>
              <a:rPr lang="ar-SA" sz="1800" dirty="0">
                <a:solidFill>
                  <a:srgbClr val="000000"/>
                </a:solidFill>
                <a:latin typeface="Calibri" panose="020F0502020204030204" pitchFamily="34" charset="0"/>
                <a:ea typeface="Simplified Arabic"/>
                <a:cs typeface="Calibri" panose="020F0502020204030204" pitchFamily="34" charset="0"/>
              </a:rPr>
              <a:t>قام جون كيلر بتصميم دافعية المتعلمين هما :(</a:t>
            </a:r>
            <a:r>
              <a:rPr lang="en-US" sz="1800" dirty="0">
                <a:solidFill>
                  <a:srgbClr val="000000"/>
                </a:solidFill>
                <a:latin typeface="Calibri" panose="020F0502020204030204" pitchFamily="34" charset="0"/>
                <a:ea typeface="Simplified Arabic"/>
                <a:cs typeface="Calibri" panose="020F0502020204030204" pitchFamily="34" charset="0"/>
              </a:rPr>
              <a:t>Keller</a:t>
            </a:r>
            <a:r>
              <a:rPr lang="ar-SA" sz="1800" dirty="0">
                <a:solidFill>
                  <a:srgbClr val="000000"/>
                </a:solidFill>
                <a:latin typeface="Calibri" panose="020F0502020204030204" pitchFamily="34" charset="0"/>
                <a:ea typeface="Simplified Arabic"/>
                <a:cs typeface="Calibri" panose="020F0502020204030204" pitchFamily="34" charset="0"/>
              </a:rPr>
              <a:t>, 2006) </a:t>
            </a:r>
            <a:endParaRPr lang="en-US" sz="1800" dirty="0">
              <a:latin typeface="Calibri" panose="020F0502020204030204" pitchFamily="34" charset="0"/>
              <a:ea typeface="Calibri"/>
              <a:cs typeface="Calibri" panose="020F0502020204030204" pitchFamily="34" charset="0"/>
            </a:endParaRPr>
          </a:p>
        </p:txBody>
      </p:sp>
      <p:sp>
        <p:nvSpPr>
          <p:cNvPr id="25" name="مربع نص 24">
            <a:extLst>
              <a:ext uri="{FF2B5EF4-FFF2-40B4-BE49-F238E27FC236}">
                <a16:creationId xmlns:a16="http://schemas.microsoft.com/office/drawing/2014/main" id="{370F1C06-FC0C-40AA-E768-745836E3D1F8}"/>
              </a:ext>
            </a:extLst>
          </p:cNvPr>
          <p:cNvSpPr txBox="1"/>
          <p:nvPr/>
        </p:nvSpPr>
        <p:spPr>
          <a:xfrm>
            <a:off x="1249629" y="3279452"/>
            <a:ext cx="8790915" cy="2311245"/>
          </a:xfrm>
          <a:prstGeom prst="rect">
            <a:avLst/>
          </a:prstGeom>
          <a:noFill/>
        </p:spPr>
        <p:txBody>
          <a:bodyPr wrap="square" rtlCol="0">
            <a:spAutoFit/>
          </a:bodyPr>
          <a:lstStyle/>
          <a:p>
            <a:pPr marL="635" marR="17145" indent="-1905" algn="just" rtl="1">
              <a:lnSpc>
                <a:spcPct val="115000"/>
              </a:lnSpc>
              <a:spcAft>
                <a:spcPts val="0"/>
              </a:spcAft>
            </a:pPr>
            <a:r>
              <a:rPr lang="ar-SA" sz="1800" b="1" dirty="0">
                <a:solidFill>
                  <a:srgbClr val="000000"/>
                </a:solidFill>
                <a:latin typeface="Calibri" panose="020F0502020204030204" pitchFamily="34" charset="0"/>
                <a:ea typeface="Simplified Arabic"/>
                <a:cs typeface="Calibri" panose="020F0502020204030204" pitchFamily="34" charset="0"/>
              </a:rPr>
              <a:t>مقياس الدافعية نحو المقرر (</a:t>
            </a:r>
            <a:r>
              <a:rPr lang="en-US" sz="1800" b="1" dirty="0">
                <a:solidFill>
                  <a:srgbClr val="000000"/>
                </a:solidFill>
                <a:latin typeface="Calibri" panose="020F0502020204030204" pitchFamily="34" charset="0"/>
                <a:ea typeface="Simplified Arabic"/>
                <a:cs typeface="Calibri" panose="020F0502020204030204" pitchFamily="34" charset="0"/>
              </a:rPr>
              <a:t>Course Interest Survey CIS</a:t>
            </a:r>
            <a:r>
              <a:rPr lang="ar-SA" sz="1800" b="1" dirty="0">
                <a:solidFill>
                  <a:srgbClr val="000000"/>
                </a:solidFill>
                <a:latin typeface="Calibri" panose="020F0502020204030204" pitchFamily="34" charset="0"/>
                <a:ea typeface="Simplified Arabic"/>
                <a:cs typeface="Calibri" panose="020F0502020204030204" pitchFamily="34" charset="0"/>
              </a:rPr>
              <a:t>):</a:t>
            </a:r>
            <a:r>
              <a:rPr lang="ar-SA" sz="1800" dirty="0">
                <a:solidFill>
                  <a:srgbClr val="000000"/>
                </a:solidFill>
                <a:latin typeface="Calibri" panose="020F0502020204030204" pitchFamily="34" charset="0"/>
                <a:ea typeface="Simplified Arabic"/>
                <a:cs typeface="Calibri" panose="020F0502020204030204" pitchFamily="34" charset="0"/>
              </a:rPr>
              <a:t> وهو يقيس رد فعل المتعلم تجاه التعلم الصفي، ويتكون من 34 عبارة تتوزع على فئات الدافعية الأربع وفق نموذج كيلر وهي: الانتباه، الصلة، الثقة، والرضا، وفيما يلي أمثلة على عبارات المقياس والفئات التي تندرج ضمنها: </a:t>
            </a:r>
            <a:endParaRPr lang="en-US" sz="1800" dirty="0">
              <a:latin typeface="Calibri" panose="020F0502020204030204" pitchFamily="34" charset="0"/>
              <a:ea typeface="Calibri"/>
              <a:cs typeface="Calibri" panose="020F0502020204030204" pitchFamily="34" charset="0"/>
            </a:endParaRPr>
          </a:p>
          <a:p>
            <a:pPr marL="342900" marR="17145" lvl="0" indent="-342900" algn="just" rtl="1" fontAlgn="base">
              <a:lnSpc>
                <a:spcPct val="115000"/>
              </a:lnSpc>
              <a:spcAft>
                <a:spcPts val="0"/>
              </a:spcAft>
              <a:buSzPts val="1000"/>
              <a:buFont typeface="Arial"/>
              <a:buChar char="●"/>
            </a:pPr>
            <a:r>
              <a:rPr lang="ar-SA" sz="1800" dirty="0">
                <a:solidFill>
                  <a:srgbClr val="000000"/>
                </a:solidFill>
                <a:latin typeface="Calibri" panose="020F0502020204030204" pitchFamily="34" charset="0"/>
                <a:ea typeface="Simplified Arabic"/>
                <a:cs typeface="Calibri" panose="020F0502020204030204" pitchFamily="34" charset="0"/>
              </a:rPr>
              <a:t>يعرف الأستاذ كيف يثير حماسنا لموضوع المقرر(الانتباه).</a:t>
            </a:r>
            <a:endParaRPr lang="en-US" sz="1800" dirty="0">
              <a:latin typeface="Calibri" panose="020F0502020204030204" pitchFamily="34" charset="0"/>
              <a:ea typeface="Noto Sans Symbols"/>
              <a:cs typeface="Calibri" panose="020F0502020204030204" pitchFamily="34" charset="0"/>
            </a:endParaRPr>
          </a:p>
          <a:p>
            <a:pPr marL="342900" marR="17145" lvl="0" indent="-342900" algn="just" rtl="1" fontAlgn="base">
              <a:lnSpc>
                <a:spcPct val="115000"/>
              </a:lnSpc>
              <a:spcAft>
                <a:spcPts val="0"/>
              </a:spcAft>
              <a:buSzPts val="1000"/>
              <a:buFont typeface="Arial"/>
              <a:buChar char="●"/>
            </a:pPr>
            <a:r>
              <a:rPr lang="ar-SA" sz="1800" dirty="0">
                <a:solidFill>
                  <a:srgbClr val="000000"/>
                </a:solidFill>
                <a:latin typeface="Calibri" panose="020F0502020204030204" pitchFamily="34" charset="0"/>
                <a:ea typeface="Simplified Arabic"/>
                <a:cs typeface="Calibri" panose="020F0502020204030204" pitchFamily="34" charset="0"/>
              </a:rPr>
              <a:t>ما أتعلمه في هذا المقرر سيكون مفيدًا بالنسبة لي (الصلة).</a:t>
            </a:r>
            <a:endParaRPr lang="en-US" sz="1800" dirty="0">
              <a:latin typeface="Calibri" panose="020F0502020204030204" pitchFamily="34" charset="0"/>
              <a:ea typeface="Noto Sans Symbols"/>
              <a:cs typeface="Calibri" panose="020F0502020204030204" pitchFamily="34" charset="0"/>
            </a:endParaRPr>
          </a:p>
          <a:p>
            <a:pPr marL="342900" marR="17145" lvl="0" indent="-342900" algn="just" rtl="1" fontAlgn="base">
              <a:lnSpc>
                <a:spcPct val="115000"/>
              </a:lnSpc>
              <a:spcAft>
                <a:spcPts val="0"/>
              </a:spcAft>
              <a:buSzPts val="1000"/>
              <a:buFont typeface="Arial"/>
              <a:buChar char="●"/>
            </a:pPr>
            <a:r>
              <a:rPr lang="ar-SA" sz="1800" dirty="0">
                <a:solidFill>
                  <a:srgbClr val="000000"/>
                </a:solidFill>
                <a:latin typeface="Calibri" panose="020F0502020204030204" pitchFamily="34" charset="0"/>
                <a:ea typeface="Simplified Arabic"/>
                <a:cs typeface="Calibri" panose="020F0502020204030204" pitchFamily="34" charset="0"/>
              </a:rPr>
              <a:t>أتلقى التغذية الراجعة الكافية لمعرفة درجة تقدمي في دراسة المقرر (الثقة). </a:t>
            </a:r>
            <a:endParaRPr lang="en-US" sz="1800" dirty="0">
              <a:latin typeface="Calibri" panose="020F0502020204030204" pitchFamily="34" charset="0"/>
              <a:ea typeface="Noto Sans Symbols"/>
              <a:cs typeface="Calibri" panose="020F0502020204030204" pitchFamily="34" charset="0"/>
            </a:endParaRPr>
          </a:p>
          <a:p>
            <a:pPr marL="342900" marR="17145" lvl="0" indent="-342900" algn="just" rtl="1" fontAlgn="base">
              <a:lnSpc>
                <a:spcPct val="115000"/>
              </a:lnSpc>
              <a:spcAft>
                <a:spcPts val="0"/>
              </a:spcAft>
              <a:buSzPts val="1000"/>
              <a:buFont typeface="Arial"/>
              <a:buChar char="●"/>
            </a:pPr>
            <a:r>
              <a:rPr lang="ar-SA" sz="1800" dirty="0">
                <a:solidFill>
                  <a:srgbClr val="000000"/>
                </a:solidFill>
                <a:latin typeface="Calibri" panose="020F0502020204030204" pitchFamily="34" charset="0"/>
                <a:ea typeface="Simplified Arabic"/>
                <a:cs typeface="Calibri" panose="020F0502020204030204" pitchFamily="34" charset="0"/>
              </a:rPr>
              <a:t>استمتعت بدراسة هذا المقرر(الرضا). </a:t>
            </a:r>
            <a:endParaRPr lang="en-US" dirty="0"/>
          </a:p>
        </p:txBody>
      </p:sp>
      <p:pic>
        <p:nvPicPr>
          <p:cNvPr id="26" name="Picture 2" descr="BKPSDM KABUPATEN SIMEULUE | Berita PENGUMUMAN PESERTA LULUS SELEKSI  ADMINISTRASI CALON APARATUR SIPIL NEGARA DI LINGKUNGAN PEMERINTAH KABUPATEN  SIMEULUE TAHUN ANGGARAN 2021">
            <a:extLst>
              <a:ext uri="{FF2B5EF4-FFF2-40B4-BE49-F238E27FC236}">
                <a16:creationId xmlns:a16="http://schemas.microsoft.com/office/drawing/2014/main" id="{9A833591-AC10-7B07-D07C-C3FCC78FCF2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6200000">
            <a:off x="10150983" y="3333472"/>
            <a:ext cx="343081" cy="504352"/>
          </a:xfrm>
          <a:prstGeom prst="rect">
            <a:avLst/>
          </a:prstGeom>
          <a:solidFill>
            <a:schemeClr val="accent2">
              <a:lumMod val="20000"/>
              <a:lumOff val="80000"/>
            </a:schemeClr>
          </a:solidFill>
          <a:ln>
            <a:solidFill>
              <a:schemeClr val="accent2">
                <a:lumMod val="20000"/>
                <a:lumOff val="80000"/>
              </a:schemeClr>
            </a:solidFill>
          </a:ln>
        </p:spPr>
      </p:pic>
    </p:spTree>
    <p:extLst>
      <p:ext uri="{BB962C8B-B14F-4D97-AF65-F5344CB8AC3E}">
        <p14:creationId xmlns:p14="http://schemas.microsoft.com/office/powerpoint/2010/main" val="1886395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randombar(horizontal)">
                                      <p:cBhvr>
                                        <p:cTn id="17" dur="500"/>
                                        <p:tgtEl>
                                          <p:spTgt spid="22"/>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wheel(1)">
                                      <p:cBhvr>
                                        <p:cTn id="22" dur="2000"/>
                                        <p:tgtEl>
                                          <p:spTgt spid="2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24">
                                            <p:txEl>
                                              <p:pRg st="0" end="0"/>
                                            </p:txEl>
                                          </p:spTgt>
                                        </p:tgtEl>
                                        <p:attrNameLst>
                                          <p:attrName>style.visibility</p:attrName>
                                        </p:attrNameLst>
                                      </p:cBhvr>
                                      <p:to>
                                        <p:strVal val="visible"/>
                                      </p:to>
                                    </p:set>
                                    <p:anim calcmode="lin" valueType="num">
                                      <p:cBhvr additive="base">
                                        <p:cTn id="32"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26"/>
                                        </p:tgtEl>
                                        <p:attrNameLst>
                                          <p:attrName>style.visibility</p:attrName>
                                        </p:attrNameLst>
                                      </p:cBhvr>
                                      <p:to>
                                        <p:strVal val="visible"/>
                                      </p:to>
                                    </p:set>
                                    <p:anim calcmode="lin" valueType="num">
                                      <p:cBhvr additive="base">
                                        <p:cTn id="38" dur="500" fill="hold"/>
                                        <p:tgtEl>
                                          <p:spTgt spid="26"/>
                                        </p:tgtEl>
                                        <p:attrNameLst>
                                          <p:attrName>ppt_x</p:attrName>
                                        </p:attrNameLst>
                                      </p:cBhvr>
                                      <p:tavLst>
                                        <p:tav tm="0">
                                          <p:val>
                                            <p:strVal val="#ppt_x"/>
                                          </p:val>
                                        </p:tav>
                                        <p:tav tm="100000">
                                          <p:val>
                                            <p:strVal val="#ppt_x"/>
                                          </p:val>
                                        </p:tav>
                                      </p:tavLst>
                                    </p:anim>
                                    <p:anim calcmode="lin" valueType="num">
                                      <p:cBhvr additive="base">
                                        <p:cTn id="39"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fade">
                                      <p:cBhvr>
                                        <p:cTn id="44" dur="1000"/>
                                        <p:tgtEl>
                                          <p:spTgt spid="25"/>
                                        </p:tgtEl>
                                      </p:cBhvr>
                                    </p:animEffect>
                                    <p:anim calcmode="lin" valueType="num">
                                      <p:cBhvr>
                                        <p:cTn id="45" dur="1000" fill="hold"/>
                                        <p:tgtEl>
                                          <p:spTgt spid="25"/>
                                        </p:tgtEl>
                                        <p:attrNameLst>
                                          <p:attrName>ppt_x</p:attrName>
                                        </p:attrNameLst>
                                      </p:cBhvr>
                                      <p:tavLst>
                                        <p:tav tm="0">
                                          <p:val>
                                            <p:strVal val="#ppt_x"/>
                                          </p:val>
                                        </p:tav>
                                        <p:tav tm="100000">
                                          <p:val>
                                            <p:strVal val="#ppt_x"/>
                                          </p:val>
                                        </p:tav>
                                      </p:tavLst>
                                    </p:anim>
                                    <p:anim calcmode="lin" valueType="num">
                                      <p:cBhvr>
                                        <p:cTn id="46"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0" grpId="0" animBg="1"/>
      <p:bldP spid="22" grpId="0" animBg="1"/>
      <p:bldP spid="23" grpId="0" animBg="1"/>
      <p:bldP spid="2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2947175-EF6E-73EF-99F9-806D67FF557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3" name="Picture 1">
            <a:extLst>
              <a:ext uri="{FF2B5EF4-FFF2-40B4-BE49-F238E27FC236}">
                <a16:creationId xmlns:a16="http://schemas.microsoft.com/office/drawing/2014/main" id="{885F4F5A-14E3-4FC2-1488-824D6F15AF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4" name="Picture 1">
            <a:extLst>
              <a:ext uri="{FF2B5EF4-FFF2-40B4-BE49-F238E27FC236}">
                <a16:creationId xmlns:a16="http://schemas.microsoft.com/office/drawing/2014/main" id="{8B0A12E5-8AEA-8F36-56FD-E892C6B100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5" name="Picture 1">
            <a:extLst>
              <a:ext uri="{FF2B5EF4-FFF2-40B4-BE49-F238E27FC236}">
                <a16:creationId xmlns:a16="http://schemas.microsoft.com/office/drawing/2014/main" id="{58E99820-C4E1-D25A-B4C5-842F69F3143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6" name="Picture 1">
            <a:extLst>
              <a:ext uri="{FF2B5EF4-FFF2-40B4-BE49-F238E27FC236}">
                <a16:creationId xmlns:a16="http://schemas.microsoft.com/office/drawing/2014/main" id="{1F11F2BD-297A-B359-7B8E-6606E4DA476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7" name="Picture 1">
            <a:extLst>
              <a:ext uri="{FF2B5EF4-FFF2-40B4-BE49-F238E27FC236}">
                <a16:creationId xmlns:a16="http://schemas.microsoft.com/office/drawing/2014/main" id="{A77F1A1C-A175-D868-F165-FA6B20B0FA9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8" name="Picture 1">
            <a:extLst>
              <a:ext uri="{FF2B5EF4-FFF2-40B4-BE49-F238E27FC236}">
                <a16:creationId xmlns:a16="http://schemas.microsoft.com/office/drawing/2014/main" id="{351561CA-D724-1691-CEC4-09D1F9E0DBE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sp>
        <p:nvSpPr>
          <p:cNvPr id="9" name="عنوان 1">
            <a:extLst>
              <a:ext uri="{FF2B5EF4-FFF2-40B4-BE49-F238E27FC236}">
                <a16:creationId xmlns:a16="http://schemas.microsoft.com/office/drawing/2014/main" id="{CC4975CC-1A1B-DB1F-E094-F54F643DFFDC}"/>
              </a:ext>
            </a:extLst>
          </p:cNvPr>
          <p:cNvSpPr txBox="1">
            <a:spLocks/>
          </p:cNvSpPr>
          <p:nvPr/>
        </p:nvSpPr>
        <p:spPr>
          <a:xfrm>
            <a:off x="677334"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ar-EG"/>
              <a:t>3</a:t>
            </a:r>
            <a:endParaRPr lang="en-US" dirty="0"/>
          </a:p>
        </p:txBody>
      </p:sp>
      <p:pic>
        <p:nvPicPr>
          <p:cNvPr id="10" name="Picture 1">
            <a:extLst>
              <a:ext uri="{FF2B5EF4-FFF2-40B4-BE49-F238E27FC236}">
                <a16:creationId xmlns:a16="http://schemas.microsoft.com/office/drawing/2014/main" id="{4727EE76-CB1F-4783-C997-39D77E71149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891" y="-1077"/>
            <a:ext cx="12188175" cy="6860153"/>
          </a:xfrm>
          <a:prstGeom prst="rect">
            <a:avLst/>
          </a:prstGeom>
        </p:spPr>
      </p:pic>
      <p:sp>
        <p:nvSpPr>
          <p:cNvPr id="21" name="Round Diagonal Corner Rectangle 7">
            <a:extLst>
              <a:ext uri="{FF2B5EF4-FFF2-40B4-BE49-F238E27FC236}">
                <a16:creationId xmlns:a16="http://schemas.microsoft.com/office/drawing/2014/main" id="{AFBF1FBB-A2B7-9726-7C45-2C1928F89085}"/>
              </a:ext>
            </a:extLst>
          </p:cNvPr>
          <p:cNvSpPr/>
          <p:nvPr/>
        </p:nvSpPr>
        <p:spPr>
          <a:xfrm>
            <a:off x="1104522" y="2568109"/>
            <a:ext cx="9470177" cy="3144628"/>
          </a:xfrm>
          <a:prstGeom prst="round2DiagRect">
            <a:avLst>
              <a:gd name="adj1" fmla="val 41305"/>
              <a:gd name="adj2" fmla="val 0"/>
            </a:avLst>
          </a:prstGeom>
          <a:solidFill>
            <a:schemeClr val="accent2">
              <a:lumMod val="20000"/>
              <a:lumOff val="8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35" marR="17145" indent="-1905" algn="just" rtl="1">
              <a:lnSpc>
                <a:spcPct val="115000"/>
              </a:lnSpc>
              <a:spcAft>
                <a:spcPts val="0"/>
              </a:spcAft>
            </a:pPr>
            <a:r>
              <a:rPr lang="ar-SA" sz="1600" dirty="0">
                <a:solidFill>
                  <a:srgbClr val="000000"/>
                </a:solidFill>
                <a:latin typeface="Calibri" panose="020F0502020204030204" pitchFamily="34" charset="0"/>
                <a:ea typeface="Simplified Arabic"/>
                <a:cs typeface="Calibri" panose="020F0502020204030204" pitchFamily="34" charset="0"/>
              </a:rPr>
              <a:t>المتعلم تجاه المواد التعليمية الموجهة ذاتيا، ويتكون من 36 عبارة تتوزع على فئات الدافعية الأربع وفق نموذج كيلر، وفيما يلي أمثلة على عبارات المقياس والفئات التي تندرج ضمنها: </a:t>
            </a:r>
          </a:p>
          <a:p>
            <a:pPr marL="635" marR="17145" indent="-1905" algn="just" rtl="1">
              <a:lnSpc>
                <a:spcPct val="115000"/>
              </a:lnSpc>
              <a:spcAft>
                <a:spcPts val="0"/>
              </a:spcAft>
            </a:pPr>
            <a:r>
              <a:rPr lang="ar-SA" sz="1600" dirty="0">
                <a:solidFill>
                  <a:srgbClr val="000000"/>
                </a:solidFill>
                <a:latin typeface="Calibri" panose="020F0502020204030204" pitchFamily="34" charset="0"/>
                <a:ea typeface="Simplified Arabic"/>
                <a:cs typeface="Calibri" panose="020F0502020204030204" pitchFamily="34" charset="0"/>
              </a:rPr>
              <a:t>●	كان هناك شيئًا مشوقًا في مقدمة كل درس جذب انتباهي (الانتباه).</a:t>
            </a:r>
          </a:p>
          <a:p>
            <a:pPr marL="635" marR="17145" indent="-1905" algn="just" rtl="1">
              <a:lnSpc>
                <a:spcPct val="115000"/>
              </a:lnSpc>
              <a:spcAft>
                <a:spcPts val="0"/>
              </a:spcAft>
            </a:pPr>
            <a:r>
              <a:rPr lang="ar-SA" sz="1600" dirty="0">
                <a:solidFill>
                  <a:srgbClr val="000000"/>
                </a:solidFill>
                <a:latin typeface="Calibri" panose="020F0502020204030204" pitchFamily="34" charset="0"/>
                <a:ea typeface="Simplified Arabic"/>
                <a:cs typeface="Calibri" panose="020F0502020204030204" pitchFamily="34" charset="0"/>
              </a:rPr>
              <a:t>●	يتناسب محتوى هذا الدرس مع اهتماماتي (الصلة).</a:t>
            </a:r>
          </a:p>
          <a:p>
            <a:pPr marL="635" marR="17145" indent="-1905" algn="just" rtl="1">
              <a:lnSpc>
                <a:spcPct val="115000"/>
              </a:lnSpc>
              <a:spcAft>
                <a:spcPts val="0"/>
              </a:spcAft>
            </a:pPr>
            <a:r>
              <a:rPr lang="ar-SA" sz="1600" dirty="0">
                <a:solidFill>
                  <a:srgbClr val="000000"/>
                </a:solidFill>
                <a:latin typeface="Calibri" panose="020F0502020204030204" pitchFamily="34" charset="0"/>
                <a:ea typeface="Simplified Arabic"/>
                <a:cs typeface="Calibri" panose="020F0502020204030204" pitchFamily="34" charset="0"/>
              </a:rPr>
              <a:t>●	عندما اطلعت على هذا الدرس للمرة الأولى، تكون لدي انطباع بأنه سيكون سهلا بالنسبة لي (الثقة). </a:t>
            </a:r>
          </a:p>
          <a:p>
            <a:pPr marL="635" marR="17145" indent="-1905" algn="just" rtl="1">
              <a:lnSpc>
                <a:spcPct val="115000"/>
              </a:lnSpc>
              <a:spcAft>
                <a:spcPts val="0"/>
              </a:spcAft>
            </a:pPr>
            <a:r>
              <a:rPr lang="ar-SA" sz="1600" dirty="0">
                <a:solidFill>
                  <a:srgbClr val="000000"/>
                </a:solidFill>
                <a:latin typeface="Calibri" panose="020F0502020204030204" pitchFamily="34" charset="0"/>
                <a:ea typeface="Simplified Arabic"/>
                <a:cs typeface="Calibri" panose="020F0502020204030204" pitchFamily="34" charset="0"/>
              </a:rPr>
              <a:t>●	أشعرتني التغذية الراجعة بعد التمرينات بأني كوفئت على مجهوداتي (الرضا). </a:t>
            </a:r>
          </a:p>
        </p:txBody>
      </p:sp>
      <p:sp>
        <p:nvSpPr>
          <p:cNvPr id="22" name="مربع نص 21">
            <a:extLst>
              <a:ext uri="{FF2B5EF4-FFF2-40B4-BE49-F238E27FC236}">
                <a16:creationId xmlns:a16="http://schemas.microsoft.com/office/drawing/2014/main" id="{DC09E12E-7E89-A408-FD8D-809B5384D890}"/>
              </a:ext>
            </a:extLst>
          </p:cNvPr>
          <p:cNvSpPr txBox="1"/>
          <p:nvPr/>
        </p:nvSpPr>
        <p:spPr>
          <a:xfrm>
            <a:off x="5180208" y="2375090"/>
            <a:ext cx="3302888" cy="492122"/>
          </a:xfrm>
          <a:prstGeom prst="rect">
            <a:avLst/>
          </a:prstGeom>
          <a:noFill/>
        </p:spPr>
        <p:txBody>
          <a:bodyPr wrap="square">
            <a:spAutoFit/>
          </a:bodyPr>
          <a:lstStyle/>
          <a:p>
            <a:pPr algn="ctr" rtl="1">
              <a:lnSpc>
                <a:spcPct val="115000"/>
              </a:lnSpc>
              <a:spcAft>
                <a:spcPts val="1000"/>
              </a:spcAft>
            </a:pPr>
            <a:endParaRPr lang="en-US" sz="2400" b="1" dirty="0">
              <a:solidFill>
                <a:schemeClr val="accent2">
                  <a:lumMod val="75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23" name="مستطيل: زوايا مستديرة 22">
            <a:extLst>
              <a:ext uri="{FF2B5EF4-FFF2-40B4-BE49-F238E27FC236}">
                <a16:creationId xmlns:a16="http://schemas.microsoft.com/office/drawing/2014/main" id="{9C77494B-ABDC-117A-D525-20376009D81E}"/>
              </a:ext>
            </a:extLst>
          </p:cNvPr>
          <p:cNvSpPr/>
          <p:nvPr/>
        </p:nvSpPr>
        <p:spPr>
          <a:xfrm>
            <a:off x="6831652" y="1481852"/>
            <a:ext cx="3772851" cy="61133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r" rtl="1">
              <a:lnSpc>
                <a:spcPct val="115000"/>
              </a:lnSpc>
              <a:spcAft>
                <a:spcPts val="1000"/>
              </a:spcAft>
            </a:pPr>
            <a:r>
              <a:rPr lang="ar-EG" sz="2400" b="1">
                <a:latin typeface="Calibri" panose="020F0502020204030204" pitchFamily="34" charset="0"/>
                <a:ea typeface="Calibri"/>
                <a:cs typeface="Calibri" panose="020F0502020204030204" pitchFamily="34" charset="0"/>
              </a:rPr>
              <a:t>كيلر وقياس الدافعية:</a:t>
            </a:r>
            <a:endParaRPr lang="ar-EG" sz="2400" b="1" dirty="0">
              <a:solidFill>
                <a:srgbClr val="000000"/>
              </a:solidFill>
              <a:latin typeface="Calibri" panose="020F0502020204030204" pitchFamily="34" charset="0"/>
              <a:ea typeface="Simplified Arabic"/>
              <a:cs typeface="Calibri" panose="020F0502020204030204" pitchFamily="34" charset="0"/>
            </a:endParaRPr>
          </a:p>
        </p:txBody>
      </p:sp>
      <p:sp>
        <p:nvSpPr>
          <p:cNvPr id="24" name="سهم منحني إلى اليسار 7">
            <a:extLst>
              <a:ext uri="{FF2B5EF4-FFF2-40B4-BE49-F238E27FC236}">
                <a16:creationId xmlns:a16="http://schemas.microsoft.com/office/drawing/2014/main" id="{2718F8A5-17EF-6523-A412-7B866F9E6136}"/>
              </a:ext>
            </a:extLst>
          </p:cNvPr>
          <p:cNvSpPr/>
          <p:nvPr/>
        </p:nvSpPr>
        <p:spPr>
          <a:xfrm>
            <a:off x="10604503" y="1900939"/>
            <a:ext cx="665964" cy="966273"/>
          </a:xfrm>
          <a:prstGeom prst="curvedLeftArrow">
            <a:avLst/>
          </a:prstGeom>
          <a:solidFill>
            <a:srgbClr val="31C2C7"/>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ar-SA">
              <a:solidFill>
                <a:schemeClr val="tx1"/>
              </a:solidFill>
            </a:endParaRPr>
          </a:p>
        </p:txBody>
      </p:sp>
      <p:sp>
        <p:nvSpPr>
          <p:cNvPr id="25" name="مربع نص 24">
            <a:extLst>
              <a:ext uri="{FF2B5EF4-FFF2-40B4-BE49-F238E27FC236}">
                <a16:creationId xmlns:a16="http://schemas.microsoft.com/office/drawing/2014/main" id="{A39B9A7C-98C3-D8AF-F37B-D532EC0C1DC2}"/>
              </a:ext>
            </a:extLst>
          </p:cNvPr>
          <p:cNvSpPr txBox="1"/>
          <p:nvPr/>
        </p:nvSpPr>
        <p:spPr>
          <a:xfrm>
            <a:off x="2064190" y="2759044"/>
            <a:ext cx="7758820" cy="392159"/>
          </a:xfrm>
          <a:prstGeom prst="rect">
            <a:avLst/>
          </a:prstGeom>
          <a:noFill/>
        </p:spPr>
        <p:txBody>
          <a:bodyPr wrap="square" rtlCol="0">
            <a:spAutoFit/>
          </a:bodyPr>
          <a:lstStyle/>
          <a:p>
            <a:pPr marL="635" marR="17145" indent="-1905" algn="just" rtl="1">
              <a:lnSpc>
                <a:spcPct val="115000"/>
              </a:lnSpc>
              <a:spcAft>
                <a:spcPts val="0"/>
              </a:spcAft>
            </a:pPr>
            <a:r>
              <a:rPr lang="ar-SA" b="1">
                <a:solidFill>
                  <a:srgbClr val="000000"/>
                </a:solidFill>
                <a:latin typeface="Calibri" panose="020F0502020204030204" pitchFamily="34" charset="0"/>
                <a:ea typeface="Simplified Arabic"/>
                <a:cs typeface="Calibri" panose="020F0502020204030204" pitchFamily="34" charset="0"/>
              </a:rPr>
              <a:t>مقياس الدافعية نحو المادة التعليمية </a:t>
            </a:r>
            <a:r>
              <a:rPr lang="en-US" b="1">
                <a:solidFill>
                  <a:srgbClr val="000000"/>
                </a:solidFill>
                <a:latin typeface="Calibri" panose="020F0502020204030204" pitchFamily="34" charset="0"/>
                <a:ea typeface="Simplified Arabic"/>
                <a:cs typeface="Calibri" panose="020F0502020204030204" pitchFamily="34" charset="0"/>
              </a:rPr>
              <a:t>Instructional Materials Motivation)):</a:t>
            </a:r>
            <a:endParaRPr lang="en-US" b="1" dirty="0">
              <a:solidFill>
                <a:srgbClr val="000000"/>
              </a:solidFill>
              <a:latin typeface="Calibri" panose="020F0502020204030204" pitchFamily="34" charset="0"/>
              <a:ea typeface="Simplified Arabic"/>
              <a:cs typeface="Calibri" panose="020F0502020204030204" pitchFamily="34" charset="0"/>
            </a:endParaRPr>
          </a:p>
        </p:txBody>
      </p:sp>
      <p:pic>
        <p:nvPicPr>
          <p:cNvPr id="27" name="Picture 2" descr="BKPSDM KABUPATEN SIMEULUE | Berita PENGUMUMAN PESERTA LULUS SELEKSI  ADMINISTRASI CALON APARATUR SIPIL NEGARA DI LINGKUNGAN PEMERINTAH KABUPATEN  SIMEULUE TAHUN ANGGARAN 2021">
            <a:extLst>
              <a:ext uri="{FF2B5EF4-FFF2-40B4-BE49-F238E27FC236}">
                <a16:creationId xmlns:a16="http://schemas.microsoft.com/office/drawing/2014/main" id="{1E95D347-C41F-DCCF-48D5-A0FFCE45812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6200000">
            <a:off x="10150984" y="2678408"/>
            <a:ext cx="343081" cy="504352"/>
          </a:xfrm>
          <a:prstGeom prst="rect">
            <a:avLst/>
          </a:prstGeom>
          <a:solidFill>
            <a:schemeClr val="accent2">
              <a:lumMod val="20000"/>
              <a:lumOff val="80000"/>
            </a:schemeClr>
          </a:solidFill>
          <a:ln>
            <a:solidFill>
              <a:schemeClr val="accent2">
                <a:lumMod val="20000"/>
                <a:lumOff val="80000"/>
              </a:schemeClr>
            </a:solidFill>
          </a:ln>
        </p:spPr>
      </p:pic>
    </p:spTree>
    <p:extLst>
      <p:ext uri="{BB962C8B-B14F-4D97-AF65-F5344CB8AC3E}">
        <p14:creationId xmlns:p14="http://schemas.microsoft.com/office/powerpoint/2010/main" val="36093209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randombar(horizontal)">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wheel(1)">
                                      <p:cBhvr>
                                        <p:cTn id="12" dur="2000"/>
                                        <p:tgtEl>
                                          <p:spTgt spid="2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additive="base">
                                        <p:cTn id="22" dur="500" fill="hold"/>
                                        <p:tgtEl>
                                          <p:spTgt spid="27"/>
                                        </p:tgtEl>
                                        <p:attrNameLst>
                                          <p:attrName>ppt_x</p:attrName>
                                        </p:attrNameLst>
                                      </p:cBhvr>
                                      <p:tavLst>
                                        <p:tav tm="0">
                                          <p:val>
                                            <p:strVal val="#ppt_x"/>
                                          </p:val>
                                        </p:tav>
                                        <p:tav tm="100000">
                                          <p:val>
                                            <p:strVal val="#ppt_x"/>
                                          </p:val>
                                        </p:tav>
                                      </p:tavLst>
                                    </p:anim>
                                    <p:anim calcmode="lin" valueType="num">
                                      <p:cBhvr additive="base">
                                        <p:cTn id="23"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1000"/>
                                        <p:tgtEl>
                                          <p:spTgt spid="25"/>
                                        </p:tgtEl>
                                      </p:cBhvr>
                                    </p:animEffect>
                                    <p:anim calcmode="lin" valueType="num">
                                      <p:cBhvr>
                                        <p:cTn id="29" dur="1000" fill="hold"/>
                                        <p:tgtEl>
                                          <p:spTgt spid="25"/>
                                        </p:tgtEl>
                                        <p:attrNameLst>
                                          <p:attrName>ppt_x</p:attrName>
                                        </p:attrNameLst>
                                      </p:cBhvr>
                                      <p:tavLst>
                                        <p:tav tm="0">
                                          <p:val>
                                            <p:strVal val="#ppt_x"/>
                                          </p:val>
                                        </p:tav>
                                        <p:tav tm="100000">
                                          <p:val>
                                            <p:strVal val="#ppt_x"/>
                                          </p:val>
                                        </p:tav>
                                      </p:tavLst>
                                    </p:anim>
                                    <p:anim calcmode="lin" valueType="num">
                                      <p:cBhvr>
                                        <p:cTn id="30"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21">
                                            <p:txEl>
                                              <p:pRg st="0" end="0"/>
                                            </p:txEl>
                                          </p:spTgt>
                                        </p:tgtEl>
                                        <p:attrNameLst>
                                          <p:attrName>style.visibility</p:attrName>
                                        </p:attrNameLst>
                                      </p:cBhvr>
                                      <p:to>
                                        <p:strVal val="visible"/>
                                      </p:to>
                                    </p:set>
                                    <p:animEffect transition="in" filter="fade">
                                      <p:cBhvr>
                                        <p:cTn id="35" dur="1000"/>
                                        <p:tgtEl>
                                          <p:spTgt spid="21">
                                            <p:txEl>
                                              <p:pRg st="0" end="0"/>
                                            </p:txEl>
                                          </p:spTgt>
                                        </p:tgtEl>
                                      </p:cBhvr>
                                    </p:animEffect>
                                    <p:anim calcmode="lin" valueType="num">
                                      <p:cBhvr>
                                        <p:cTn id="36" dur="1000" fill="hold"/>
                                        <p:tgtEl>
                                          <p:spTgt spid="21">
                                            <p:txEl>
                                              <p:pRg st="0" end="0"/>
                                            </p:txEl>
                                          </p:spTgt>
                                        </p:tgtEl>
                                        <p:attrNameLst>
                                          <p:attrName>ppt_x</p:attrName>
                                        </p:attrNameLst>
                                      </p:cBhvr>
                                      <p:tavLst>
                                        <p:tav tm="0">
                                          <p:val>
                                            <p:strVal val="#ppt_x"/>
                                          </p:val>
                                        </p:tav>
                                        <p:tav tm="100000">
                                          <p:val>
                                            <p:strVal val="#ppt_x"/>
                                          </p:val>
                                        </p:tav>
                                      </p:tavLst>
                                    </p:anim>
                                    <p:anim calcmode="lin" valueType="num">
                                      <p:cBhvr>
                                        <p:cTn id="37" dur="1000" fill="hold"/>
                                        <p:tgtEl>
                                          <p:spTgt spid="21">
                                            <p:txEl>
                                              <p:pRg st="0" end="0"/>
                                            </p:txEl>
                                          </p:spTgt>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21">
                                            <p:txEl>
                                              <p:pRg st="1" end="1"/>
                                            </p:txEl>
                                          </p:spTgt>
                                        </p:tgtEl>
                                        <p:attrNameLst>
                                          <p:attrName>style.visibility</p:attrName>
                                        </p:attrNameLst>
                                      </p:cBhvr>
                                      <p:to>
                                        <p:strVal val="visible"/>
                                      </p:to>
                                    </p:set>
                                    <p:animEffect transition="in" filter="fade">
                                      <p:cBhvr>
                                        <p:cTn id="40" dur="1000"/>
                                        <p:tgtEl>
                                          <p:spTgt spid="21">
                                            <p:txEl>
                                              <p:pRg st="1" end="1"/>
                                            </p:txEl>
                                          </p:spTgt>
                                        </p:tgtEl>
                                      </p:cBhvr>
                                    </p:animEffect>
                                    <p:anim calcmode="lin" valueType="num">
                                      <p:cBhvr>
                                        <p:cTn id="41" dur="1000" fill="hold"/>
                                        <p:tgtEl>
                                          <p:spTgt spid="21">
                                            <p:txEl>
                                              <p:pRg st="1" end="1"/>
                                            </p:txEl>
                                          </p:spTgt>
                                        </p:tgtEl>
                                        <p:attrNameLst>
                                          <p:attrName>ppt_x</p:attrName>
                                        </p:attrNameLst>
                                      </p:cBhvr>
                                      <p:tavLst>
                                        <p:tav tm="0">
                                          <p:val>
                                            <p:strVal val="#ppt_x"/>
                                          </p:val>
                                        </p:tav>
                                        <p:tav tm="100000">
                                          <p:val>
                                            <p:strVal val="#ppt_x"/>
                                          </p:val>
                                        </p:tav>
                                      </p:tavLst>
                                    </p:anim>
                                    <p:anim calcmode="lin" valueType="num">
                                      <p:cBhvr>
                                        <p:cTn id="42" dur="1000" fill="hold"/>
                                        <p:tgtEl>
                                          <p:spTgt spid="21">
                                            <p:txEl>
                                              <p:pRg st="1" end="1"/>
                                            </p:txEl>
                                          </p:spTgt>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21">
                                            <p:txEl>
                                              <p:pRg st="2" end="2"/>
                                            </p:txEl>
                                          </p:spTgt>
                                        </p:tgtEl>
                                        <p:attrNameLst>
                                          <p:attrName>style.visibility</p:attrName>
                                        </p:attrNameLst>
                                      </p:cBhvr>
                                      <p:to>
                                        <p:strVal val="visible"/>
                                      </p:to>
                                    </p:set>
                                    <p:animEffect transition="in" filter="fade">
                                      <p:cBhvr>
                                        <p:cTn id="45" dur="1000"/>
                                        <p:tgtEl>
                                          <p:spTgt spid="21">
                                            <p:txEl>
                                              <p:pRg st="2" end="2"/>
                                            </p:txEl>
                                          </p:spTgt>
                                        </p:tgtEl>
                                      </p:cBhvr>
                                    </p:animEffect>
                                    <p:anim calcmode="lin" valueType="num">
                                      <p:cBhvr>
                                        <p:cTn id="46" dur="1000" fill="hold"/>
                                        <p:tgtEl>
                                          <p:spTgt spid="21">
                                            <p:txEl>
                                              <p:pRg st="2" end="2"/>
                                            </p:txEl>
                                          </p:spTgt>
                                        </p:tgtEl>
                                        <p:attrNameLst>
                                          <p:attrName>ppt_x</p:attrName>
                                        </p:attrNameLst>
                                      </p:cBhvr>
                                      <p:tavLst>
                                        <p:tav tm="0">
                                          <p:val>
                                            <p:strVal val="#ppt_x"/>
                                          </p:val>
                                        </p:tav>
                                        <p:tav tm="100000">
                                          <p:val>
                                            <p:strVal val="#ppt_x"/>
                                          </p:val>
                                        </p:tav>
                                      </p:tavLst>
                                    </p:anim>
                                    <p:anim calcmode="lin" valueType="num">
                                      <p:cBhvr>
                                        <p:cTn id="47" dur="1000" fill="hold"/>
                                        <p:tgtEl>
                                          <p:spTgt spid="21">
                                            <p:txEl>
                                              <p:pRg st="2" end="2"/>
                                            </p:txEl>
                                          </p:spTgt>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0"/>
                                  </p:stCondLst>
                                  <p:childTnLst>
                                    <p:set>
                                      <p:cBhvr>
                                        <p:cTn id="49" dur="1" fill="hold">
                                          <p:stCondLst>
                                            <p:cond delay="0"/>
                                          </p:stCondLst>
                                        </p:cTn>
                                        <p:tgtEl>
                                          <p:spTgt spid="21">
                                            <p:txEl>
                                              <p:pRg st="3" end="3"/>
                                            </p:txEl>
                                          </p:spTgt>
                                        </p:tgtEl>
                                        <p:attrNameLst>
                                          <p:attrName>style.visibility</p:attrName>
                                        </p:attrNameLst>
                                      </p:cBhvr>
                                      <p:to>
                                        <p:strVal val="visible"/>
                                      </p:to>
                                    </p:set>
                                    <p:animEffect transition="in" filter="fade">
                                      <p:cBhvr>
                                        <p:cTn id="50" dur="1000"/>
                                        <p:tgtEl>
                                          <p:spTgt spid="21">
                                            <p:txEl>
                                              <p:pRg st="3" end="3"/>
                                            </p:txEl>
                                          </p:spTgt>
                                        </p:tgtEl>
                                      </p:cBhvr>
                                    </p:animEffect>
                                    <p:anim calcmode="lin" valueType="num">
                                      <p:cBhvr>
                                        <p:cTn id="51" dur="1000" fill="hold"/>
                                        <p:tgtEl>
                                          <p:spTgt spid="21">
                                            <p:txEl>
                                              <p:pRg st="3" end="3"/>
                                            </p:txEl>
                                          </p:spTgt>
                                        </p:tgtEl>
                                        <p:attrNameLst>
                                          <p:attrName>ppt_x</p:attrName>
                                        </p:attrNameLst>
                                      </p:cBhvr>
                                      <p:tavLst>
                                        <p:tav tm="0">
                                          <p:val>
                                            <p:strVal val="#ppt_x"/>
                                          </p:val>
                                        </p:tav>
                                        <p:tav tm="100000">
                                          <p:val>
                                            <p:strVal val="#ppt_x"/>
                                          </p:val>
                                        </p:tav>
                                      </p:tavLst>
                                    </p:anim>
                                    <p:anim calcmode="lin" valueType="num">
                                      <p:cBhvr>
                                        <p:cTn id="52" dur="1000" fill="hold"/>
                                        <p:tgtEl>
                                          <p:spTgt spid="21">
                                            <p:txEl>
                                              <p:pRg st="3" end="3"/>
                                            </p:txEl>
                                          </p:spTgt>
                                        </p:tgtEl>
                                        <p:attrNameLst>
                                          <p:attrName>ppt_y</p:attrName>
                                        </p:attrNameLst>
                                      </p:cBhvr>
                                      <p:tavLst>
                                        <p:tav tm="0">
                                          <p:val>
                                            <p:strVal val="#ppt_y+.1"/>
                                          </p:val>
                                        </p:tav>
                                        <p:tav tm="100000">
                                          <p:val>
                                            <p:strVal val="#ppt_y"/>
                                          </p:val>
                                        </p:tav>
                                      </p:tavLst>
                                    </p:anim>
                                  </p:childTnLst>
                                </p:cTn>
                              </p:par>
                              <p:par>
                                <p:cTn id="53" presetID="42" presetClass="entr" presetSubtype="0" fill="hold" nodeType="withEffect">
                                  <p:stCondLst>
                                    <p:cond delay="0"/>
                                  </p:stCondLst>
                                  <p:childTnLst>
                                    <p:set>
                                      <p:cBhvr>
                                        <p:cTn id="54" dur="1" fill="hold">
                                          <p:stCondLst>
                                            <p:cond delay="0"/>
                                          </p:stCondLst>
                                        </p:cTn>
                                        <p:tgtEl>
                                          <p:spTgt spid="21">
                                            <p:txEl>
                                              <p:pRg st="4" end="4"/>
                                            </p:txEl>
                                          </p:spTgt>
                                        </p:tgtEl>
                                        <p:attrNameLst>
                                          <p:attrName>style.visibility</p:attrName>
                                        </p:attrNameLst>
                                      </p:cBhvr>
                                      <p:to>
                                        <p:strVal val="visible"/>
                                      </p:to>
                                    </p:set>
                                    <p:animEffect transition="in" filter="fade">
                                      <p:cBhvr>
                                        <p:cTn id="55" dur="1000"/>
                                        <p:tgtEl>
                                          <p:spTgt spid="21">
                                            <p:txEl>
                                              <p:pRg st="4" end="4"/>
                                            </p:txEl>
                                          </p:spTgt>
                                        </p:tgtEl>
                                      </p:cBhvr>
                                    </p:animEffect>
                                    <p:anim calcmode="lin" valueType="num">
                                      <p:cBhvr>
                                        <p:cTn id="56" dur="1000" fill="hold"/>
                                        <p:tgtEl>
                                          <p:spTgt spid="21">
                                            <p:txEl>
                                              <p:pRg st="4" end="4"/>
                                            </p:txEl>
                                          </p:spTgt>
                                        </p:tgtEl>
                                        <p:attrNameLst>
                                          <p:attrName>ppt_x</p:attrName>
                                        </p:attrNameLst>
                                      </p:cBhvr>
                                      <p:tavLst>
                                        <p:tav tm="0">
                                          <p:val>
                                            <p:strVal val="#ppt_x"/>
                                          </p:val>
                                        </p:tav>
                                        <p:tav tm="100000">
                                          <p:val>
                                            <p:strVal val="#ppt_x"/>
                                          </p:val>
                                        </p:tav>
                                      </p:tavLst>
                                    </p:anim>
                                    <p:anim calcmode="lin" valueType="num">
                                      <p:cBhvr>
                                        <p:cTn id="57" dur="1000" fill="hold"/>
                                        <p:tgtEl>
                                          <p:spTgt spid="21">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3" grpId="0" animBg="1"/>
      <p:bldP spid="24" grpId="0" animBg="1"/>
      <p:bldP spid="2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2947175-EF6E-73EF-99F9-806D67FF557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3" name="Picture 1">
            <a:extLst>
              <a:ext uri="{FF2B5EF4-FFF2-40B4-BE49-F238E27FC236}">
                <a16:creationId xmlns:a16="http://schemas.microsoft.com/office/drawing/2014/main" id="{93B0043F-3EC2-6730-E194-DA764958CEF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4" name="Picture 1">
            <a:extLst>
              <a:ext uri="{FF2B5EF4-FFF2-40B4-BE49-F238E27FC236}">
                <a16:creationId xmlns:a16="http://schemas.microsoft.com/office/drawing/2014/main" id="{1C5C50F2-6011-9778-BB28-3188736F474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5" name="Picture 1">
            <a:extLst>
              <a:ext uri="{FF2B5EF4-FFF2-40B4-BE49-F238E27FC236}">
                <a16:creationId xmlns:a16="http://schemas.microsoft.com/office/drawing/2014/main" id="{D040830C-8EBC-A400-D1FE-1298538A8FE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6" name="Picture 1">
            <a:extLst>
              <a:ext uri="{FF2B5EF4-FFF2-40B4-BE49-F238E27FC236}">
                <a16:creationId xmlns:a16="http://schemas.microsoft.com/office/drawing/2014/main" id="{8635372B-63D7-98CB-4B33-03B5BD75549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7" name="Picture 1">
            <a:extLst>
              <a:ext uri="{FF2B5EF4-FFF2-40B4-BE49-F238E27FC236}">
                <a16:creationId xmlns:a16="http://schemas.microsoft.com/office/drawing/2014/main" id="{CCCD5163-8E53-1C10-35B8-0B5A8CB25FA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8" name="Picture 1">
            <a:extLst>
              <a:ext uri="{FF2B5EF4-FFF2-40B4-BE49-F238E27FC236}">
                <a16:creationId xmlns:a16="http://schemas.microsoft.com/office/drawing/2014/main" id="{E7D5BDE9-64B8-1701-1288-C5219E95A10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sp>
        <p:nvSpPr>
          <p:cNvPr id="9" name="عنوان 1">
            <a:extLst>
              <a:ext uri="{FF2B5EF4-FFF2-40B4-BE49-F238E27FC236}">
                <a16:creationId xmlns:a16="http://schemas.microsoft.com/office/drawing/2014/main" id="{6D1CABEA-B804-5FF0-A5B0-C0516149E084}"/>
              </a:ext>
            </a:extLst>
          </p:cNvPr>
          <p:cNvSpPr txBox="1">
            <a:spLocks/>
          </p:cNvSpPr>
          <p:nvPr/>
        </p:nvSpPr>
        <p:spPr>
          <a:xfrm>
            <a:off x="677334"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ar-EG"/>
              <a:t>3</a:t>
            </a:r>
            <a:endParaRPr lang="en-US" dirty="0"/>
          </a:p>
        </p:txBody>
      </p:sp>
      <p:pic>
        <p:nvPicPr>
          <p:cNvPr id="10" name="Picture 1">
            <a:extLst>
              <a:ext uri="{FF2B5EF4-FFF2-40B4-BE49-F238E27FC236}">
                <a16:creationId xmlns:a16="http://schemas.microsoft.com/office/drawing/2014/main" id="{C42493B5-AB19-C7DE-9A8D-9F4005F84AF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891" y="-1077"/>
            <a:ext cx="12188175" cy="6860153"/>
          </a:xfrm>
          <a:prstGeom prst="rect">
            <a:avLst/>
          </a:prstGeom>
        </p:spPr>
      </p:pic>
      <p:sp>
        <p:nvSpPr>
          <p:cNvPr id="11" name="Rounded Rectangle 2">
            <a:extLst>
              <a:ext uri="{FF2B5EF4-FFF2-40B4-BE49-F238E27FC236}">
                <a16:creationId xmlns:a16="http://schemas.microsoft.com/office/drawing/2014/main" id="{8B4A3A32-0565-C487-BA44-6AEF4AA644D5}"/>
              </a:ext>
            </a:extLst>
          </p:cNvPr>
          <p:cNvSpPr/>
          <p:nvPr/>
        </p:nvSpPr>
        <p:spPr>
          <a:xfrm>
            <a:off x="6237838" y="575970"/>
            <a:ext cx="5740468" cy="707366"/>
          </a:xfrm>
          <a:prstGeom prst="roundRect">
            <a:avLst/>
          </a:prstGeom>
          <a:solidFill>
            <a:schemeClr val="bg1"/>
          </a:solidFill>
          <a:ln w="38100">
            <a:solidFill>
              <a:srgbClr val="BFD4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lnSpc>
                <a:spcPct val="115000"/>
              </a:lnSpc>
              <a:spcAft>
                <a:spcPts val="1000"/>
              </a:spcAft>
            </a:pPr>
            <a:r>
              <a:rPr lang="ar-EG" sz="2400" b="1" dirty="0">
                <a:solidFill>
                  <a:prstClr val="black"/>
                </a:solidFill>
                <a:latin typeface="Calibri" panose="020F0502020204030204" pitchFamily="34" charset="0"/>
                <a:ea typeface="Calibri"/>
                <a:cs typeface="Calibri" panose="020F0502020204030204" pitchFamily="34" charset="0"/>
              </a:rPr>
              <a:t>كيف يقوم المعلم بتطبيق استراتيجية كيلر في الفصل؟</a:t>
            </a:r>
          </a:p>
        </p:txBody>
      </p:sp>
      <p:grpSp>
        <p:nvGrpSpPr>
          <p:cNvPr id="12" name="Group 40">
            <a:extLst>
              <a:ext uri="{FF2B5EF4-FFF2-40B4-BE49-F238E27FC236}">
                <a16:creationId xmlns:a16="http://schemas.microsoft.com/office/drawing/2014/main" id="{09ECBD45-C4BC-1943-7AFA-F186FE7E2A6B}"/>
              </a:ext>
            </a:extLst>
          </p:cNvPr>
          <p:cNvGrpSpPr/>
          <p:nvPr/>
        </p:nvGrpSpPr>
        <p:grpSpPr>
          <a:xfrm>
            <a:off x="102063" y="407233"/>
            <a:ext cx="3580785" cy="1036307"/>
            <a:chOff x="2140318" y="795384"/>
            <a:chExt cx="4486150" cy="1036307"/>
          </a:xfrm>
        </p:grpSpPr>
        <p:sp>
          <p:nvSpPr>
            <p:cNvPr id="13" name="Rectangle 41">
              <a:extLst>
                <a:ext uri="{FF2B5EF4-FFF2-40B4-BE49-F238E27FC236}">
                  <a16:creationId xmlns:a16="http://schemas.microsoft.com/office/drawing/2014/main" id="{708330C3-0E66-C9CB-81E5-6259115E284C}"/>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24">
              <a:extLst>
                <a:ext uri="{FF2B5EF4-FFF2-40B4-BE49-F238E27FC236}">
                  <a16:creationId xmlns:a16="http://schemas.microsoft.com/office/drawing/2014/main" id="{BDA90F5E-9C22-AF4A-222E-6B82EFF74171}"/>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43">
              <a:extLst>
                <a:ext uri="{FF2B5EF4-FFF2-40B4-BE49-F238E27FC236}">
                  <a16:creationId xmlns:a16="http://schemas.microsoft.com/office/drawing/2014/main" id="{19333AA1-08A4-1260-F90D-BD8DC97CC463}"/>
                </a:ext>
              </a:extLst>
            </p:cNvPr>
            <p:cNvSpPr/>
            <p:nvPr/>
          </p:nvSpPr>
          <p:spPr>
            <a:xfrm>
              <a:off x="2140318" y="1113182"/>
              <a:ext cx="3743647" cy="662609"/>
            </a:xfrm>
            <a:prstGeom prst="rect">
              <a:avLst/>
            </a:prstGeom>
            <a:gradFill flip="none" rotWithShape="1">
              <a:gsLst>
                <a:gs pos="100000">
                  <a:srgbClr val="006666"/>
                </a:gs>
                <a:gs pos="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dirty="0"/>
                <a:t>نشاط (16)</a:t>
              </a:r>
              <a:endParaRPr lang="en-US" dirty="0"/>
            </a:p>
          </p:txBody>
        </p:sp>
        <p:grpSp>
          <p:nvGrpSpPr>
            <p:cNvPr id="16" name="Group 44">
              <a:extLst>
                <a:ext uri="{FF2B5EF4-FFF2-40B4-BE49-F238E27FC236}">
                  <a16:creationId xmlns:a16="http://schemas.microsoft.com/office/drawing/2014/main" id="{DBFCFFE5-5F77-6A3F-0656-F570B4D56A35}"/>
                </a:ext>
              </a:extLst>
            </p:cNvPr>
            <p:cNvGrpSpPr/>
            <p:nvPr/>
          </p:nvGrpSpPr>
          <p:grpSpPr>
            <a:xfrm>
              <a:off x="5588896" y="1531471"/>
              <a:ext cx="390125" cy="205592"/>
              <a:chOff x="5588896" y="1531471"/>
              <a:chExt cx="390125" cy="205592"/>
            </a:xfrm>
          </p:grpSpPr>
          <p:sp>
            <p:nvSpPr>
              <p:cNvPr id="19" name="Oval 47">
                <a:extLst>
                  <a:ext uri="{FF2B5EF4-FFF2-40B4-BE49-F238E27FC236}">
                    <a16:creationId xmlns:a16="http://schemas.microsoft.com/office/drawing/2014/main" id="{4BD1B041-A34B-1706-D7B3-140AE2172275}"/>
                  </a:ext>
                </a:extLst>
              </p:cNvPr>
              <p:cNvSpPr/>
              <p:nvPr/>
            </p:nvSpPr>
            <p:spPr>
              <a:xfrm>
                <a:off x="5588896" y="1531471"/>
                <a:ext cx="390125" cy="205592"/>
              </a:xfrm>
              <a:prstGeom prst="ellipse">
                <a:avLst/>
              </a:prstGeom>
              <a:gradFill flip="none" rotWithShape="1">
                <a:gsLst>
                  <a:gs pos="52000">
                    <a:srgbClr val="1DFFC4"/>
                  </a:gs>
                  <a:gs pos="14000">
                    <a:srgbClr val="004846"/>
                  </a:gs>
                  <a:gs pos="10000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0" name="Freeform: Shape 30">
                <a:extLst>
                  <a:ext uri="{FF2B5EF4-FFF2-40B4-BE49-F238E27FC236}">
                    <a16:creationId xmlns:a16="http://schemas.microsoft.com/office/drawing/2014/main" id="{9C147D65-F329-1E77-CFCC-580103A59C96}"/>
                  </a:ext>
                </a:extLst>
              </p:cNvPr>
              <p:cNvSpPr/>
              <p:nvPr/>
            </p:nvSpPr>
            <p:spPr>
              <a:xfrm rot="16200000" flipH="1">
                <a:off x="5750509" y="1595010"/>
                <a:ext cx="113947" cy="109463"/>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Freeform: Shape 27">
              <a:extLst>
                <a:ext uri="{FF2B5EF4-FFF2-40B4-BE49-F238E27FC236}">
                  <a16:creationId xmlns:a16="http://schemas.microsoft.com/office/drawing/2014/main" id="{78120EA6-2CC7-94B5-A7E8-8268D8EC7B48}"/>
                </a:ext>
              </a:extLst>
            </p:cNvPr>
            <p:cNvSpPr/>
            <p:nvPr/>
          </p:nvSpPr>
          <p:spPr>
            <a:xfrm>
              <a:off x="5754500"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008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28">
              <a:extLst>
                <a:ext uri="{FF2B5EF4-FFF2-40B4-BE49-F238E27FC236}">
                  <a16:creationId xmlns:a16="http://schemas.microsoft.com/office/drawing/2014/main" id="{20A24847-DA8F-5472-4B80-44DB81A1E30E}"/>
                </a:ext>
              </a:extLst>
            </p:cNvPr>
            <p:cNvSpPr/>
            <p:nvPr/>
          </p:nvSpPr>
          <p:spPr>
            <a:xfrm>
              <a:off x="5588897" y="795384"/>
              <a:ext cx="507102"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1DFFC4"/>
                </a:gs>
                <a:gs pos="100000">
                  <a:srgbClr val="006666"/>
                </a:gs>
                <a:gs pos="0">
                  <a:srgbClr val="00CC99"/>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1" name="Round Diagonal Corner Rectangle 7">
            <a:extLst>
              <a:ext uri="{FF2B5EF4-FFF2-40B4-BE49-F238E27FC236}">
                <a16:creationId xmlns:a16="http://schemas.microsoft.com/office/drawing/2014/main" id="{0D5EA85D-7C14-207E-2392-45D4EB6D9E50}"/>
              </a:ext>
            </a:extLst>
          </p:cNvPr>
          <p:cNvSpPr/>
          <p:nvPr/>
        </p:nvSpPr>
        <p:spPr>
          <a:xfrm>
            <a:off x="2118510" y="1379860"/>
            <a:ext cx="8818975" cy="3952631"/>
          </a:xfrm>
          <a:prstGeom prst="round2DiagRect">
            <a:avLst>
              <a:gd name="adj1" fmla="val 41305"/>
              <a:gd name="adj2" fmla="val 0"/>
            </a:avLst>
          </a:prstGeom>
          <a:solidFill>
            <a:schemeClr val="accent2">
              <a:lumMod val="20000"/>
              <a:lumOff val="8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17145" indent="-635" algn="r" rtl="1">
              <a:lnSpc>
                <a:spcPct val="115000"/>
              </a:lnSpc>
              <a:spcAft>
                <a:spcPts val="0"/>
              </a:spcAft>
            </a:pPr>
            <a:endParaRPr lang="en-US" sz="1600" b="1" dirty="0">
              <a:latin typeface="Calibri" panose="020F0502020204030204" pitchFamily="34" charset="0"/>
              <a:ea typeface="Calibri"/>
              <a:cs typeface="Calibri" panose="020F0502020204030204" pitchFamily="34" charset="0"/>
            </a:endParaRPr>
          </a:p>
        </p:txBody>
      </p:sp>
      <p:sp>
        <p:nvSpPr>
          <p:cNvPr id="22" name="مربع نص 21">
            <a:extLst>
              <a:ext uri="{FF2B5EF4-FFF2-40B4-BE49-F238E27FC236}">
                <a16:creationId xmlns:a16="http://schemas.microsoft.com/office/drawing/2014/main" id="{5C83A4C6-A46F-D695-7E2C-DDFB16FA1085}"/>
              </a:ext>
            </a:extLst>
          </p:cNvPr>
          <p:cNvSpPr txBox="1"/>
          <p:nvPr/>
        </p:nvSpPr>
        <p:spPr>
          <a:xfrm>
            <a:off x="5180208" y="2375090"/>
            <a:ext cx="3302888" cy="492122"/>
          </a:xfrm>
          <a:prstGeom prst="rect">
            <a:avLst/>
          </a:prstGeom>
          <a:noFill/>
        </p:spPr>
        <p:txBody>
          <a:bodyPr wrap="square">
            <a:spAutoFit/>
          </a:bodyPr>
          <a:lstStyle/>
          <a:p>
            <a:pPr algn="ctr" rtl="1">
              <a:lnSpc>
                <a:spcPct val="115000"/>
              </a:lnSpc>
              <a:spcAft>
                <a:spcPts val="1000"/>
              </a:spcAft>
            </a:pPr>
            <a:endParaRPr lang="en-US" sz="2400" b="1" dirty="0">
              <a:solidFill>
                <a:schemeClr val="accent2">
                  <a:lumMod val="75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26" name="مربع نص 25">
            <a:extLst>
              <a:ext uri="{FF2B5EF4-FFF2-40B4-BE49-F238E27FC236}">
                <a16:creationId xmlns:a16="http://schemas.microsoft.com/office/drawing/2014/main" id="{97332A94-F79E-B22F-4371-41FBFD2AA36A}"/>
              </a:ext>
            </a:extLst>
          </p:cNvPr>
          <p:cNvSpPr txBox="1"/>
          <p:nvPr/>
        </p:nvSpPr>
        <p:spPr>
          <a:xfrm>
            <a:off x="2534970" y="1620153"/>
            <a:ext cx="8371691" cy="2907206"/>
          </a:xfrm>
          <a:prstGeom prst="rect">
            <a:avLst/>
          </a:prstGeom>
          <a:noFill/>
        </p:spPr>
        <p:txBody>
          <a:bodyPr wrap="square" rtlCol="0">
            <a:spAutoFit/>
          </a:bodyPr>
          <a:lstStyle/>
          <a:p>
            <a:pPr marL="635" marR="17145" indent="-1905" algn="r" rtl="1">
              <a:lnSpc>
                <a:spcPct val="115000"/>
              </a:lnSpc>
              <a:spcAft>
                <a:spcPts val="0"/>
              </a:spcAft>
            </a:pPr>
            <a:r>
              <a:rPr lang="ar-SA" sz="1600" b="1" dirty="0">
                <a:solidFill>
                  <a:srgbClr val="000000"/>
                </a:solidFill>
                <a:latin typeface="Calibri" panose="020F0502020204030204" pitchFamily="34" charset="0"/>
                <a:ea typeface="Simplified Arabic"/>
                <a:cs typeface="Calibri" panose="020F0502020204030204" pitchFamily="34" charset="0"/>
              </a:rPr>
              <a:t>يمكن تطبيق استراتيجية كيلر في الفصل باستخدام الخطوات التالية:</a:t>
            </a:r>
          </a:p>
          <a:p>
            <a:pPr marL="635" marR="17145" indent="-1905" algn="r" rtl="1">
              <a:lnSpc>
                <a:spcPct val="115000"/>
              </a:lnSpc>
              <a:spcAft>
                <a:spcPts val="0"/>
              </a:spcAft>
            </a:pPr>
            <a:r>
              <a:rPr lang="ar-SA" sz="1600" b="1" dirty="0">
                <a:solidFill>
                  <a:srgbClr val="000000"/>
                </a:solidFill>
                <a:latin typeface="Calibri" panose="020F0502020204030204" pitchFamily="34" charset="0"/>
                <a:ea typeface="Simplified Arabic"/>
                <a:cs typeface="Calibri" panose="020F0502020204030204" pitchFamily="34" charset="0"/>
              </a:rPr>
              <a:t>تحديد الأهداف التعليمية: قم بتحديد الأهداف التعليمية الرئيسية التي ترغب في تحقيقها في الفصل. يجب أن تكون الأهداف محددة وقابلة للقياس.</a:t>
            </a:r>
          </a:p>
          <a:p>
            <a:pPr marL="635" marR="17145" indent="-1905" algn="r" rtl="1">
              <a:lnSpc>
                <a:spcPct val="115000"/>
              </a:lnSpc>
              <a:spcAft>
                <a:spcPts val="0"/>
              </a:spcAft>
            </a:pPr>
            <a:r>
              <a:rPr lang="ar-SA" sz="1600" b="1" dirty="0">
                <a:solidFill>
                  <a:srgbClr val="000000"/>
                </a:solidFill>
                <a:latin typeface="Calibri" panose="020F0502020204030204" pitchFamily="34" charset="0"/>
                <a:ea typeface="Simplified Arabic"/>
                <a:cs typeface="Calibri" panose="020F0502020204030204" pitchFamily="34" charset="0"/>
              </a:rPr>
              <a:t>هيكلة المحتوى: قم بتنظيم المحتوى الدراسي بطريقة منطقية ومتسلسلة. يمكنك تقسيم المواد الدراسية إلى وحدات صغيرة وتحديد الموارد التعليمية المناسبة لكل وحدة.</a:t>
            </a:r>
          </a:p>
          <a:p>
            <a:pPr marL="635" marR="17145" indent="-1905" algn="r" rtl="1">
              <a:lnSpc>
                <a:spcPct val="115000"/>
              </a:lnSpc>
              <a:spcAft>
                <a:spcPts val="0"/>
              </a:spcAft>
            </a:pPr>
            <a:r>
              <a:rPr lang="ar-SA" sz="1600" b="1" dirty="0">
                <a:solidFill>
                  <a:srgbClr val="000000"/>
                </a:solidFill>
                <a:latin typeface="Calibri" panose="020F0502020204030204" pitchFamily="34" charset="0"/>
                <a:ea typeface="Simplified Arabic"/>
                <a:cs typeface="Calibri" panose="020F0502020204030204" pitchFamily="34" charset="0"/>
              </a:rPr>
              <a:t>توفير الموارد التعليمية: قم بتوفير الموارد التعليمية المختلفة التي يحتاجها الطلاب للتعلم. يمكن أن تشمل هذه الموارد الكتب المقررة، المقاطع الصوتية أو الفيديو، المقالات، والمواد التعليمية الإضافية.</a:t>
            </a:r>
          </a:p>
          <a:p>
            <a:pPr marL="635" marR="17145" indent="-1905" algn="r" rtl="1">
              <a:lnSpc>
                <a:spcPct val="115000"/>
              </a:lnSpc>
              <a:spcAft>
                <a:spcPts val="0"/>
              </a:spcAft>
            </a:pPr>
            <a:r>
              <a:rPr lang="ar-SA" sz="1600" b="1" dirty="0">
                <a:solidFill>
                  <a:srgbClr val="000000"/>
                </a:solidFill>
                <a:latin typeface="Calibri" panose="020F0502020204030204" pitchFamily="34" charset="0"/>
                <a:ea typeface="Simplified Arabic"/>
                <a:cs typeface="Calibri" panose="020F0502020204030204" pitchFamily="34" charset="0"/>
              </a:rPr>
              <a:t>تنفيذ النشاطات التعليمية: قدم النشاطات التعليمية المصممة لتعزيز التفاعل النشط والتعلم الذاتي للطلاب. يمكن أن تشمل هذه النشاطات مناقشات جماعية، مشاريع فردية أو جماعية، حل المشكلات، والأنشطة التطبيقية.</a:t>
            </a:r>
          </a:p>
          <a:p>
            <a:pPr marL="635" marR="17145" indent="-1905" algn="just" rtl="1">
              <a:lnSpc>
                <a:spcPct val="115000"/>
              </a:lnSpc>
              <a:spcAft>
                <a:spcPts val="0"/>
              </a:spcAft>
            </a:pPr>
            <a:endParaRPr lang="ar-SA" sz="1600" b="1" dirty="0">
              <a:solidFill>
                <a:srgbClr val="000000"/>
              </a:solidFill>
              <a:latin typeface="Calibri" panose="020F0502020204030204" pitchFamily="34" charset="0"/>
              <a:ea typeface="Simplified Arabic"/>
              <a:cs typeface="Calibri" panose="020F0502020204030204" pitchFamily="34" charset="0"/>
            </a:endParaRPr>
          </a:p>
        </p:txBody>
      </p:sp>
    </p:spTree>
    <p:extLst>
      <p:ext uri="{BB962C8B-B14F-4D97-AF65-F5344CB8AC3E}">
        <p14:creationId xmlns:p14="http://schemas.microsoft.com/office/powerpoint/2010/main" val="3951480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circle(in)">
                                      <p:cBhvr>
                                        <p:cTn id="17" dur="2000"/>
                                        <p:tgtEl>
                                          <p:spTgt spid="21"/>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1000"/>
                                        <p:tgtEl>
                                          <p:spTgt spid="26"/>
                                        </p:tgtEl>
                                      </p:cBhvr>
                                    </p:animEffect>
                                    <p:anim calcmode="lin" valueType="num">
                                      <p:cBhvr>
                                        <p:cTn id="23" dur="1000" fill="hold"/>
                                        <p:tgtEl>
                                          <p:spTgt spid="26"/>
                                        </p:tgtEl>
                                        <p:attrNameLst>
                                          <p:attrName>ppt_x</p:attrName>
                                        </p:attrNameLst>
                                      </p:cBhvr>
                                      <p:tavLst>
                                        <p:tav tm="0">
                                          <p:val>
                                            <p:strVal val="#ppt_x"/>
                                          </p:val>
                                        </p:tav>
                                        <p:tav tm="100000">
                                          <p:val>
                                            <p:strVal val="#ppt_x"/>
                                          </p:val>
                                        </p:tav>
                                      </p:tavLst>
                                    </p:anim>
                                    <p:anim calcmode="lin" valueType="num">
                                      <p:cBhvr>
                                        <p:cTn id="24"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1" grpId="0" animBg="1"/>
      <p:bldP spid="2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2947175-EF6E-73EF-99F9-806D67FF557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3" name="Picture 1">
            <a:extLst>
              <a:ext uri="{FF2B5EF4-FFF2-40B4-BE49-F238E27FC236}">
                <a16:creationId xmlns:a16="http://schemas.microsoft.com/office/drawing/2014/main" id="{1D6E827B-88B5-754A-322E-CBF46257EB9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4" name="Picture 1">
            <a:extLst>
              <a:ext uri="{FF2B5EF4-FFF2-40B4-BE49-F238E27FC236}">
                <a16:creationId xmlns:a16="http://schemas.microsoft.com/office/drawing/2014/main" id="{F31AEC57-4F39-A1FF-D8AA-A53BEBCD9F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5" name="Picture 1">
            <a:extLst>
              <a:ext uri="{FF2B5EF4-FFF2-40B4-BE49-F238E27FC236}">
                <a16:creationId xmlns:a16="http://schemas.microsoft.com/office/drawing/2014/main" id="{F431CFEB-F4B1-12AE-ED6F-44063C1CA9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6" name="Picture 1">
            <a:extLst>
              <a:ext uri="{FF2B5EF4-FFF2-40B4-BE49-F238E27FC236}">
                <a16:creationId xmlns:a16="http://schemas.microsoft.com/office/drawing/2014/main" id="{37D6A117-B07F-7E03-290A-54404330C0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7" name="Picture 1">
            <a:extLst>
              <a:ext uri="{FF2B5EF4-FFF2-40B4-BE49-F238E27FC236}">
                <a16:creationId xmlns:a16="http://schemas.microsoft.com/office/drawing/2014/main" id="{128218F1-4916-A3C1-17B9-6D399376A6C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8" name="Picture 1">
            <a:extLst>
              <a:ext uri="{FF2B5EF4-FFF2-40B4-BE49-F238E27FC236}">
                <a16:creationId xmlns:a16="http://schemas.microsoft.com/office/drawing/2014/main" id="{D87AB386-1B1E-E55E-1146-433F0D44C3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9" name="Picture 1">
            <a:extLst>
              <a:ext uri="{FF2B5EF4-FFF2-40B4-BE49-F238E27FC236}">
                <a16:creationId xmlns:a16="http://schemas.microsoft.com/office/drawing/2014/main" id="{A529C307-5642-CA2F-8E2F-AF0D465206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sp>
        <p:nvSpPr>
          <p:cNvPr id="10" name="عنوان 1">
            <a:extLst>
              <a:ext uri="{FF2B5EF4-FFF2-40B4-BE49-F238E27FC236}">
                <a16:creationId xmlns:a16="http://schemas.microsoft.com/office/drawing/2014/main" id="{D6D34F0E-C828-4009-7805-32EC1B0C9D92}"/>
              </a:ext>
            </a:extLst>
          </p:cNvPr>
          <p:cNvSpPr txBox="1">
            <a:spLocks/>
          </p:cNvSpPr>
          <p:nvPr/>
        </p:nvSpPr>
        <p:spPr>
          <a:xfrm>
            <a:off x="677334"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ar-EG"/>
              <a:t>3</a:t>
            </a:r>
            <a:endParaRPr lang="en-US" dirty="0"/>
          </a:p>
        </p:txBody>
      </p:sp>
      <p:pic>
        <p:nvPicPr>
          <p:cNvPr id="11" name="Picture 1">
            <a:extLst>
              <a:ext uri="{FF2B5EF4-FFF2-40B4-BE49-F238E27FC236}">
                <a16:creationId xmlns:a16="http://schemas.microsoft.com/office/drawing/2014/main" id="{1BE38063-AA16-88D9-8FAF-35B7C0E0461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891" y="-1077"/>
            <a:ext cx="12188175" cy="6860153"/>
          </a:xfrm>
          <a:prstGeom prst="rect">
            <a:avLst/>
          </a:prstGeom>
        </p:spPr>
      </p:pic>
      <p:sp>
        <p:nvSpPr>
          <p:cNvPr id="12" name="Rounded Rectangle 2">
            <a:extLst>
              <a:ext uri="{FF2B5EF4-FFF2-40B4-BE49-F238E27FC236}">
                <a16:creationId xmlns:a16="http://schemas.microsoft.com/office/drawing/2014/main" id="{8A6EB5DE-1EFA-AE50-F44A-77C23902CDBF}"/>
              </a:ext>
            </a:extLst>
          </p:cNvPr>
          <p:cNvSpPr/>
          <p:nvPr/>
        </p:nvSpPr>
        <p:spPr>
          <a:xfrm>
            <a:off x="6228784" y="761194"/>
            <a:ext cx="5740468" cy="707366"/>
          </a:xfrm>
          <a:prstGeom prst="roundRect">
            <a:avLst/>
          </a:prstGeom>
          <a:solidFill>
            <a:schemeClr val="bg1"/>
          </a:solidFill>
          <a:ln w="38100">
            <a:solidFill>
              <a:srgbClr val="BFD4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lnSpc>
                <a:spcPct val="115000"/>
              </a:lnSpc>
              <a:spcAft>
                <a:spcPts val="1000"/>
              </a:spcAft>
            </a:pPr>
            <a:r>
              <a:rPr lang="ar-EG" sz="2400" b="1" dirty="0">
                <a:solidFill>
                  <a:prstClr val="black"/>
                </a:solidFill>
                <a:latin typeface="Calibri" panose="020F0502020204030204" pitchFamily="34" charset="0"/>
                <a:ea typeface="Calibri"/>
                <a:cs typeface="Calibri" panose="020F0502020204030204" pitchFamily="34" charset="0"/>
              </a:rPr>
              <a:t>كيف يقوم المعلم بتطبيق استراتيجية كيلر في الفصل؟</a:t>
            </a:r>
          </a:p>
        </p:txBody>
      </p:sp>
      <p:sp>
        <p:nvSpPr>
          <p:cNvPr id="22" name="Round Diagonal Corner Rectangle 7">
            <a:extLst>
              <a:ext uri="{FF2B5EF4-FFF2-40B4-BE49-F238E27FC236}">
                <a16:creationId xmlns:a16="http://schemas.microsoft.com/office/drawing/2014/main" id="{4000E4F8-256D-6A1F-0D5A-B1E9BA87ABD6}"/>
              </a:ext>
            </a:extLst>
          </p:cNvPr>
          <p:cNvSpPr/>
          <p:nvPr/>
        </p:nvSpPr>
        <p:spPr>
          <a:xfrm>
            <a:off x="2091350" y="1620153"/>
            <a:ext cx="8846135" cy="2875269"/>
          </a:xfrm>
          <a:prstGeom prst="round2DiagRect">
            <a:avLst>
              <a:gd name="adj1" fmla="val 41305"/>
              <a:gd name="adj2" fmla="val 0"/>
            </a:avLst>
          </a:prstGeom>
          <a:solidFill>
            <a:schemeClr val="accent2">
              <a:lumMod val="20000"/>
              <a:lumOff val="8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17145" indent="-635" algn="r" rtl="1">
              <a:lnSpc>
                <a:spcPct val="115000"/>
              </a:lnSpc>
              <a:spcAft>
                <a:spcPts val="0"/>
              </a:spcAft>
            </a:pPr>
            <a:endParaRPr lang="en-US" sz="1600" b="1" dirty="0">
              <a:latin typeface="Calibri" panose="020F0502020204030204" pitchFamily="34" charset="0"/>
              <a:ea typeface="Calibri"/>
              <a:cs typeface="Calibri" panose="020F0502020204030204" pitchFamily="34" charset="0"/>
            </a:endParaRPr>
          </a:p>
        </p:txBody>
      </p:sp>
      <p:sp>
        <p:nvSpPr>
          <p:cNvPr id="23" name="مربع نص 22">
            <a:extLst>
              <a:ext uri="{FF2B5EF4-FFF2-40B4-BE49-F238E27FC236}">
                <a16:creationId xmlns:a16="http://schemas.microsoft.com/office/drawing/2014/main" id="{0B2294CC-BF27-9016-B813-9215AD937FEB}"/>
              </a:ext>
            </a:extLst>
          </p:cNvPr>
          <p:cNvSpPr txBox="1"/>
          <p:nvPr/>
        </p:nvSpPr>
        <p:spPr>
          <a:xfrm>
            <a:off x="5180208" y="2375090"/>
            <a:ext cx="3302888" cy="492122"/>
          </a:xfrm>
          <a:prstGeom prst="rect">
            <a:avLst/>
          </a:prstGeom>
          <a:noFill/>
        </p:spPr>
        <p:txBody>
          <a:bodyPr wrap="square">
            <a:spAutoFit/>
          </a:bodyPr>
          <a:lstStyle/>
          <a:p>
            <a:pPr algn="ctr" rtl="1">
              <a:lnSpc>
                <a:spcPct val="115000"/>
              </a:lnSpc>
              <a:spcAft>
                <a:spcPts val="1000"/>
              </a:spcAft>
            </a:pPr>
            <a:endParaRPr lang="en-US" sz="2400" b="1" dirty="0">
              <a:solidFill>
                <a:schemeClr val="accent2">
                  <a:lumMod val="75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24" name="مربع نص 23">
            <a:extLst>
              <a:ext uri="{FF2B5EF4-FFF2-40B4-BE49-F238E27FC236}">
                <a16:creationId xmlns:a16="http://schemas.microsoft.com/office/drawing/2014/main" id="{653D593F-77B8-E04D-6AF4-15778CA14460}"/>
              </a:ext>
            </a:extLst>
          </p:cNvPr>
          <p:cNvSpPr txBox="1"/>
          <p:nvPr/>
        </p:nvSpPr>
        <p:spPr>
          <a:xfrm>
            <a:off x="2752253" y="1620153"/>
            <a:ext cx="8154408" cy="2340897"/>
          </a:xfrm>
          <a:prstGeom prst="rect">
            <a:avLst/>
          </a:prstGeom>
          <a:noFill/>
        </p:spPr>
        <p:txBody>
          <a:bodyPr wrap="square" rtlCol="0">
            <a:spAutoFit/>
          </a:bodyPr>
          <a:lstStyle/>
          <a:p>
            <a:pPr marL="635" marR="17145" indent="-1905" algn="just" rtl="1">
              <a:lnSpc>
                <a:spcPct val="115000"/>
              </a:lnSpc>
              <a:spcAft>
                <a:spcPts val="0"/>
              </a:spcAft>
            </a:pPr>
            <a:r>
              <a:rPr lang="ar-SA" sz="1600" b="1" dirty="0">
                <a:solidFill>
                  <a:srgbClr val="000000"/>
                </a:solidFill>
                <a:latin typeface="Calibri" panose="020F0502020204030204" pitchFamily="34" charset="0"/>
                <a:ea typeface="Simplified Arabic"/>
                <a:cs typeface="Calibri" panose="020F0502020204030204" pitchFamily="34" charset="0"/>
              </a:rPr>
              <a:t>تقديم التقييم وتعزيز التغذية الراجعة: قم بتقديم تقييم مستمر لأداء الطلاب وتقدمهم في التعلم. استخدم التغذية الراجعة لتوجيههم وتحفيزهم للتحسين المستمر.</a:t>
            </a:r>
          </a:p>
          <a:p>
            <a:pPr marL="635" marR="17145" indent="-1905" algn="just" rtl="1">
              <a:lnSpc>
                <a:spcPct val="115000"/>
              </a:lnSpc>
              <a:spcAft>
                <a:spcPts val="0"/>
              </a:spcAft>
            </a:pPr>
            <a:endParaRPr lang="ar-SA" sz="1600" b="1" dirty="0">
              <a:solidFill>
                <a:srgbClr val="000000"/>
              </a:solidFill>
              <a:latin typeface="Calibri" panose="020F0502020204030204" pitchFamily="34" charset="0"/>
              <a:ea typeface="Simplified Arabic"/>
              <a:cs typeface="Calibri" panose="020F0502020204030204" pitchFamily="34" charset="0"/>
            </a:endParaRPr>
          </a:p>
          <a:p>
            <a:pPr marL="635" marR="17145" indent="-1905" algn="just" rtl="1">
              <a:lnSpc>
                <a:spcPct val="115000"/>
              </a:lnSpc>
              <a:spcAft>
                <a:spcPts val="0"/>
              </a:spcAft>
            </a:pPr>
            <a:r>
              <a:rPr lang="ar-SA" sz="1600" b="1" dirty="0">
                <a:solidFill>
                  <a:srgbClr val="000000"/>
                </a:solidFill>
                <a:latin typeface="Calibri" panose="020F0502020204030204" pitchFamily="34" charset="0"/>
                <a:ea typeface="Simplified Arabic"/>
                <a:cs typeface="Calibri" panose="020F0502020204030204" pitchFamily="34" charset="0"/>
              </a:rPr>
              <a:t>تشجيع التعاون والتفاعل: قم بتشجيع التعاون بين الطلاب وتبادل الأفكار والخبرات. يمكنك تنظيم مجموعات دراسية أو مناقشات جماعية لتعزيز التعلم التعاوني.</a:t>
            </a:r>
          </a:p>
          <a:p>
            <a:pPr marL="635" marR="17145" indent="-1905" algn="just" rtl="1">
              <a:lnSpc>
                <a:spcPct val="115000"/>
              </a:lnSpc>
              <a:spcAft>
                <a:spcPts val="0"/>
              </a:spcAft>
            </a:pPr>
            <a:endParaRPr lang="ar-SA" sz="1600" b="1" dirty="0">
              <a:solidFill>
                <a:srgbClr val="000000"/>
              </a:solidFill>
              <a:latin typeface="Calibri" panose="020F0502020204030204" pitchFamily="34" charset="0"/>
              <a:ea typeface="Simplified Arabic"/>
              <a:cs typeface="Calibri" panose="020F0502020204030204" pitchFamily="34" charset="0"/>
            </a:endParaRPr>
          </a:p>
          <a:p>
            <a:pPr marL="635" marR="17145" indent="-1905" algn="just" rtl="1">
              <a:lnSpc>
                <a:spcPct val="115000"/>
              </a:lnSpc>
              <a:spcAft>
                <a:spcPts val="0"/>
              </a:spcAft>
            </a:pPr>
            <a:r>
              <a:rPr lang="ar-SA" sz="1600" b="1" dirty="0">
                <a:solidFill>
                  <a:srgbClr val="000000"/>
                </a:solidFill>
                <a:latin typeface="Calibri" panose="020F0502020204030204" pitchFamily="34" charset="0"/>
                <a:ea typeface="Simplified Arabic"/>
                <a:cs typeface="Calibri" panose="020F0502020204030204" pitchFamily="34" charset="0"/>
              </a:rPr>
              <a:t>مراقبة التقدم وتعديل الاستراتيجية: قم بمراقبة تقدم الطلاب وفهم استجابتهم لاستراتيجية كيلر. قد تحتاج إلى إجراء تعديلات وتعديلات في الاستراتيجية بناءً على احتياجات الطلاب وتحسين التعلم.</a:t>
            </a:r>
          </a:p>
        </p:txBody>
      </p:sp>
    </p:spTree>
    <p:extLst>
      <p:ext uri="{BB962C8B-B14F-4D97-AF65-F5344CB8AC3E}">
        <p14:creationId xmlns:p14="http://schemas.microsoft.com/office/powerpoint/2010/main" val="2505973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circle(in)">
                                      <p:cBhvr>
                                        <p:cTn id="12" dur="20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1000"/>
                                        <p:tgtEl>
                                          <p:spTgt spid="24"/>
                                        </p:tgtEl>
                                      </p:cBhvr>
                                    </p:animEffect>
                                    <p:anim calcmode="lin" valueType="num">
                                      <p:cBhvr>
                                        <p:cTn id="18" dur="1000" fill="hold"/>
                                        <p:tgtEl>
                                          <p:spTgt spid="24"/>
                                        </p:tgtEl>
                                        <p:attrNameLst>
                                          <p:attrName>ppt_x</p:attrName>
                                        </p:attrNameLst>
                                      </p:cBhvr>
                                      <p:tavLst>
                                        <p:tav tm="0">
                                          <p:val>
                                            <p:strVal val="#ppt_x"/>
                                          </p:val>
                                        </p:tav>
                                        <p:tav tm="100000">
                                          <p:val>
                                            <p:strVal val="#ppt_x"/>
                                          </p:val>
                                        </p:tav>
                                      </p:tavLst>
                                    </p:anim>
                                    <p:anim calcmode="lin" valueType="num">
                                      <p:cBhvr>
                                        <p:cTn id="19"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2" grpId="0" animBg="1"/>
      <p:bldP spid="2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2947175-EF6E-73EF-99F9-806D67FF557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175" cy="6860153"/>
          </a:xfrm>
          <a:prstGeom prst="rect">
            <a:avLst/>
          </a:prstGeom>
        </p:spPr>
      </p:pic>
      <p:sp>
        <p:nvSpPr>
          <p:cNvPr id="3" name="مستطيل 2">
            <a:extLst>
              <a:ext uri="{FF2B5EF4-FFF2-40B4-BE49-F238E27FC236}">
                <a16:creationId xmlns:a16="http://schemas.microsoft.com/office/drawing/2014/main" id="{BD215771-5199-4678-8630-C37D76FA6A49}"/>
              </a:ext>
            </a:extLst>
          </p:cNvPr>
          <p:cNvSpPr/>
          <p:nvPr/>
        </p:nvSpPr>
        <p:spPr>
          <a:xfrm>
            <a:off x="1191194" y="1610195"/>
            <a:ext cx="9234535" cy="270405"/>
          </a:xfrm>
          <a:prstGeom prst="rect">
            <a:avLst/>
          </a:prstGeom>
          <a:gradFill flip="none" rotWithShape="1">
            <a:gsLst>
              <a:gs pos="10000">
                <a:schemeClr val="tx1">
                  <a:lumMod val="50000"/>
                  <a:lumOff val="50000"/>
                </a:schemeClr>
              </a:gs>
              <a:gs pos="49000">
                <a:schemeClr val="bg1">
                  <a:lumMod val="85000"/>
                </a:schemeClr>
              </a:gs>
              <a:gs pos="92000">
                <a:schemeClr val="tx1">
                  <a:lumMod val="65000"/>
                  <a:lumOff val="3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fr-FR"/>
          </a:p>
        </p:txBody>
      </p:sp>
      <p:grpSp>
        <p:nvGrpSpPr>
          <p:cNvPr id="5" name="مجموعة 4">
            <a:extLst>
              <a:ext uri="{FF2B5EF4-FFF2-40B4-BE49-F238E27FC236}">
                <a16:creationId xmlns:a16="http://schemas.microsoft.com/office/drawing/2014/main" id="{41BECA1F-9FA2-47C6-963D-01B7DF05F65F}"/>
              </a:ext>
            </a:extLst>
          </p:cNvPr>
          <p:cNvGrpSpPr/>
          <p:nvPr/>
        </p:nvGrpSpPr>
        <p:grpSpPr>
          <a:xfrm>
            <a:off x="8805319" y="1607009"/>
            <a:ext cx="1712592" cy="5236899"/>
            <a:chOff x="8175044" y="986473"/>
            <a:chExt cx="1849120" cy="5312727"/>
          </a:xfrm>
        </p:grpSpPr>
        <p:grpSp>
          <p:nvGrpSpPr>
            <p:cNvPr id="77" name="مجموعة 76">
              <a:extLst>
                <a:ext uri="{FF2B5EF4-FFF2-40B4-BE49-F238E27FC236}">
                  <a16:creationId xmlns:a16="http://schemas.microsoft.com/office/drawing/2014/main" id="{9A7AD2FE-87C3-45E5-9D89-3D333587CAB1}"/>
                </a:ext>
              </a:extLst>
            </p:cNvPr>
            <p:cNvGrpSpPr/>
            <p:nvPr/>
          </p:nvGrpSpPr>
          <p:grpSpPr>
            <a:xfrm>
              <a:off x="8175044" y="986473"/>
              <a:ext cx="1849120" cy="5312727"/>
              <a:chOff x="8175044" y="986473"/>
              <a:chExt cx="1849120" cy="5312727"/>
            </a:xfrm>
          </p:grpSpPr>
          <p:grpSp>
            <p:nvGrpSpPr>
              <p:cNvPr id="81" name="مجموعة 80">
                <a:extLst>
                  <a:ext uri="{FF2B5EF4-FFF2-40B4-BE49-F238E27FC236}">
                    <a16:creationId xmlns:a16="http://schemas.microsoft.com/office/drawing/2014/main" id="{0049ACE1-EE14-4E24-8DFB-DBBB4F2881BD}"/>
                  </a:ext>
                </a:extLst>
              </p:cNvPr>
              <p:cNvGrpSpPr/>
              <p:nvPr/>
            </p:nvGrpSpPr>
            <p:grpSpPr>
              <a:xfrm>
                <a:off x="8175044" y="986473"/>
                <a:ext cx="1849120" cy="4784407"/>
                <a:chOff x="4013200" y="986473"/>
                <a:chExt cx="1849120" cy="4784407"/>
              </a:xfrm>
            </p:grpSpPr>
            <p:sp>
              <p:nvSpPr>
                <p:cNvPr id="83" name="مستطيل 82">
                  <a:extLst>
                    <a:ext uri="{FF2B5EF4-FFF2-40B4-BE49-F238E27FC236}">
                      <a16:creationId xmlns:a16="http://schemas.microsoft.com/office/drawing/2014/main" id="{5EAB6773-DB71-41C1-892A-D8A5493EC3A9}"/>
                    </a:ext>
                  </a:extLst>
                </p:cNvPr>
                <p:cNvSpPr/>
                <p:nvPr/>
              </p:nvSpPr>
              <p:spPr>
                <a:xfrm>
                  <a:off x="4704080" y="1371601"/>
                  <a:ext cx="467360" cy="767080"/>
                </a:xfrm>
                <a:prstGeom prst="rect">
                  <a:avLst/>
                </a:prstGeom>
                <a:solidFill>
                  <a:srgbClr val="A500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fr-FR"/>
                </a:p>
              </p:txBody>
            </p:sp>
            <p:sp>
              <p:nvSpPr>
                <p:cNvPr id="84" name="سهم: خماسي 83">
                  <a:extLst>
                    <a:ext uri="{FF2B5EF4-FFF2-40B4-BE49-F238E27FC236}">
                      <a16:creationId xmlns:a16="http://schemas.microsoft.com/office/drawing/2014/main" id="{4D3C5ACF-81AE-466E-97D5-2E3FB2E2D2D0}"/>
                    </a:ext>
                  </a:extLst>
                </p:cNvPr>
                <p:cNvSpPr/>
                <p:nvPr/>
              </p:nvSpPr>
              <p:spPr>
                <a:xfrm rot="5400000">
                  <a:off x="3002280" y="2910840"/>
                  <a:ext cx="3870960" cy="1849120"/>
                </a:xfrm>
                <a:prstGeom prst="homePlate">
                  <a:avLst/>
                </a:prstGeom>
                <a:gradFill flip="none" rotWithShape="1">
                  <a:gsLst>
                    <a:gs pos="0">
                      <a:srgbClr val="A50021"/>
                    </a:gs>
                    <a:gs pos="100000">
                      <a:srgbClr val="FF505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fr-FR" dirty="0"/>
                </a:p>
              </p:txBody>
            </p:sp>
            <p:sp>
              <p:nvSpPr>
                <p:cNvPr id="85" name="سهم: خماسي 84">
                  <a:extLst>
                    <a:ext uri="{FF2B5EF4-FFF2-40B4-BE49-F238E27FC236}">
                      <a16:creationId xmlns:a16="http://schemas.microsoft.com/office/drawing/2014/main" id="{7DAEA7E0-6397-4CB7-AABA-35BE7096A41B}"/>
                    </a:ext>
                  </a:extLst>
                </p:cNvPr>
                <p:cNvSpPr/>
                <p:nvPr/>
              </p:nvSpPr>
              <p:spPr>
                <a:xfrm rot="5400000">
                  <a:off x="3144520" y="2978787"/>
                  <a:ext cx="3586480" cy="1713227"/>
                </a:xfrm>
                <a:prstGeom prst="homePlate">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fr-FR" dirty="0"/>
                </a:p>
              </p:txBody>
            </p:sp>
            <p:sp>
              <p:nvSpPr>
                <p:cNvPr id="86" name="سهم: خماسي 85">
                  <a:extLst>
                    <a:ext uri="{FF2B5EF4-FFF2-40B4-BE49-F238E27FC236}">
                      <a16:creationId xmlns:a16="http://schemas.microsoft.com/office/drawing/2014/main" id="{43B1981C-2CDB-4D15-AE1F-3E9420DBFD6C}"/>
                    </a:ext>
                  </a:extLst>
                </p:cNvPr>
                <p:cNvSpPr/>
                <p:nvPr/>
              </p:nvSpPr>
              <p:spPr>
                <a:xfrm rot="5400000">
                  <a:off x="4558856" y="1068642"/>
                  <a:ext cx="767079" cy="609092"/>
                </a:xfrm>
                <a:prstGeom prst="homePlate">
                  <a:avLst/>
                </a:prstGeom>
                <a:gradFill flip="none" rotWithShape="1">
                  <a:gsLst>
                    <a:gs pos="0">
                      <a:srgbClr val="A50021"/>
                    </a:gs>
                    <a:gs pos="100000">
                      <a:srgbClr val="FF5050"/>
                    </a:gs>
                  </a:gsLst>
                  <a:lin ang="0" scaled="1"/>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fr-FR"/>
                </a:p>
              </p:txBody>
            </p:sp>
            <p:sp>
              <p:nvSpPr>
                <p:cNvPr id="87" name="مثلث قائم الزاوية 86">
                  <a:extLst>
                    <a:ext uri="{FF2B5EF4-FFF2-40B4-BE49-F238E27FC236}">
                      <a16:creationId xmlns:a16="http://schemas.microsoft.com/office/drawing/2014/main" id="{BAE82378-90D4-40CB-8075-99112DE926FB}"/>
                    </a:ext>
                  </a:extLst>
                </p:cNvPr>
                <p:cNvSpPr/>
                <p:nvPr/>
              </p:nvSpPr>
              <p:spPr>
                <a:xfrm>
                  <a:off x="5246942" y="986473"/>
                  <a:ext cx="99313" cy="108585"/>
                </a:xfrm>
                <a:prstGeom prst="rtTriangle">
                  <a:avLst/>
                </a:prstGeom>
                <a:solidFill>
                  <a:srgbClr val="6C00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fr-FR"/>
                </a:p>
              </p:txBody>
            </p:sp>
            <p:sp>
              <p:nvSpPr>
                <p:cNvPr id="88" name="مثلث قائم الزاوية 87">
                  <a:extLst>
                    <a:ext uri="{FF2B5EF4-FFF2-40B4-BE49-F238E27FC236}">
                      <a16:creationId xmlns:a16="http://schemas.microsoft.com/office/drawing/2014/main" id="{4A1EA22F-138B-4EA4-90B4-837069A21A9E}"/>
                    </a:ext>
                  </a:extLst>
                </p:cNvPr>
                <p:cNvSpPr/>
                <p:nvPr/>
              </p:nvSpPr>
              <p:spPr>
                <a:xfrm rot="16200000">
                  <a:off x="4533900" y="989966"/>
                  <a:ext cx="99313" cy="108585"/>
                </a:xfrm>
                <a:prstGeom prst="rtTriangle">
                  <a:avLst/>
                </a:prstGeom>
                <a:solidFill>
                  <a:srgbClr val="6C00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fr-FR"/>
                </a:p>
              </p:txBody>
            </p:sp>
          </p:grpSp>
          <p:sp>
            <p:nvSpPr>
              <p:cNvPr id="82" name="شكل بيضاوي 81">
                <a:extLst>
                  <a:ext uri="{FF2B5EF4-FFF2-40B4-BE49-F238E27FC236}">
                    <a16:creationId xmlns:a16="http://schemas.microsoft.com/office/drawing/2014/main" id="{F88A1B94-8B2E-4193-A800-D3B553140271}"/>
                  </a:ext>
                </a:extLst>
              </p:cNvPr>
              <p:cNvSpPr/>
              <p:nvPr/>
            </p:nvSpPr>
            <p:spPr>
              <a:xfrm>
                <a:off x="8210791" y="6065520"/>
                <a:ext cx="1793429" cy="233680"/>
              </a:xfrm>
              <a:prstGeom prst="ellipse">
                <a:avLst/>
              </a:prstGeom>
              <a:solidFill>
                <a:schemeClr val="tx1">
                  <a:alpha val="22000"/>
                </a:schemeClr>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fr-FR"/>
              </a:p>
            </p:txBody>
          </p:sp>
        </p:grpSp>
        <p:sp>
          <p:nvSpPr>
            <p:cNvPr id="78" name="مربع نص 18">
              <a:extLst>
                <a:ext uri="{FF2B5EF4-FFF2-40B4-BE49-F238E27FC236}">
                  <a16:creationId xmlns:a16="http://schemas.microsoft.com/office/drawing/2014/main" id="{AE49DF2E-3BAA-48E0-AE69-47E71F365589}"/>
                </a:ext>
              </a:extLst>
            </p:cNvPr>
            <p:cNvSpPr txBox="1"/>
            <p:nvPr/>
          </p:nvSpPr>
          <p:spPr>
            <a:xfrm>
              <a:off x="8776033" y="1058546"/>
              <a:ext cx="632398" cy="523220"/>
            </a:xfrm>
            <a:prstGeom prst="rect">
              <a:avLst/>
            </a:prstGeom>
            <a:noFill/>
          </p:spPr>
          <p:txBody>
            <a:bodyPr wrap="square" rtlCol="0">
              <a:spAutoFit/>
            </a:bodyP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pPr algn="ctr"/>
              <a:r>
                <a:rPr lang="fr-FR" sz="2800" b="1" dirty="0">
                  <a:solidFill>
                    <a:schemeClr val="bg1"/>
                  </a:solidFill>
                </a:rPr>
                <a:t>05</a:t>
              </a:r>
            </a:p>
          </p:txBody>
        </p:sp>
        <p:sp>
          <p:nvSpPr>
            <p:cNvPr id="79" name="مربع نص 19">
              <a:extLst>
                <a:ext uri="{FF2B5EF4-FFF2-40B4-BE49-F238E27FC236}">
                  <a16:creationId xmlns:a16="http://schemas.microsoft.com/office/drawing/2014/main" id="{AF1D1C00-860A-43FA-BC32-388847F43039}"/>
                </a:ext>
              </a:extLst>
            </p:cNvPr>
            <p:cNvSpPr txBox="1"/>
            <p:nvPr/>
          </p:nvSpPr>
          <p:spPr>
            <a:xfrm>
              <a:off x="8235369" y="2207837"/>
              <a:ext cx="1713228" cy="468350"/>
            </a:xfrm>
            <a:prstGeom prst="rect">
              <a:avLst/>
            </a:prstGeom>
            <a:noFill/>
          </p:spPr>
          <p:txBody>
            <a:bodyPr wrap="square" rtlCol="0">
              <a:spAutoFit/>
            </a:bodyP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pPr algn="ctr"/>
              <a:endParaRPr lang="fr-FR" sz="2400" b="1" dirty="0">
                <a:solidFill>
                  <a:srgbClr val="A80323"/>
                </a:solidFill>
              </a:endParaRPr>
            </a:p>
          </p:txBody>
        </p:sp>
        <p:sp>
          <p:nvSpPr>
            <p:cNvPr id="80" name="مربع نص 20">
              <a:extLst>
                <a:ext uri="{FF2B5EF4-FFF2-40B4-BE49-F238E27FC236}">
                  <a16:creationId xmlns:a16="http://schemas.microsoft.com/office/drawing/2014/main" id="{5ED3453A-860A-4633-9BBF-F644F736DC2C}"/>
                </a:ext>
              </a:extLst>
            </p:cNvPr>
            <p:cNvSpPr txBox="1"/>
            <p:nvPr/>
          </p:nvSpPr>
          <p:spPr>
            <a:xfrm>
              <a:off x="8349114" y="2683520"/>
              <a:ext cx="1547494" cy="468350"/>
            </a:xfrm>
            <a:prstGeom prst="rect">
              <a:avLst/>
            </a:prstGeom>
            <a:noFill/>
          </p:spPr>
          <p:txBody>
            <a:bodyPr wrap="square" rtlCol="0">
              <a:spAutoFit/>
            </a:bodyP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pPr algn="ctr"/>
              <a:endParaRPr lang="ar-SA" sz="2400" dirty="0"/>
            </a:p>
          </p:txBody>
        </p:sp>
      </p:grpSp>
      <p:grpSp>
        <p:nvGrpSpPr>
          <p:cNvPr id="6" name="مجموعة 5">
            <a:extLst>
              <a:ext uri="{FF2B5EF4-FFF2-40B4-BE49-F238E27FC236}">
                <a16:creationId xmlns:a16="http://schemas.microsoft.com/office/drawing/2014/main" id="{3AC27F78-B4E7-4024-BE4A-7FE7C7BFBC01}"/>
              </a:ext>
            </a:extLst>
          </p:cNvPr>
          <p:cNvGrpSpPr/>
          <p:nvPr/>
        </p:nvGrpSpPr>
        <p:grpSpPr>
          <a:xfrm>
            <a:off x="6692737" y="1561051"/>
            <a:ext cx="1696966" cy="5236899"/>
            <a:chOff x="6169383" y="986473"/>
            <a:chExt cx="1849120" cy="5312727"/>
          </a:xfrm>
        </p:grpSpPr>
        <p:grpSp>
          <p:nvGrpSpPr>
            <p:cNvPr id="65" name="مجموعة 64">
              <a:extLst>
                <a:ext uri="{FF2B5EF4-FFF2-40B4-BE49-F238E27FC236}">
                  <a16:creationId xmlns:a16="http://schemas.microsoft.com/office/drawing/2014/main" id="{A6CB9403-8F49-42F2-9F3E-443E0ED8D8DD}"/>
                </a:ext>
              </a:extLst>
            </p:cNvPr>
            <p:cNvGrpSpPr/>
            <p:nvPr/>
          </p:nvGrpSpPr>
          <p:grpSpPr>
            <a:xfrm>
              <a:off x="6169383" y="986473"/>
              <a:ext cx="1849120" cy="5312727"/>
              <a:chOff x="6169383" y="986473"/>
              <a:chExt cx="1849120" cy="5312727"/>
            </a:xfrm>
          </p:grpSpPr>
          <p:grpSp>
            <p:nvGrpSpPr>
              <p:cNvPr id="69" name="مجموعة 68">
                <a:extLst>
                  <a:ext uri="{FF2B5EF4-FFF2-40B4-BE49-F238E27FC236}">
                    <a16:creationId xmlns:a16="http://schemas.microsoft.com/office/drawing/2014/main" id="{8B8B4560-BF16-40B1-AABE-39A3A3FE94DD}"/>
                  </a:ext>
                </a:extLst>
              </p:cNvPr>
              <p:cNvGrpSpPr/>
              <p:nvPr/>
            </p:nvGrpSpPr>
            <p:grpSpPr>
              <a:xfrm>
                <a:off x="6169383" y="986473"/>
                <a:ext cx="1849120" cy="4784407"/>
                <a:chOff x="4013200" y="986473"/>
                <a:chExt cx="1849120" cy="4784407"/>
              </a:xfrm>
            </p:grpSpPr>
            <p:sp>
              <p:nvSpPr>
                <p:cNvPr id="71" name="مستطيل 70">
                  <a:extLst>
                    <a:ext uri="{FF2B5EF4-FFF2-40B4-BE49-F238E27FC236}">
                      <a16:creationId xmlns:a16="http://schemas.microsoft.com/office/drawing/2014/main" id="{A443E346-BC00-4A9E-BE19-04AE755123FF}"/>
                    </a:ext>
                  </a:extLst>
                </p:cNvPr>
                <p:cNvSpPr/>
                <p:nvPr/>
              </p:nvSpPr>
              <p:spPr>
                <a:xfrm>
                  <a:off x="4704080" y="1371601"/>
                  <a:ext cx="467360" cy="767080"/>
                </a:xfrm>
                <a:prstGeom prst="rect">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fr-FR"/>
                </a:p>
              </p:txBody>
            </p:sp>
            <p:sp>
              <p:nvSpPr>
                <p:cNvPr id="72" name="سهم: خماسي 71">
                  <a:extLst>
                    <a:ext uri="{FF2B5EF4-FFF2-40B4-BE49-F238E27FC236}">
                      <a16:creationId xmlns:a16="http://schemas.microsoft.com/office/drawing/2014/main" id="{B7C144B5-EA40-466F-ADBE-50D567A1192A}"/>
                    </a:ext>
                  </a:extLst>
                </p:cNvPr>
                <p:cNvSpPr/>
                <p:nvPr/>
              </p:nvSpPr>
              <p:spPr>
                <a:xfrm rot="5400000">
                  <a:off x="3002280" y="2910840"/>
                  <a:ext cx="3870960" cy="1849120"/>
                </a:xfrm>
                <a:prstGeom prst="homePlate">
                  <a:avLst/>
                </a:prstGeom>
                <a:gradFill flip="none" rotWithShape="1">
                  <a:gsLst>
                    <a:gs pos="0">
                      <a:srgbClr val="008000"/>
                    </a:gs>
                    <a:gs pos="100000">
                      <a:srgbClr val="33CC33"/>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fr-FR"/>
                </a:p>
              </p:txBody>
            </p:sp>
            <p:sp>
              <p:nvSpPr>
                <p:cNvPr id="73" name="سهم: خماسي 72">
                  <a:extLst>
                    <a:ext uri="{FF2B5EF4-FFF2-40B4-BE49-F238E27FC236}">
                      <a16:creationId xmlns:a16="http://schemas.microsoft.com/office/drawing/2014/main" id="{F3025068-7AFD-47D1-B302-02BE9E01CCD8}"/>
                    </a:ext>
                  </a:extLst>
                </p:cNvPr>
                <p:cNvSpPr/>
                <p:nvPr/>
              </p:nvSpPr>
              <p:spPr>
                <a:xfrm rot="5400000">
                  <a:off x="3144520" y="2978787"/>
                  <a:ext cx="3586480" cy="1713227"/>
                </a:xfrm>
                <a:prstGeom prst="homePlate">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fr-FR" dirty="0"/>
                </a:p>
              </p:txBody>
            </p:sp>
            <p:sp>
              <p:nvSpPr>
                <p:cNvPr id="74" name="سهم: خماسي 73">
                  <a:extLst>
                    <a:ext uri="{FF2B5EF4-FFF2-40B4-BE49-F238E27FC236}">
                      <a16:creationId xmlns:a16="http://schemas.microsoft.com/office/drawing/2014/main" id="{8B5E3CCC-549A-4A0E-8D7E-5ADA456D3CE7}"/>
                    </a:ext>
                  </a:extLst>
                </p:cNvPr>
                <p:cNvSpPr/>
                <p:nvPr/>
              </p:nvSpPr>
              <p:spPr>
                <a:xfrm rot="5400000">
                  <a:off x="4558856" y="1068642"/>
                  <a:ext cx="767079" cy="609092"/>
                </a:xfrm>
                <a:prstGeom prst="homePlate">
                  <a:avLst/>
                </a:prstGeom>
                <a:gradFill flip="none" rotWithShape="1">
                  <a:gsLst>
                    <a:gs pos="0">
                      <a:srgbClr val="008000"/>
                    </a:gs>
                    <a:gs pos="100000">
                      <a:srgbClr val="33CC33"/>
                    </a:gs>
                  </a:gsLst>
                  <a:lin ang="0" scaled="1"/>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fr-FR"/>
                </a:p>
              </p:txBody>
            </p:sp>
            <p:sp>
              <p:nvSpPr>
                <p:cNvPr id="75" name="مثلث قائم الزاوية 74">
                  <a:extLst>
                    <a:ext uri="{FF2B5EF4-FFF2-40B4-BE49-F238E27FC236}">
                      <a16:creationId xmlns:a16="http://schemas.microsoft.com/office/drawing/2014/main" id="{AA4F56C8-A8FB-4E5C-91DF-6E764C65512F}"/>
                    </a:ext>
                  </a:extLst>
                </p:cNvPr>
                <p:cNvSpPr/>
                <p:nvPr/>
              </p:nvSpPr>
              <p:spPr>
                <a:xfrm>
                  <a:off x="5246942" y="986473"/>
                  <a:ext cx="99313" cy="108585"/>
                </a:xfrm>
                <a:prstGeom prst="rtTriangle">
                  <a:avLst/>
                </a:prstGeom>
                <a:solidFill>
                  <a:srgbClr val="005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fr-FR"/>
                </a:p>
              </p:txBody>
            </p:sp>
            <p:sp>
              <p:nvSpPr>
                <p:cNvPr id="76" name="مثلث قائم الزاوية 75">
                  <a:extLst>
                    <a:ext uri="{FF2B5EF4-FFF2-40B4-BE49-F238E27FC236}">
                      <a16:creationId xmlns:a16="http://schemas.microsoft.com/office/drawing/2014/main" id="{9F315730-C8D5-4CC4-B8DE-E91A4506271B}"/>
                    </a:ext>
                  </a:extLst>
                </p:cNvPr>
                <p:cNvSpPr/>
                <p:nvPr/>
              </p:nvSpPr>
              <p:spPr>
                <a:xfrm rot="16200000">
                  <a:off x="4533900" y="989966"/>
                  <a:ext cx="99313" cy="108585"/>
                </a:xfrm>
                <a:prstGeom prst="rtTriangle">
                  <a:avLst/>
                </a:prstGeom>
                <a:solidFill>
                  <a:srgbClr val="005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fr-FR"/>
                </a:p>
              </p:txBody>
            </p:sp>
          </p:grpSp>
          <p:sp>
            <p:nvSpPr>
              <p:cNvPr id="70" name="شكل بيضاوي 69">
                <a:extLst>
                  <a:ext uri="{FF2B5EF4-FFF2-40B4-BE49-F238E27FC236}">
                    <a16:creationId xmlns:a16="http://schemas.microsoft.com/office/drawing/2014/main" id="{F08E434C-6D33-4CAD-A2CB-7ACA792C1D1E}"/>
                  </a:ext>
                </a:extLst>
              </p:cNvPr>
              <p:cNvSpPr/>
              <p:nvPr/>
            </p:nvSpPr>
            <p:spPr>
              <a:xfrm>
                <a:off x="6202496" y="6065520"/>
                <a:ext cx="1793429" cy="233680"/>
              </a:xfrm>
              <a:prstGeom prst="ellipse">
                <a:avLst/>
              </a:prstGeom>
              <a:solidFill>
                <a:schemeClr val="tx1">
                  <a:alpha val="22000"/>
                </a:schemeClr>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fr-FR"/>
              </a:p>
            </p:txBody>
          </p:sp>
        </p:grpSp>
        <p:sp>
          <p:nvSpPr>
            <p:cNvPr id="66" name="مربع نص 31">
              <a:extLst>
                <a:ext uri="{FF2B5EF4-FFF2-40B4-BE49-F238E27FC236}">
                  <a16:creationId xmlns:a16="http://schemas.microsoft.com/office/drawing/2014/main" id="{E679013D-295D-41CA-BEC1-FEC5D74721E2}"/>
                </a:ext>
              </a:extLst>
            </p:cNvPr>
            <p:cNvSpPr txBox="1"/>
            <p:nvPr/>
          </p:nvSpPr>
          <p:spPr>
            <a:xfrm>
              <a:off x="6775104" y="1058546"/>
              <a:ext cx="632398" cy="523220"/>
            </a:xfrm>
            <a:prstGeom prst="rect">
              <a:avLst/>
            </a:prstGeom>
            <a:noFill/>
          </p:spPr>
          <p:txBody>
            <a:bodyPr wrap="square" rtlCol="0">
              <a:spAutoFit/>
            </a:bodyP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pPr algn="ctr"/>
              <a:r>
                <a:rPr lang="fr-FR" sz="2800" b="1" dirty="0">
                  <a:solidFill>
                    <a:schemeClr val="bg1"/>
                  </a:solidFill>
                </a:rPr>
                <a:t>04</a:t>
              </a:r>
            </a:p>
          </p:txBody>
        </p:sp>
        <p:sp>
          <p:nvSpPr>
            <p:cNvPr id="67" name="مربع نص 32">
              <a:extLst>
                <a:ext uri="{FF2B5EF4-FFF2-40B4-BE49-F238E27FC236}">
                  <a16:creationId xmlns:a16="http://schemas.microsoft.com/office/drawing/2014/main" id="{9B6CA428-3D58-4165-929E-3131AD0622A8}"/>
                </a:ext>
              </a:extLst>
            </p:cNvPr>
            <p:cNvSpPr txBox="1"/>
            <p:nvPr/>
          </p:nvSpPr>
          <p:spPr>
            <a:xfrm>
              <a:off x="6255769" y="2199127"/>
              <a:ext cx="1713228" cy="593242"/>
            </a:xfrm>
            <a:prstGeom prst="rect">
              <a:avLst/>
            </a:prstGeom>
            <a:noFill/>
          </p:spPr>
          <p:txBody>
            <a:bodyPr wrap="square" rtlCol="0">
              <a:spAutoFit/>
            </a:bodyP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pPr algn="ctr"/>
              <a:endParaRPr lang="fr-FR" sz="3200" b="1" dirty="0">
                <a:solidFill>
                  <a:srgbClr val="018201"/>
                </a:solidFill>
              </a:endParaRPr>
            </a:p>
          </p:txBody>
        </p:sp>
        <p:sp>
          <p:nvSpPr>
            <p:cNvPr id="68" name="مربع نص 33">
              <a:extLst>
                <a:ext uri="{FF2B5EF4-FFF2-40B4-BE49-F238E27FC236}">
                  <a16:creationId xmlns:a16="http://schemas.microsoft.com/office/drawing/2014/main" id="{58422F45-E847-4509-805D-31F7CFD5C139}"/>
                </a:ext>
              </a:extLst>
            </p:cNvPr>
            <p:cNvSpPr txBox="1"/>
            <p:nvPr/>
          </p:nvSpPr>
          <p:spPr>
            <a:xfrm>
              <a:off x="6299380" y="2766594"/>
              <a:ext cx="1713785" cy="468350"/>
            </a:xfrm>
            <a:prstGeom prst="rect">
              <a:avLst/>
            </a:prstGeom>
            <a:noFill/>
          </p:spPr>
          <p:txBody>
            <a:bodyPr wrap="square" rtlCol="0">
              <a:spAutoFit/>
            </a:bodyP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pPr algn="ctr"/>
              <a:endParaRPr lang="ar-SA" sz="2400" dirty="0"/>
            </a:p>
          </p:txBody>
        </p:sp>
      </p:grpSp>
      <p:grpSp>
        <p:nvGrpSpPr>
          <p:cNvPr id="7" name="مجموعة 6">
            <a:extLst>
              <a:ext uri="{FF2B5EF4-FFF2-40B4-BE49-F238E27FC236}">
                <a16:creationId xmlns:a16="http://schemas.microsoft.com/office/drawing/2014/main" id="{961B9030-4535-41F2-9994-FD0619FB120E}"/>
              </a:ext>
            </a:extLst>
          </p:cNvPr>
          <p:cNvGrpSpPr/>
          <p:nvPr/>
        </p:nvGrpSpPr>
        <p:grpSpPr>
          <a:xfrm>
            <a:off x="4771150" y="1569064"/>
            <a:ext cx="1719256" cy="5236899"/>
            <a:chOff x="4163722" y="986473"/>
            <a:chExt cx="1849120" cy="5312727"/>
          </a:xfrm>
        </p:grpSpPr>
        <p:grpSp>
          <p:nvGrpSpPr>
            <p:cNvPr id="53" name="مجموعة 52">
              <a:extLst>
                <a:ext uri="{FF2B5EF4-FFF2-40B4-BE49-F238E27FC236}">
                  <a16:creationId xmlns:a16="http://schemas.microsoft.com/office/drawing/2014/main" id="{A0643E3F-43ED-427F-B04C-9CAA7B9530D9}"/>
                </a:ext>
              </a:extLst>
            </p:cNvPr>
            <p:cNvGrpSpPr/>
            <p:nvPr/>
          </p:nvGrpSpPr>
          <p:grpSpPr>
            <a:xfrm>
              <a:off x="4163722" y="986473"/>
              <a:ext cx="1849120" cy="5312727"/>
              <a:chOff x="4163722" y="986473"/>
              <a:chExt cx="1849120" cy="5312727"/>
            </a:xfrm>
          </p:grpSpPr>
          <p:grpSp>
            <p:nvGrpSpPr>
              <p:cNvPr id="57" name="مجموعة 56">
                <a:extLst>
                  <a:ext uri="{FF2B5EF4-FFF2-40B4-BE49-F238E27FC236}">
                    <a16:creationId xmlns:a16="http://schemas.microsoft.com/office/drawing/2014/main" id="{BBEAD666-0237-447C-B51B-D27F3531398B}"/>
                  </a:ext>
                </a:extLst>
              </p:cNvPr>
              <p:cNvGrpSpPr/>
              <p:nvPr/>
            </p:nvGrpSpPr>
            <p:grpSpPr>
              <a:xfrm>
                <a:off x="4163722" y="986473"/>
                <a:ext cx="1849120" cy="4784407"/>
                <a:chOff x="4013200" y="986473"/>
                <a:chExt cx="1849120" cy="4784407"/>
              </a:xfrm>
            </p:grpSpPr>
            <p:sp>
              <p:nvSpPr>
                <p:cNvPr id="59" name="مستطيل 58">
                  <a:extLst>
                    <a:ext uri="{FF2B5EF4-FFF2-40B4-BE49-F238E27FC236}">
                      <a16:creationId xmlns:a16="http://schemas.microsoft.com/office/drawing/2014/main" id="{606924D3-5F81-45EA-86D0-81F99D5732BB}"/>
                    </a:ext>
                  </a:extLst>
                </p:cNvPr>
                <p:cNvSpPr/>
                <p:nvPr/>
              </p:nvSpPr>
              <p:spPr>
                <a:xfrm>
                  <a:off x="4704080" y="1371601"/>
                  <a:ext cx="467360" cy="76708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fr-FR"/>
                </a:p>
              </p:txBody>
            </p:sp>
            <p:sp>
              <p:nvSpPr>
                <p:cNvPr id="60" name="سهم: خماسي 59">
                  <a:extLst>
                    <a:ext uri="{FF2B5EF4-FFF2-40B4-BE49-F238E27FC236}">
                      <a16:creationId xmlns:a16="http://schemas.microsoft.com/office/drawing/2014/main" id="{7609696B-E84A-4479-AE00-9C3266697070}"/>
                    </a:ext>
                  </a:extLst>
                </p:cNvPr>
                <p:cNvSpPr/>
                <p:nvPr/>
              </p:nvSpPr>
              <p:spPr>
                <a:xfrm rot="5400000">
                  <a:off x="3002280" y="2910840"/>
                  <a:ext cx="3870960" cy="1849120"/>
                </a:xfrm>
                <a:prstGeom prst="homePlate">
                  <a:avLst/>
                </a:prstGeom>
                <a:gradFill flip="none" rotWithShape="1">
                  <a:gsLst>
                    <a:gs pos="0">
                      <a:srgbClr val="FF0000"/>
                    </a:gs>
                    <a:gs pos="100000">
                      <a:srgbClr val="FF9933"/>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fr-FR" dirty="0"/>
                </a:p>
              </p:txBody>
            </p:sp>
            <p:sp>
              <p:nvSpPr>
                <p:cNvPr id="61" name="سهم: خماسي 60">
                  <a:extLst>
                    <a:ext uri="{FF2B5EF4-FFF2-40B4-BE49-F238E27FC236}">
                      <a16:creationId xmlns:a16="http://schemas.microsoft.com/office/drawing/2014/main" id="{20E75886-6401-4CA4-81E4-20D45E1B3D13}"/>
                    </a:ext>
                  </a:extLst>
                </p:cNvPr>
                <p:cNvSpPr/>
                <p:nvPr/>
              </p:nvSpPr>
              <p:spPr>
                <a:xfrm rot="5400000">
                  <a:off x="3144520" y="2978787"/>
                  <a:ext cx="3586480" cy="1713227"/>
                </a:xfrm>
                <a:prstGeom prst="homePlate">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fr-FR" dirty="0"/>
                </a:p>
              </p:txBody>
            </p:sp>
            <p:sp>
              <p:nvSpPr>
                <p:cNvPr id="62" name="سهم: خماسي 61">
                  <a:extLst>
                    <a:ext uri="{FF2B5EF4-FFF2-40B4-BE49-F238E27FC236}">
                      <a16:creationId xmlns:a16="http://schemas.microsoft.com/office/drawing/2014/main" id="{25B65283-1D6B-4C27-813D-1DB971A16E42}"/>
                    </a:ext>
                  </a:extLst>
                </p:cNvPr>
                <p:cNvSpPr/>
                <p:nvPr/>
              </p:nvSpPr>
              <p:spPr>
                <a:xfrm rot="5400000">
                  <a:off x="4558856" y="1068642"/>
                  <a:ext cx="767079" cy="609092"/>
                </a:xfrm>
                <a:prstGeom prst="homePlate">
                  <a:avLst/>
                </a:prstGeom>
                <a:gradFill flip="none" rotWithShape="1">
                  <a:gsLst>
                    <a:gs pos="0">
                      <a:srgbClr val="FF0000"/>
                    </a:gs>
                    <a:gs pos="100000">
                      <a:srgbClr val="FF9933"/>
                    </a:gs>
                  </a:gsLst>
                  <a:lin ang="0" scaled="1"/>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fr-FR"/>
                </a:p>
              </p:txBody>
            </p:sp>
            <p:sp>
              <p:nvSpPr>
                <p:cNvPr id="63" name="مثلث قائم الزاوية 62">
                  <a:extLst>
                    <a:ext uri="{FF2B5EF4-FFF2-40B4-BE49-F238E27FC236}">
                      <a16:creationId xmlns:a16="http://schemas.microsoft.com/office/drawing/2014/main" id="{175CAFF2-F2F3-4997-9628-3800E951C7A4}"/>
                    </a:ext>
                  </a:extLst>
                </p:cNvPr>
                <p:cNvSpPr/>
                <p:nvPr/>
              </p:nvSpPr>
              <p:spPr>
                <a:xfrm>
                  <a:off x="5246942" y="986473"/>
                  <a:ext cx="99313" cy="108585"/>
                </a:xfrm>
                <a:prstGeom prst="rtTriangle">
                  <a:avLst/>
                </a:prstGeom>
                <a:solidFill>
                  <a:srgbClr val="B8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fr-FR"/>
                </a:p>
              </p:txBody>
            </p:sp>
            <p:sp>
              <p:nvSpPr>
                <p:cNvPr id="64" name="مثلث قائم الزاوية 63">
                  <a:extLst>
                    <a:ext uri="{FF2B5EF4-FFF2-40B4-BE49-F238E27FC236}">
                      <a16:creationId xmlns:a16="http://schemas.microsoft.com/office/drawing/2014/main" id="{0033D8FE-7450-4730-AB95-D8BE1BB11CE6}"/>
                    </a:ext>
                  </a:extLst>
                </p:cNvPr>
                <p:cNvSpPr/>
                <p:nvPr/>
              </p:nvSpPr>
              <p:spPr>
                <a:xfrm rot="16200000">
                  <a:off x="4533900" y="989966"/>
                  <a:ext cx="99313" cy="108585"/>
                </a:xfrm>
                <a:prstGeom prst="rtTriangle">
                  <a:avLst/>
                </a:prstGeom>
                <a:solidFill>
                  <a:srgbClr val="B8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fr-FR"/>
                </a:p>
              </p:txBody>
            </p:sp>
          </p:grpSp>
          <p:sp>
            <p:nvSpPr>
              <p:cNvPr id="58" name="شكل بيضاوي 57">
                <a:extLst>
                  <a:ext uri="{FF2B5EF4-FFF2-40B4-BE49-F238E27FC236}">
                    <a16:creationId xmlns:a16="http://schemas.microsoft.com/office/drawing/2014/main" id="{B6D7272B-F919-43E2-9970-5479FB5851A2}"/>
                  </a:ext>
                </a:extLst>
              </p:cNvPr>
              <p:cNvSpPr/>
              <p:nvPr/>
            </p:nvSpPr>
            <p:spPr>
              <a:xfrm>
                <a:off x="4184041" y="6065520"/>
                <a:ext cx="1793429" cy="233680"/>
              </a:xfrm>
              <a:prstGeom prst="ellipse">
                <a:avLst/>
              </a:prstGeom>
              <a:solidFill>
                <a:schemeClr val="tx1">
                  <a:alpha val="22000"/>
                </a:schemeClr>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fr-FR"/>
              </a:p>
            </p:txBody>
          </p:sp>
        </p:grpSp>
        <p:sp>
          <p:nvSpPr>
            <p:cNvPr id="54" name="مربع نص 44">
              <a:extLst>
                <a:ext uri="{FF2B5EF4-FFF2-40B4-BE49-F238E27FC236}">
                  <a16:creationId xmlns:a16="http://schemas.microsoft.com/office/drawing/2014/main" id="{D1CEAEB3-20B1-472B-BB3C-00CDC25B9142}"/>
                </a:ext>
              </a:extLst>
            </p:cNvPr>
            <p:cNvSpPr txBox="1"/>
            <p:nvPr/>
          </p:nvSpPr>
          <p:spPr>
            <a:xfrm>
              <a:off x="4774175" y="1058546"/>
              <a:ext cx="632398" cy="523220"/>
            </a:xfrm>
            <a:prstGeom prst="rect">
              <a:avLst/>
            </a:prstGeom>
            <a:noFill/>
          </p:spPr>
          <p:txBody>
            <a:bodyPr wrap="square" rtlCol="0">
              <a:spAutoFit/>
            </a:bodyP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pPr algn="ctr"/>
              <a:r>
                <a:rPr lang="fr-FR" sz="2800" b="1" dirty="0">
                  <a:solidFill>
                    <a:schemeClr val="bg1"/>
                  </a:solidFill>
                </a:rPr>
                <a:t>03</a:t>
              </a:r>
            </a:p>
          </p:txBody>
        </p:sp>
        <p:sp>
          <p:nvSpPr>
            <p:cNvPr id="55" name="مربع نص 45">
              <a:extLst>
                <a:ext uri="{FF2B5EF4-FFF2-40B4-BE49-F238E27FC236}">
                  <a16:creationId xmlns:a16="http://schemas.microsoft.com/office/drawing/2014/main" id="{19DB9321-0509-4258-A945-3642D5A6C3D3}"/>
                </a:ext>
              </a:extLst>
            </p:cNvPr>
            <p:cNvSpPr txBox="1"/>
            <p:nvPr/>
          </p:nvSpPr>
          <p:spPr>
            <a:xfrm>
              <a:off x="4191632" y="2204207"/>
              <a:ext cx="1713228" cy="593242"/>
            </a:xfrm>
            <a:prstGeom prst="rect">
              <a:avLst/>
            </a:prstGeom>
            <a:noFill/>
          </p:spPr>
          <p:txBody>
            <a:bodyPr wrap="square" rtlCol="0">
              <a:spAutoFit/>
            </a:bodyP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pPr algn="ctr"/>
              <a:endParaRPr lang="fr-FR" sz="3200" b="1" dirty="0">
                <a:solidFill>
                  <a:srgbClr val="FF0401"/>
                </a:solidFill>
              </a:endParaRPr>
            </a:p>
          </p:txBody>
        </p:sp>
        <p:sp>
          <p:nvSpPr>
            <p:cNvPr id="56" name="مربع نص 46">
              <a:extLst>
                <a:ext uri="{FF2B5EF4-FFF2-40B4-BE49-F238E27FC236}">
                  <a16:creationId xmlns:a16="http://schemas.microsoft.com/office/drawing/2014/main" id="{4969D9C0-76E3-4E30-829D-DDBEF1F83A9C}"/>
                </a:ext>
              </a:extLst>
            </p:cNvPr>
            <p:cNvSpPr txBox="1"/>
            <p:nvPr/>
          </p:nvSpPr>
          <p:spPr>
            <a:xfrm>
              <a:off x="4334637" y="2789543"/>
              <a:ext cx="1547494" cy="468350"/>
            </a:xfrm>
            <a:prstGeom prst="rect">
              <a:avLst/>
            </a:prstGeom>
            <a:noFill/>
          </p:spPr>
          <p:txBody>
            <a:bodyPr wrap="square" rtlCol="0">
              <a:spAutoFit/>
            </a:bodyP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pPr algn="ctr"/>
              <a:endParaRPr lang="ar-SA" sz="2400" dirty="0"/>
            </a:p>
          </p:txBody>
        </p:sp>
      </p:grpSp>
      <p:grpSp>
        <p:nvGrpSpPr>
          <p:cNvPr id="8" name="مجموعة 7">
            <a:extLst>
              <a:ext uri="{FF2B5EF4-FFF2-40B4-BE49-F238E27FC236}">
                <a16:creationId xmlns:a16="http://schemas.microsoft.com/office/drawing/2014/main" id="{5B3B7AF8-F66B-431A-A97C-82D6E5956D81}"/>
              </a:ext>
            </a:extLst>
          </p:cNvPr>
          <p:cNvGrpSpPr/>
          <p:nvPr/>
        </p:nvGrpSpPr>
        <p:grpSpPr>
          <a:xfrm>
            <a:off x="2847210" y="1531905"/>
            <a:ext cx="1719657" cy="5236899"/>
            <a:chOff x="2158061" y="986473"/>
            <a:chExt cx="1849120" cy="5312727"/>
          </a:xfrm>
        </p:grpSpPr>
        <p:grpSp>
          <p:nvGrpSpPr>
            <p:cNvPr id="41" name="مجموعة 40">
              <a:extLst>
                <a:ext uri="{FF2B5EF4-FFF2-40B4-BE49-F238E27FC236}">
                  <a16:creationId xmlns:a16="http://schemas.microsoft.com/office/drawing/2014/main" id="{C23304E5-43E2-4BC7-B1C2-57076153FD13}"/>
                </a:ext>
              </a:extLst>
            </p:cNvPr>
            <p:cNvGrpSpPr/>
            <p:nvPr/>
          </p:nvGrpSpPr>
          <p:grpSpPr>
            <a:xfrm>
              <a:off x="2158061" y="986473"/>
              <a:ext cx="1849120" cy="5312727"/>
              <a:chOff x="2158061" y="986473"/>
              <a:chExt cx="1849120" cy="5312727"/>
            </a:xfrm>
          </p:grpSpPr>
          <p:grpSp>
            <p:nvGrpSpPr>
              <p:cNvPr id="45" name="مجموعة 44">
                <a:extLst>
                  <a:ext uri="{FF2B5EF4-FFF2-40B4-BE49-F238E27FC236}">
                    <a16:creationId xmlns:a16="http://schemas.microsoft.com/office/drawing/2014/main" id="{546C5D24-509F-43CD-BCE1-FAFA9112ACEA}"/>
                  </a:ext>
                </a:extLst>
              </p:cNvPr>
              <p:cNvGrpSpPr/>
              <p:nvPr/>
            </p:nvGrpSpPr>
            <p:grpSpPr>
              <a:xfrm>
                <a:off x="2158061" y="986473"/>
                <a:ext cx="1849120" cy="4784407"/>
                <a:chOff x="4013200" y="986473"/>
                <a:chExt cx="1849120" cy="4784407"/>
              </a:xfrm>
            </p:grpSpPr>
            <p:sp>
              <p:nvSpPr>
                <p:cNvPr id="47" name="مستطيل 46">
                  <a:extLst>
                    <a:ext uri="{FF2B5EF4-FFF2-40B4-BE49-F238E27FC236}">
                      <a16:creationId xmlns:a16="http://schemas.microsoft.com/office/drawing/2014/main" id="{BDE00121-FDD9-4BA0-8BFE-5C048E4036C4}"/>
                    </a:ext>
                  </a:extLst>
                </p:cNvPr>
                <p:cNvSpPr/>
                <p:nvPr/>
              </p:nvSpPr>
              <p:spPr>
                <a:xfrm>
                  <a:off x="4704080" y="1371601"/>
                  <a:ext cx="467360" cy="767080"/>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fr-FR"/>
                </a:p>
              </p:txBody>
            </p:sp>
            <p:sp>
              <p:nvSpPr>
                <p:cNvPr id="48" name="سهم: خماسي 47">
                  <a:extLst>
                    <a:ext uri="{FF2B5EF4-FFF2-40B4-BE49-F238E27FC236}">
                      <a16:creationId xmlns:a16="http://schemas.microsoft.com/office/drawing/2014/main" id="{0922AFC2-AE71-41E0-8E21-45C65AC4849F}"/>
                    </a:ext>
                  </a:extLst>
                </p:cNvPr>
                <p:cNvSpPr/>
                <p:nvPr/>
              </p:nvSpPr>
              <p:spPr>
                <a:xfrm rot="5400000">
                  <a:off x="3002280" y="2910840"/>
                  <a:ext cx="3870960" cy="1849120"/>
                </a:xfrm>
                <a:prstGeom prst="homePlate">
                  <a:avLst/>
                </a:prstGeom>
                <a:gradFill flip="none" rotWithShape="1">
                  <a:gsLst>
                    <a:gs pos="0">
                      <a:srgbClr val="000066"/>
                    </a:gs>
                    <a:gs pos="100000">
                      <a:srgbClr val="0000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fr-FR"/>
                </a:p>
              </p:txBody>
            </p:sp>
            <p:sp>
              <p:nvSpPr>
                <p:cNvPr id="49" name="سهم: خماسي 48">
                  <a:extLst>
                    <a:ext uri="{FF2B5EF4-FFF2-40B4-BE49-F238E27FC236}">
                      <a16:creationId xmlns:a16="http://schemas.microsoft.com/office/drawing/2014/main" id="{454A1E36-52BF-4252-AD17-8BC5F794C294}"/>
                    </a:ext>
                  </a:extLst>
                </p:cNvPr>
                <p:cNvSpPr/>
                <p:nvPr/>
              </p:nvSpPr>
              <p:spPr>
                <a:xfrm rot="5400000">
                  <a:off x="3144520" y="2978787"/>
                  <a:ext cx="3586480" cy="1713227"/>
                </a:xfrm>
                <a:prstGeom prst="homePlate">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fr-FR" dirty="0"/>
                </a:p>
              </p:txBody>
            </p:sp>
            <p:sp>
              <p:nvSpPr>
                <p:cNvPr id="50" name="سهم: خماسي 49">
                  <a:extLst>
                    <a:ext uri="{FF2B5EF4-FFF2-40B4-BE49-F238E27FC236}">
                      <a16:creationId xmlns:a16="http://schemas.microsoft.com/office/drawing/2014/main" id="{3647A8ED-74EC-4A0E-990F-D8F0A384E9B3}"/>
                    </a:ext>
                  </a:extLst>
                </p:cNvPr>
                <p:cNvSpPr/>
                <p:nvPr/>
              </p:nvSpPr>
              <p:spPr>
                <a:xfrm rot="5400000">
                  <a:off x="4558856" y="1068642"/>
                  <a:ext cx="767079" cy="609092"/>
                </a:xfrm>
                <a:prstGeom prst="homePlate">
                  <a:avLst/>
                </a:prstGeom>
                <a:gradFill flip="none" rotWithShape="1">
                  <a:gsLst>
                    <a:gs pos="0">
                      <a:srgbClr val="000066"/>
                    </a:gs>
                    <a:gs pos="100000">
                      <a:srgbClr val="0000FF"/>
                    </a:gs>
                  </a:gsLst>
                  <a:lin ang="0" scaled="1"/>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fr-FR"/>
                </a:p>
              </p:txBody>
            </p:sp>
            <p:sp>
              <p:nvSpPr>
                <p:cNvPr id="51" name="مثلث قائم الزاوية 50">
                  <a:extLst>
                    <a:ext uri="{FF2B5EF4-FFF2-40B4-BE49-F238E27FC236}">
                      <a16:creationId xmlns:a16="http://schemas.microsoft.com/office/drawing/2014/main" id="{FF39157A-42B2-4E38-8CC5-76A1D5726D9F}"/>
                    </a:ext>
                  </a:extLst>
                </p:cNvPr>
                <p:cNvSpPr/>
                <p:nvPr/>
              </p:nvSpPr>
              <p:spPr>
                <a:xfrm>
                  <a:off x="5246942" y="986473"/>
                  <a:ext cx="99313" cy="108585"/>
                </a:xfrm>
                <a:prstGeom prst="rtTriangl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fr-FR"/>
                </a:p>
              </p:txBody>
            </p:sp>
            <p:sp>
              <p:nvSpPr>
                <p:cNvPr id="52" name="مثلث قائم الزاوية 51">
                  <a:extLst>
                    <a:ext uri="{FF2B5EF4-FFF2-40B4-BE49-F238E27FC236}">
                      <a16:creationId xmlns:a16="http://schemas.microsoft.com/office/drawing/2014/main" id="{49DD379E-8946-476C-B554-0FD308E6103B}"/>
                    </a:ext>
                  </a:extLst>
                </p:cNvPr>
                <p:cNvSpPr/>
                <p:nvPr/>
              </p:nvSpPr>
              <p:spPr>
                <a:xfrm rot="16200000">
                  <a:off x="4533900" y="989966"/>
                  <a:ext cx="99313" cy="108585"/>
                </a:xfrm>
                <a:prstGeom prst="rtTriangl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fr-FR"/>
                </a:p>
              </p:txBody>
            </p:sp>
          </p:grpSp>
          <p:sp>
            <p:nvSpPr>
              <p:cNvPr id="46" name="شكل بيضاوي 45">
                <a:extLst>
                  <a:ext uri="{FF2B5EF4-FFF2-40B4-BE49-F238E27FC236}">
                    <a16:creationId xmlns:a16="http://schemas.microsoft.com/office/drawing/2014/main" id="{C5C87BD8-2DD4-4A91-AD14-9BD584F0EA04}"/>
                  </a:ext>
                </a:extLst>
              </p:cNvPr>
              <p:cNvSpPr/>
              <p:nvPr/>
            </p:nvSpPr>
            <p:spPr>
              <a:xfrm>
                <a:off x="2185906" y="6065520"/>
                <a:ext cx="1793429" cy="233680"/>
              </a:xfrm>
              <a:prstGeom prst="ellipse">
                <a:avLst/>
              </a:prstGeom>
              <a:solidFill>
                <a:schemeClr val="tx1">
                  <a:alpha val="22000"/>
                </a:schemeClr>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fr-FR"/>
              </a:p>
            </p:txBody>
          </p:sp>
        </p:grpSp>
        <p:sp>
          <p:nvSpPr>
            <p:cNvPr id="42" name="مربع نص 57">
              <a:extLst>
                <a:ext uri="{FF2B5EF4-FFF2-40B4-BE49-F238E27FC236}">
                  <a16:creationId xmlns:a16="http://schemas.microsoft.com/office/drawing/2014/main" id="{CE5B387E-7AD1-4FE3-94FB-9757DC2BA860}"/>
                </a:ext>
              </a:extLst>
            </p:cNvPr>
            <p:cNvSpPr txBox="1"/>
            <p:nvPr/>
          </p:nvSpPr>
          <p:spPr>
            <a:xfrm>
              <a:off x="2773246" y="1058546"/>
              <a:ext cx="632398" cy="523220"/>
            </a:xfrm>
            <a:prstGeom prst="rect">
              <a:avLst/>
            </a:prstGeom>
            <a:noFill/>
          </p:spPr>
          <p:txBody>
            <a:bodyPr wrap="square" rtlCol="0">
              <a:spAutoFit/>
            </a:bodyP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pPr algn="ctr"/>
              <a:r>
                <a:rPr lang="fr-FR" sz="2800" b="1" dirty="0">
                  <a:solidFill>
                    <a:schemeClr val="bg1"/>
                  </a:solidFill>
                </a:rPr>
                <a:t>02</a:t>
              </a:r>
            </a:p>
          </p:txBody>
        </p:sp>
        <p:sp>
          <p:nvSpPr>
            <p:cNvPr id="43" name="مربع نص 58">
              <a:extLst>
                <a:ext uri="{FF2B5EF4-FFF2-40B4-BE49-F238E27FC236}">
                  <a16:creationId xmlns:a16="http://schemas.microsoft.com/office/drawing/2014/main" id="{02151205-EB79-4917-AC42-FAD8DD25D3AF}"/>
                </a:ext>
              </a:extLst>
            </p:cNvPr>
            <p:cNvSpPr txBox="1"/>
            <p:nvPr/>
          </p:nvSpPr>
          <p:spPr>
            <a:xfrm>
              <a:off x="2253917" y="2204207"/>
              <a:ext cx="1713228" cy="593242"/>
            </a:xfrm>
            <a:prstGeom prst="rect">
              <a:avLst/>
            </a:prstGeom>
            <a:noFill/>
          </p:spPr>
          <p:txBody>
            <a:bodyPr wrap="square" rtlCol="0">
              <a:spAutoFit/>
            </a:bodyP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pPr algn="ctr"/>
              <a:endParaRPr lang="fr-FR" sz="3200" b="1" dirty="0">
                <a:solidFill>
                  <a:srgbClr val="00006A"/>
                </a:solidFill>
              </a:endParaRPr>
            </a:p>
          </p:txBody>
        </p:sp>
      </p:grpSp>
      <p:grpSp>
        <p:nvGrpSpPr>
          <p:cNvPr id="9" name="مجموعة 8">
            <a:extLst>
              <a:ext uri="{FF2B5EF4-FFF2-40B4-BE49-F238E27FC236}">
                <a16:creationId xmlns:a16="http://schemas.microsoft.com/office/drawing/2014/main" id="{57A7A483-5AA5-4F26-85A1-F9AA740476A4}"/>
              </a:ext>
            </a:extLst>
          </p:cNvPr>
          <p:cNvGrpSpPr/>
          <p:nvPr/>
        </p:nvGrpSpPr>
        <p:grpSpPr>
          <a:xfrm>
            <a:off x="1078746" y="1583173"/>
            <a:ext cx="1674662" cy="5236899"/>
            <a:chOff x="152400" y="986473"/>
            <a:chExt cx="1849120" cy="5312727"/>
          </a:xfrm>
        </p:grpSpPr>
        <p:grpSp>
          <p:nvGrpSpPr>
            <p:cNvPr id="29" name="مجموعة 28">
              <a:extLst>
                <a:ext uri="{FF2B5EF4-FFF2-40B4-BE49-F238E27FC236}">
                  <a16:creationId xmlns:a16="http://schemas.microsoft.com/office/drawing/2014/main" id="{33954A3A-FFC8-4BFB-88E8-5B28718302E6}"/>
                </a:ext>
              </a:extLst>
            </p:cNvPr>
            <p:cNvGrpSpPr/>
            <p:nvPr/>
          </p:nvGrpSpPr>
          <p:grpSpPr>
            <a:xfrm>
              <a:off x="152400" y="986473"/>
              <a:ext cx="1849120" cy="5312727"/>
              <a:chOff x="152400" y="986473"/>
              <a:chExt cx="1849120" cy="5312727"/>
            </a:xfrm>
          </p:grpSpPr>
          <p:grpSp>
            <p:nvGrpSpPr>
              <p:cNvPr id="33" name="مجموعة 32">
                <a:extLst>
                  <a:ext uri="{FF2B5EF4-FFF2-40B4-BE49-F238E27FC236}">
                    <a16:creationId xmlns:a16="http://schemas.microsoft.com/office/drawing/2014/main" id="{0C695287-9B41-48CF-8A6F-FD7F2CC7EA49}"/>
                  </a:ext>
                </a:extLst>
              </p:cNvPr>
              <p:cNvGrpSpPr/>
              <p:nvPr/>
            </p:nvGrpSpPr>
            <p:grpSpPr>
              <a:xfrm>
                <a:off x="152400" y="986473"/>
                <a:ext cx="1849120" cy="4784407"/>
                <a:chOff x="4013200" y="986473"/>
                <a:chExt cx="1849120" cy="4784407"/>
              </a:xfrm>
            </p:grpSpPr>
            <p:sp>
              <p:nvSpPr>
                <p:cNvPr id="35" name="مستطيل 34">
                  <a:extLst>
                    <a:ext uri="{FF2B5EF4-FFF2-40B4-BE49-F238E27FC236}">
                      <a16:creationId xmlns:a16="http://schemas.microsoft.com/office/drawing/2014/main" id="{3391DB26-AA71-40E7-B8FA-18DE4B0156A6}"/>
                    </a:ext>
                  </a:extLst>
                </p:cNvPr>
                <p:cNvSpPr/>
                <p:nvPr/>
              </p:nvSpPr>
              <p:spPr>
                <a:xfrm>
                  <a:off x="4704080" y="1371601"/>
                  <a:ext cx="467360" cy="767080"/>
                </a:xfrm>
                <a:prstGeom prst="rect">
                  <a:avLst/>
                </a:prstGeom>
                <a:solidFill>
                  <a:srgbClr val="66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fr-FR"/>
                </a:p>
              </p:txBody>
            </p:sp>
            <p:sp>
              <p:nvSpPr>
                <p:cNvPr id="36" name="سهم: خماسي 35">
                  <a:extLst>
                    <a:ext uri="{FF2B5EF4-FFF2-40B4-BE49-F238E27FC236}">
                      <a16:creationId xmlns:a16="http://schemas.microsoft.com/office/drawing/2014/main" id="{2ACADC25-F456-45EC-BD85-75E6356F227D}"/>
                    </a:ext>
                  </a:extLst>
                </p:cNvPr>
                <p:cNvSpPr/>
                <p:nvPr/>
              </p:nvSpPr>
              <p:spPr>
                <a:xfrm rot="5400000">
                  <a:off x="3002280" y="2910840"/>
                  <a:ext cx="3870960" cy="1849120"/>
                </a:xfrm>
                <a:prstGeom prst="homePlate">
                  <a:avLst/>
                </a:prstGeom>
                <a:gradFill flip="none" rotWithShape="1">
                  <a:gsLst>
                    <a:gs pos="0">
                      <a:srgbClr val="660066"/>
                    </a:gs>
                    <a:gs pos="100000">
                      <a:srgbClr val="FF00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fr-FR"/>
                </a:p>
              </p:txBody>
            </p:sp>
            <p:sp>
              <p:nvSpPr>
                <p:cNvPr id="37" name="سهم: خماسي 36">
                  <a:extLst>
                    <a:ext uri="{FF2B5EF4-FFF2-40B4-BE49-F238E27FC236}">
                      <a16:creationId xmlns:a16="http://schemas.microsoft.com/office/drawing/2014/main" id="{E272A6E2-B0BD-4309-9C53-8FF8B141A81D}"/>
                    </a:ext>
                  </a:extLst>
                </p:cNvPr>
                <p:cNvSpPr/>
                <p:nvPr/>
              </p:nvSpPr>
              <p:spPr>
                <a:xfrm rot="5400000">
                  <a:off x="3144520" y="2978787"/>
                  <a:ext cx="3586480" cy="1713227"/>
                </a:xfrm>
                <a:prstGeom prst="homePlate">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fr-FR"/>
                </a:p>
              </p:txBody>
            </p:sp>
            <p:sp>
              <p:nvSpPr>
                <p:cNvPr id="38" name="سهم: خماسي 37">
                  <a:extLst>
                    <a:ext uri="{FF2B5EF4-FFF2-40B4-BE49-F238E27FC236}">
                      <a16:creationId xmlns:a16="http://schemas.microsoft.com/office/drawing/2014/main" id="{7C4DF512-7681-49B9-8099-52B5F48FF873}"/>
                    </a:ext>
                  </a:extLst>
                </p:cNvPr>
                <p:cNvSpPr/>
                <p:nvPr/>
              </p:nvSpPr>
              <p:spPr>
                <a:xfrm rot="5400000">
                  <a:off x="4558856" y="1068642"/>
                  <a:ext cx="767079" cy="609092"/>
                </a:xfrm>
                <a:prstGeom prst="homePlate">
                  <a:avLst/>
                </a:prstGeom>
                <a:gradFill flip="none" rotWithShape="1">
                  <a:gsLst>
                    <a:gs pos="0">
                      <a:srgbClr val="660066"/>
                    </a:gs>
                    <a:gs pos="100000">
                      <a:srgbClr val="FF00FF"/>
                    </a:gs>
                  </a:gsLst>
                  <a:lin ang="0" scaled="1"/>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fr-FR"/>
                </a:p>
              </p:txBody>
            </p:sp>
            <p:sp>
              <p:nvSpPr>
                <p:cNvPr id="39" name="مثلث قائم الزاوية 38">
                  <a:extLst>
                    <a:ext uri="{FF2B5EF4-FFF2-40B4-BE49-F238E27FC236}">
                      <a16:creationId xmlns:a16="http://schemas.microsoft.com/office/drawing/2014/main" id="{D561BA08-09FD-4C2A-AB32-E0ACFA556835}"/>
                    </a:ext>
                  </a:extLst>
                </p:cNvPr>
                <p:cNvSpPr/>
                <p:nvPr/>
              </p:nvSpPr>
              <p:spPr>
                <a:xfrm>
                  <a:off x="5246942" y="986473"/>
                  <a:ext cx="99313" cy="108585"/>
                </a:xfrm>
                <a:prstGeom prst="rtTriangle">
                  <a:avLst/>
                </a:prstGeom>
                <a:solidFill>
                  <a:srgbClr val="66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fr-FR"/>
                </a:p>
              </p:txBody>
            </p:sp>
            <p:sp>
              <p:nvSpPr>
                <p:cNvPr id="40" name="مثلث قائم الزاوية 39">
                  <a:extLst>
                    <a:ext uri="{FF2B5EF4-FFF2-40B4-BE49-F238E27FC236}">
                      <a16:creationId xmlns:a16="http://schemas.microsoft.com/office/drawing/2014/main" id="{10A1BAC6-9A19-468D-A0B5-B8D74DAB62A1}"/>
                    </a:ext>
                  </a:extLst>
                </p:cNvPr>
                <p:cNvSpPr/>
                <p:nvPr/>
              </p:nvSpPr>
              <p:spPr>
                <a:xfrm rot="16200000">
                  <a:off x="4533900" y="989966"/>
                  <a:ext cx="99313" cy="108585"/>
                </a:xfrm>
                <a:prstGeom prst="rtTriangle">
                  <a:avLst/>
                </a:prstGeom>
                <a:solidFill>
                  <a:srgbClr val="66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fr-FR"/>
                </a:p>
              </p:txBody>
            </p:sp>
          </p:grpSp>
          <p:sp>
            <p:nvSpPr>
              <p:cNvPr id="34" name="شكل بيضاوي 33">
                <a:extLst>
                  <a:ext uri="{FF2B5EF4-FFF2-40B4-BE49-F238E27FC236}">
                    <a16:creationId xmlns:a16="http://schemas.microsoft.com/office/drawing/2014/main" id="{0EFA4488-D5F9-441B-AAA6-706976BD14A6}"/>
                  </a:ext>
                </a:extLst>
              </p:cNvPr>
              <p:cNvSpPr/>
              <p:nvPr/>
            </p:nvSpPr>
            <p:spPr>
              <a:xfrm>
                <a:off x="208091" y="6065520"/>
                <a:ext cx="1793429" cy="233680"/>
              </a:xfrm>
              <a:prstGeom prst="ellipse">
                <a:avLst/>
              </a:prstGeom>
              <a:solidFill>
                <a:schemeClr val="tx1">
                  <a:alpha val="22000"/>
                </a:schemeClr>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fr-FR"/>
              </a:p>
            </p:txBody>
          </p:sp>
        </p:grpSp>
        <p:sp>
          <p:nvSpPr>
            <p:cNvPr id="30" name="مربع نص 70">
              <a:extLst>
                <a:ext uri="{FF2B5EF4-FFF2-40B4-BE49-F238E27FC236}">
                  <a16:creationId xmlns:a16="http://schemas.microsoft.com/office/drawing/2014/main" id="{580698E0-B031-426B-9104-F94D46BA721F}"/>
                </a:ext>
              </a:extLst>
            </p:cNvPr>
            <p:cNvSpPr txBox="1"/>
            <p:nvPr/>
          </p:nvSpPr>
          <p:spPr>
            <a:xfrm>
              <a:off x="772317" y="1058546"/>
              <a:ext cx="632398" cy="523220"/>
            </a:xfrm>
            <a:prstGeom prst="rect">
              <a:avLst/>
            </a:prstGeom>
            <a:noFill/>
          </p:spPr>
          <p:txBody>
            <a:bodyPr wrap="square" rtlCol="0">
              <a:spAutoFit/>
            </a:bodyP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pPr algn="ctr"/>
              <a:r>
                <a:rPr lang="fr-FR" sz="2800" b="1" dirty="0">
                  <a:solidFill>
                    <a:schemeClr val="bg1"/>
                  </a:solidFill>
                </a:rPr>
                <a:t>01</a:t>
              </a:r>
            </a:p>
          </p:txBody>
        </p:sp>
        <p:sp>
          <p:nvSpPr>
            <p:cNvPr id="31" name="مربع نص 71">
              <a:extLst>
                <a:ext uri="{FF2B5EF4-FFF2-40B4-BE49-F238E27FC236}">
                  <a16:creationId xmlns:a16="http://schemas.microsoft.com/office/drawing/2014/main" id="{D459AC49-2A77-4513-9C18-0A02045371C2}"/>
                </a:ext>
              </a:extLst>
            </p:cNvPr>
            <p:cNvSpPr txBox="1"/>
            <p:nvPr/>
          </p:nvSpPr>
          <p:spPr>
            <a:xfrm>
              <a:off x="248191" y="2204207"/>
              <a:ext cx="1713228" cy="593242"/>
            </a:xfrm>
            <a:prstGeom prst="rect">
              <a:avLst/>
            </a:prstGeom>
            <a:noFill/>
          </p:spPr>
          <p:txBody>
            <a:bodyPr wrap="square" rtlCol="0">
              <a:spAutoFit/>
            </a:bodyP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pPr algn="ctr"/>
              <a:endParaRPr lang="fr-FR" sz="3200" b="1" dirty="0">
                <a:solidFill>
                  <a:srgbClr val="6A006A"/>
                </a:solidFill>
              </a:endParaRPr>
            </a:p>
          </p:txBody>
        </p:sp>
        <p:sp>
          <p:nvSpPr>
            <p:cNvPr id="32" name="مربع نص 72">
              <a:extLst>
                <a:ext uri="{FF2B5EF4-FFF2-40B4-BE49-F238E27FC236}">
                  <a16:creationId xmlns:a16="http://schemas.microsoft.com/office/drawing/2014/main" id="{4D092552-A341-497E-B4FB-47181F0B7F5D}"/>
                </a:ext>
              </a:extLst>
            </p:cNvPr>
            <p:cNvSpPr txBox="1"/>
            <p:nvPr/>
          </p:nvSpPr>
          <p:spPr>
            <a:xfrm>
              <a:off x="303213" y="2878348"/>
              <a:ext cx="1547494" cy="468350"/>
            </a:xfrm>
            <a:prstGeom prst="rect">
              <a:avLst/>
            </a:prstGeom>
            <a:noFill/>
          </p:spPr>
          <p:txBody>
            <a:bodyPr wrap="square" rtlCol="0">
              <a:spAutoFit/>
            </a:bodyP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pPr algn="ctr"/>
              <a:endParaRPr lang="ar-SA" sz="2400" dirty="0"/>
            </a:p>
          </p:txBody>
        </p:sp>
      </p:grpSp>
      <p:sp>
        <p:nvSpPr>
          <p:cNvPr id="11" name="Title 3">
            <a:extLst>
              <a:ext uri="{FF2B5EF4-FFF2-40B4-BE49-F238E27FC236}">
                <a16:creationId xmlns:a16="http://schemas.microsoft.com/office/drawing/2014/main" id="{4349B84D-A234-4296-B4C9-92A57C6D1AFC}"/>
              </a:ext>
            </a:extLst>
          </p:cNvPr>
          <p:cNvSpPr txBox="1">
            <a:spLocks/>
          </p:cNvSpPr>
          <p:nvPr/>
        </p:nvSpPr>
        <p:spPr>
          <a:xfrm>
            <a:off x="2710213" y="143175"/>
            <a:ext cx="6594772" cy="784211"/>
          </a:xfrm>
          <a:prstGeom prst="rect">
            <a:avLst/>
          </a:prstGeom>
        </p:spPr>
        <p:txBody>
          <a:bodyPr>
            <a:normAutofit/>
          </a:bodyP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endParaRPr lang="en-US" dirty="0"/>
          </a:p>
        </p:txBody>
      </p:sp>
      <p:grpSp>
        <p:nvGrpSpPr>
          <p:cNvPr id="12" name="مجموعة 11">
            <a:extLst>
              <a:ext uri="{FF2B5EF4-FFF2-40B4-BE49-F238E27FC236}">
                <a16:creationId xmlns:a16="http://schemas.microsoft.com/office/drawing/2014/main" id="{CE3B289F-A799-2E8B-B389-4C4696FDF4E1}"/>
              </a:ext>
            </a:extLst>
          </p:cNvPr>
          <p:cNvGrpSpPr/>
          <p:nvPr/>
        </p:nvGrpSpPr>
        <p:grpSpPr>
          <a:xfrm>
            <a:off x="-1912" y="6486324"/>
            <a:ext cx="12192000" cy="230656"/>
            <a:chOff x="0" y="6627344"/>
            <a:chExt cx="12192000" cy="230656"/>
          </a:xfrm>
        </p:grpSpPr>
        <p:sp>
          <p:nvSpPr>
            <p:cNvPr id="13" name="Rectangle 1">
              <a:extLst>
                <a:ext uri="{FF2B5EF4-FFF2-40B4-BE49-F238E27FC236}">
                  <a16:creationId xmlns:a16="http://schemas.microsoft.com/office/drawing/2014/main" id="{B5A6D69F-86AA-4668-A566-B86869D544CD}"/>
                </a:ext>
              </a:extLst>
            </p:cNvPr>
            <p:cNvSpPr/>
            <p:nvPr/>
          </p:nvSpPr>
          <p:spPr>
            <a:xfrm>
              <a:off x="0" y="6627344"/>
              <a:ext cx="3048000" cy="230656"/>
            </a:xfrm>
            <a:prstGeom prst="rect">
              <a:avLst/>
            </a:prstGeom>
            <a:solidFill>
              <a:srgbClr val="00B0F0"/>
            </a:solidFill>
            <a:ln w="12700" cap="flat" cmpd="sng" algn="ctr">
              <a:noFill/>
              <a:prstDash val="solid"/>
              <a:miter lim="800000"/>
            </a:ln>
            <a:effectLst/>
          </p:spPr>
          <p:txBody>
            <a:bodyPr rtlCol="0" anchor="ct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4" name="Rectangle 13">
              <a:extLst>
                <a:ext uri="{FF2B5EF4-FFF2-40B4-BE49-F238E27FC236}">
                  <a16:creationId xmlns:a16="http://schemas.microsoft.com/office/drawing/2014/main" id="{7027ABBC-0B98-4D91-8F6E-47A9B24A1FB7}"/>
                </a:ext>
              </a:extLst>
            </p:cNvPr>
            <p:cNvSpPr/>
            <p:nvPr/>
          </p:nvSpPr>
          <p:spPr>
            <a:xfrm>
              <a:off x="3048000" y="6627344"/>
              <a:ext cx="3048000" cy="230656"/>
            </a:xfrm>
            <a:prstGeom prst="rect">
              <a:avLst/>
            </a:prstGeom>
            <a:solidFill>
              <a:srgbClr val="92D050"/>
            </a:solidFill>
            <a:ln w="12700" cap="flat" cmpd="sng" algn="ctr">
              <a:noFill/>
              <a:prstDash val="solid"/>
              <a:miter lim="800000"/>
            </a:ln>
            <a:effectLst/>
          </p:spPr>
          <p:txBody>
            <a:bodyPr rtlCol="0" anchor="ct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5" name="Rectangle 17">
              <a:extLst>
                <a:ext uri="{FF2B5EF4-FFF2-40B4-BE49-F238E27FC236}">
                  <a16:creationId xmlns:a16="http://schemas.microsoft.com/office/drawing/2014/main" id="{D0C6AC95-E35F-4C10-A177-1DE307BDA2A5}"/>
                </a:ext>
              </a:extLst>
            </p:cNvPr>
            <p:cNvSpPr/>
            <p:nvPr/>
          </p:nvSpPr>
          <p:spPr>
            <a:xfrm>
              <a:off x="6096000" y="6627344"/>
              <a:ext cx="3048000" cy="230656"/>
            </a:xfrm>
            <a:prstGeom prst="rect">
              <a:avLst/>
            </a:prstGeom>
            <a:solidFill>
              <a:srgbClr val="FFC000"/>
            </a:solidFill>
            <a:ln w="12700" cap="flat" cmpd="sng" algn="ctr">
              <a:noFill/>
              <a:prstDash val="solid"/>
              <a:miter lim="800000"/>
            </a:ln>
            <a:effectLst/>
          </p:spPr>
          <p:txBody>
            <a:bodyPr rtlCol="0" anchor="ct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6" name="Rectangle 19">
              <a:extLst>
                <a:ext uri="{FF2B5EF4-FFF2-40B4-BE49-F238E27FC236}">
                  <a16:creationId xmlns:a16="http://schemas.microsoft.com/office/drawing/2014/main" id="{9D5F8FB7-D1AD-4858-8D28-4AA556903C13}"/>
                </a:ext>
              </a:extLst>
            </p:cNvPr>
            <p:cNvSpPr/>
            <p:nvPr/>
          </p:nvSpPr>
          <p:spPr>
            <a:xfrm>
              <a:off x="9144000" y="6627344"/>
              <a:ext cx="3048000" cy="230656"/>
            </a:xfrm>
            <a:prstGeom prst="rect">
              <a:avLst/>
            </a:prstGeom>
            <a:solidFill>
              <a:srgbClr val="FF6600"/>
            </a:solidFill>
            <a:ln w="12700" cap="flat" cmpd="sng" algn="ctr">
              <a:noFill/>
              <a:prstDash val="solid"/>
              <a:miter lim="800000"/>
            </a:ln>
            <a:effectLst/>
          </p:spPr>
          <p:txBody>
            <a:bodyPr rtlCol="0" anchor="ct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101" name="Rounded Rectangle 2">
            <a:extLst>
              <a:ext uri="{FF2B5EF4-FFF2-40B4-BE49-F238E27FC236}">
                <a16:creationId xmlns:a16="http://schemas.microsoft.com/office/drawing/2014/main" id="{F5C7191B-A20C-858F-7833-552C400E079B}"/>
              </a:ext>
            </a:extLst>
          </p:cNvPr>
          <p:cNvSpPr/>
          <p:nvPr/>
        </p:nvSpPr>
        <p:spPr>
          <a:xfrm>
            <a:off x="5256474" y="431635"/>
            <a:ext cx="6935526" cy="707366"/>
          </a:xfrm>
          <a:prstGeom prst="roundRect">
            <a:avLst/>
          </a:prstGeom>
          <a:solidFill>
            <a:schemeClr val="bg1"/>
          </a:solidFill>
          <a:ln w="38100">
            <a:solidFill>
              <a:srgbClr val="BFD4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r" rtl="1">
              <a:lnSpc>
                <a:spcPct val="115000"/>
              </a:lnSpc>
              <a:spcAft>
                <a:spcPts val="1000"/>
              </a:spcAft>
            </a:pPr>
            <a:r>
              <a:rPr lang="ar-EG" sz="2400" b="1" dirty="0">
                <a:solidFill>
                  <a:prstClr val="black"/>
                </a:solidFill>
                <a:latin typeface="Calibri" panose="020F0502020204030204" pitchFamily="34" charset="0"/>
                <a:ea typeface="Calibri"/>
                <a:cs typeface="Calibri" panose="020F0502020204030204" pitchFamily="34" charset="0"/>
              </a:rPr>
              <a:t>كيف تساهم استراتيجية كيلر في زيادة دافعية التعلم لدى الطلاب</a:t>
            </a:r>
            <a:endParaRPr lang="ar-EG" sz="2400" b="1" dirty="0">
              <a:solidFill>
                <a:srgbClr val="000000"/>
              </a:solidFill>
              <a:latin typeface="Calibri" panose="020F0502020204030204" pitchFamily="34" charset="0"/>
              <a:ea typeface="Simplified Arabic"/>
              <a:cs typeface="Calibri" panose="020F0502020204030204" pitchFamily="34" charset="0"/>
            </a:endParaRPr>
          </a:p>
        </p:txBody>
      </p:sp>
      <p:grpSp>
        <p:nvGrpSpPr>
          <p:cNvPr id="102" name="Group 40">
            <a:extLst>
              <a:ext uri="{FF2B5EF4-FFF2-40B4-BE49-F238E27FC236}">
                <a16:creationId xmlns:a16="http://schemas.microsoft.com/office/drawing/2014/main" id="{8FE510E7-B753-DA05-E732-3A3E79DA7BD0}"/>
              </a:ext>
            </a:extLst>
          </p:cNvPr>
          <p:cNvGrpSpPr/>
          <p:nvPr/>
        </p:nvGrpSpPr>
        <p:grpSpPr>
          <a:xfrm>
            <a:off x="102063" y="407233"/>
            <a:ext cx="3580785" cy="1036307"/>
            <a:chOff x="2140318" y="795384"/>
            <a:chExt cx="4486150" cy="1036307"/>
          </a:xfrm>
        </p:grpSpPr>
        <p:sp>
          <p:nvSpPr>
            <p:cNvPr id="103" name="Rectangle 41">
              <a:extLst>
                <a:ext uri="{FF2B5EF4-FFF2-40B4-BE49-F238E27FC236}">
                  <a16:creationId xmlns:a16="http://schemas.microsoft.com/office/drawing/2014/main" id="{1C825116-0403-A147-2762-37875AA54379}"/>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Freeform: Shape 24">
              <a:extLst>
                <a:ext uri="{FF2B5EF4-FFF2-40B4-BE49-F238E27FC236}">
                  <a16:creationId xmlns:a16="http://schemas.microsoft.com/office/drawing/2014/main" id="{C79F7C87-93B7-89E1-35BD-21920734183A}"/>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43">
              <a:extLst>
                <a:ext uri="{FF2B5EF4-FFF2-40B4-BE49-F238E27FC236}">
                  <a16:creationId xmlns:a16="http://schemas.microsoft.com/office/drawing/2014/main" id="{10D1C851-1629-9448-E4D5-C5DB4E6A51AE}"/>
                </a:ext>
              </a:extLst>
            </p:cNvPr>
            <p:cNvSpPr/>
            <p:nvPr/>
          </p:nvSpPr>
          <p:spPr>
            <a:xfrm>
              <a:off x="2140318" y="1113182"/>
              <a:ext cx="3743647" cy="662609"/>
            </a:xfrm>
            <a:prstGeom prst="rect">
              <a:avLst/>
            </a:prstGeom>
            <a:gradFill flip="none" rotWithShape="1">
              <a:gsLst>
                <a:gs pos="100000">
                  <a:srgbClr val="006666"/>
                </a:gs>
                <a:gs pos="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dirty="0"/>
                <a:t>نشاط (17)</a:t>
              </a:r>
              <a:endParaRPr lang="en-US" dirty="0"/>
            </a:p>
          </p:txBody>
        </p:sp>
        <p:grpSp>
          <p:nvGrpSpPr>
            <p:cNvPr id="106" name="Group 44">
              <a:extLst>
                <a:ext uri="{FF2B5EF4-FFF2-40B4-BE49-F238E27FC236}">
                  <a16:creationId xmlns:a16="http://schemas.microsoft.com/office/drawing/2014/main" id="{F015C476-AB34-12C5-37CB-F940849859EB}"/>
                </a:ext>
              </a:extLst>
            </p:cNvPr>
            <p:cNvGrpSpPr/>
            <p:nvPr/>
          </p:nvGrpSpPr>
          <p:grpSpPr>
            <a:xfrm>
              <a:off x="5588896" y="1531471"/>
              <a:ext cx="390125" cy="205592"/>
              <a:chOff x="5588896" y="1531471"/>
              <a:chExt cx="390125" cy="205592"/>
            </a:xfrm>
          </p:grpSpPr>
          <p:sp>
            <p:nvSpPr>
              <p:cNvPr id="109" name="Oval 47">
                <a:extLst>
                  <a:ext uri="{FF2B5EF4-FFF2-40B4-BE49-F238E27FC236}">
                    <a16:creationId xmlns:a16="http://schemas.microsoft.com/office/drawing/2014/main" id="{17CCC751-6685-3206-D2EE-3509C8BB549F}"/>
                  </a:ext>
                </a:extLst>
              </p:cNvPr>
              <p:cNvSpPr/>
              <p:nvPr/>
            </p:nvSpPr>
            <p:spPr>
              <a:xfrm>
                <a:off x="5588896" y="1531471"/>
                <a:ext cx="390125" cy="205592"/>
              </a:xfrm>
              <a:prstGeom prst="ellipse">
                <a:avLst/>
              </a:prstGeom>
              <a:gradFill flip="none" rotWithShape="1">
                <a:gsLst>
                  <a:gs pos="52000">
                    <a:srgbClr val="1DFFC4"/>
                  </a:gs>
                  <a:gs pos="14000">
                    <a:srgbClr val="004846"/>
                  </a:gs>
                  <a:gs pos="100000">
                    <a:srgbClr val="00CC9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10" name="Freeform: Shape 30">
                <a:extLst>
                  <a:ext uri="{FF2B5EF4-FFF2-40B4-BE49-F238E27FC236}">
                    <a16:creationId xmlns:a16="http://schemas.microsoft.com/office/drawing/2014/main" id="{D17CFACE-9987-226B-22D8-52099B8650DE}"/>
                  </a:ext>
                </a:extLst>
              </p:cNvPr>
              <p:cNvSpPr/>
              <p:nvPr/>
            </p:nvSpPr>
            <p:spPr>
              <a:xfrm rot="16200000" flipH="1">
                <a:off x="5750509" y="1595010"/>
                <a:ext cx="113947" cy="109463"/>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8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7" name="Freeform: Shape 27">
              <a:extLst>
                <a:ext uri="{FF2B5EF4-FFF2-40B4-BE49-F238E27FC236}">
                  <a16:creationId xmlns:a16="http://schemas.microsoft.com/office/drawing/2014/main" id="{46E5E88C-9B42-519D-AF40-3EB1E58499E1}"/>
                </a:ext>
              </a:extLst>
            </p:cNvPr>
            <p:cNvSpPr/>
            <p:nvPr/>
          </p:nvSpPr>
          <p:spPr>
            <a:xfrm>
              <a:off x="5754500"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008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8" name="Freeform: Shape 28">
              <a:extLst>
                <a:ext uri="{FF2B5EF4-FFF2-40B4-BE49-F238E27FC236}">
                  <a16:creationId xmlns:a16="http://schemas.microsoft.com/office/drawing/2014/main" id="{77580DA8-A40D-198C-D01F-DAF67EF75134}"/>
                </a:ext>
              </a:extLst>
            </p:cNvPr>
            <p:cNvSpPr/>
            <p:nvPr/>
          </p:nvSpPr>
          <p:spPr>
            <a:xfrm>
              <a:off x="5588897" y="795384"/>
              <a:ext cx="507102"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1DFFC4"/>
                </a:gs>
                <a:gs pos="100000">
                  <a:srgbClr val="006666"/>
                </a:gs>
                <a:gs pos="0">
                  <a:srgbClr val="00CC99"/>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12" name="مربع نص 111">
            <a:extLst>
              <a:ext uri="{FF2B5EF4-FFF2-40B4-BE49-F238E27FC236}">
                <a16:creationId xmlns:a16="http://schemas.microsoft.com/office/drawing/2014/main" id="{A8B83E6C-0118-38E4-B29E-10C4B2A1828A}"/>
              </a:ext>
            </a:extLst>
          </p:cNvPr>
          <p:cNvSpPr txBox="1"/>
          <p:nvPr/>
        </p:nvSpPr>
        <p:spPr>
          <a:xfrm>
            <a:off x="4810456" y="1161466"/>
            <a:ext cx="7033784" cy="392159"/>
          </a:xfrm>
          <a:prstGeom prst="rect">
            <a:avLst/>
          </a:prstGeom>
          <a:noFill/>
        </p:spPr>
        <p:txBody>
          <a:bodyPr wrap="square" rtlCol="0">
            <a:spAutoFit/>
          </a:bodyPr>
          <a:lstStyle/>
          <a:p>
            <a:pPr marL="635" marR="17145" indent="-1905" algn="just" rtl="1">
              <a:lnSpc>
                <a:spcPct val="115000"/>
              </a:lnSpc>
              <a:spcAft>
                <a:spcPts val="0"/>
              </a:spcAft>
            </a:pPr>
            <a:r>
              <a:rPr lang="ar-SA" sz="1800" b="1">
                <a:solidFill>
                  <a:srgbClr val="000000"/>
                </a:solidFill>
                <a:latin typeface="Calibri" panose="020F0502020204030204" pitchFamily="34" charset="0"/>
                <a:ea typeface="Simplified Arabic"/>
                <a:cs typeface="Calibri" panose="020F0502020204030204" pitchFamily="34" charset="0"/>
              </a:rPr>
              <a:t>تحقق استراتيجية كيلر من عدة مميزات تزيد من دافعية التعلم لدى الطلاب، وتشمل:</a:t>
            </a:r>
            <a:endParaRPr lang="ar-SA" sz="1800" b="1" dirty="0">
              <a:solidFill>
                <a:srgbClr val="000000"/>
              </a:solidFill>
              <a:latin typeface="Calibri" panose="020F0502020204030204" pitchFamily="34" charset="0"/>
              <a:ea typeface="Simplified Arabic"/>
              <a:cs typeface="Calibri" panose="020F0502020204030204" pitchFamily="34" charset="0"/>
            </a:endParaRPr>
          </a:p>
        </p:txBody>
      </p:sp>
      <p:sp>
        <p:nvSpPr>
          <p:cNvPr id="114" name="مربع نص 113">
            <a:extLst>
              <a:ext uri="{FF2B5EF4-FFF2-40B4-BE49-F238E27FC236}">
                <a16:creationId xmlns:a16="http://schemas.microsoft.com/office/drawing/2014/main" id="{BBF91BB3-B22B-9D44-228E-9A336085D747}"/>
              </a:ext>
            </a:extLst>
          </p:cNvPr>
          <p:cNvSpPr txBox="1"/>
          <p:nvPr/>
        </p:nvSpPr>
        <p:spPr>
          <a:xfrm>
            <a:off x="1124677" y="2810746"/>
            <a:ext cx="1635791" cy="2840649"/>
          </a:xfrm>
          <a:prstGeom prst="rect">
            <a:avLst/>
          </a:prstGeom>
          <a:noFill/>
        </p:spPr>
        <p:txBody>
          <a:bodyPr wrap="square">
            <a:spAutoFit/>
          </a:bodyPr>
          <a:lstStyle/>
          <a:p>
            <a:pPr marL="341630" marR="17145" indent="-342900" algn="r" rtl="1">
              <a:lnSpc>
                <a:spcPct val="115000"/>
              </a:lnSpc>
              <a:spcAft>
                <a:spcPts val="0"/>
              </a:spcAft>
              <a:buFont typeface="+mj-lt"/>
              <a:buAutoNum type="arabicPeriod"/>
            </a:pPr>
            <a:r>
              <a:rPr lang="ar-SA" sz="1200" b="1" dirty="0">
                <a:solidFill>
                  <a:srgbClr val="000000"/>
                </a:solidFill>
                <a:latin typeface="Calibri" panose="020F0502020204030204" pitchFamily="34" charset="0"/>
                <a:ea typeface="Simplified Arabic"/>
                <a:cs typeface="Calibri" panose="020F0502020204030204" pitchFamily="34" charset="0"/>
              </a:rPr>
              <a:t>تحفيز الفضول والتفكير النقدي: من خلال طرح الأسئلة والاستكشاف، تشجع استراتيجية كيلر الطلاب على التفكير النقدي ورفع مستوى فضولهم حول الموضوع المدروس. يتم تحفيزهم لاكتشاف الفراغات في معرفتهم وتحديد ما يرغبون في معرفته.</a:t>
            </a:r>
          </a:p>
        </p:txBody>
      </p:sp>
      <p:sp>
        <p:nvSpPr>
          <p:cNvPr id="116" name="مربع نص 115">
            <a:extLst>
              <a:ext uri="{FF2B5EF4-FFF2-40B4-BE49-F238E27FC236}">
                <a16:creationId xmlns:a16="http://schemas.microsoft.com/office/drawing/2014/main" id="{8DD8E956-280A-E74B-D124-D2B4E4B9B42E}"/>
              </a:ext>
            </a:extLst>
          </p:cNvPr>
          <p:cNvSpPr txBox="1"/>
          <p:nvPr/>
        </p:nvSpPr>
        <p:spPr>
          <a:xfrm>
            <a:off x="3062335" y="2742771"/>
            <a:ext cx="1290787" cy="3152914"/>
          </a:xfrm>
          <a:prstGeom prst="rect">
            <a:avLst/>
          </a:prstGeom>
          <a:noFill/>
        </p:spPr>
        <p:txBody>
          <a:bodyPr wrap="square">
            <a:spAutoFit/>
          </a:bodyPr>
          <a:lstStyle/>
          <a:p>
            <a:pPr marR="17145" algn="r" rtl="1">
              <a:lnSpc>
                <a:spcPct val="115000"/>
              </a:lnSpc>
              <a:spcAft>
                <a:spcPts val="0"/>
              </a:spcAft>
            </a:pPr>
            <a:r>
              <a:rPr lang="ar-SA" sz="1200" b="1" dirty="0">
                <a:solidFill>
                  <a:srgbClr val="000000"/>
                </a:solidFill>
                <a:latin typeface="Calibri" panose="020F0502020204030204" pitchFamily="34" charset="0"/>
                <a:ea typeface="Simplified Arabic"/>
                <a:cs typeface="Calibri" panose="020F0502020204030204" pitchFamily="34" charset="0"/>
              </a:rPr>
              <a:t>ربط المعرفة السابقة: يساعد جزء "ماذا نعلم" في استراتيجية كيلر الطلاب على استدعاء المعرفة السابقة وربطها بالموضوع الجديد. هذا يعزز الاستدامة والتكامل في عملية التعلم ويزيد من الثقة والاستعداد لاكتساب المعرفة الجديدة.</a:t>
            </a:r>
          </a:p>
          <a:p>
            <a:pPr marL="341630" marR="17145" indent="-342900" algn="r" rtl="1">
              <a:lnSpc>
                <a:spcPct val="115000"/>
              </a:lnSpc>
              <a:spcAft>
                <a:spcPts val="0"/>
              </a:spcAft>
              <a:buFont typeface="+mj-lt"/>
              <a:buAutoNum type="arabicPeriod"/>
            </a:pPr>
            <a:endParaRPr lang="ar-SA" sz="1800" b="1" dirty="0">
              <a:solidFill>
                <a:srgbClr val="000000"/>
              </a:solidFill>
              <a:latin typeface="Calibri" panose="020F0502020204030204" pitchFamily="34" charset="0"/>
              <a:ea typeface="Simplified Arabic"/>
              <a:cs typeface="Calibri" panose="020F0502020204030204" pitchFamily="34" charset="0"/>
            </a:endParaRPr>
          </a:p>
        </p:txBody>
      </p:sp>
      <p:sp>
        <p:nvSpPr>
          <p:cNvPr id="118" name="مربع نص 117">
            <a:extLst>
              <a:ext uri="{FF2B5EF4-FFF2-40B4-BE49-F238E27FC236}">
                <a16:creationId xmlns:a16="http://schemas.microsoft.com/office/drawing/2014/main" id="{4BBD266D-D44A-C9B7-F5EE-40E49F50224F}"/>
              </a:ext>
            </a:extLst>
          </p:cNvPr>
          <p:cNvSpPr txBox="1"/>
          <p:nvPr/>
        </p:nvSpPr>
        <p:spPr>
          <a:xfrm>
            <a:off x="4948012" y="2913980"/>
            <a:ext cx="1433236" cy="2728183"/>
          </a:xfrm>
          <a:prstGeom prst="rect">
            <a:avLst/>
          </a:prstGeom>
          <a:noFill/>
        </p:spPr>
        <p:txBody>
          <a:bodyPr wrap="square">
            <a:spAutoFit/>
          </a:bodyPr>
          <a:lstStyle/>
          <a:p>
            <a:pPr marR="17145" algn="r" rtl="1">
              <a:lnSpc>
                <a:spcPct val="115000"/>
              </a:lnSpc>
              <a:spcAft>
                <a:spcPts val="0"/>
              </a:spcAft>
            </a:pPr>
            <a:r>
              <a:rPr lang="ar-SA" sz="1200" b="1" dirty="0">
                <a:solidFill>
                  <a:srgbClr val="000000"/>
                </a:solidFill>
                <a:latin typeface="Calibri" panose="020F0502020204030204" pitchFamily="34" charset="0"/>
                <a:ea typeface="Simplified Arabic"/>
                <a:cs typeface="Calibri" panose="020F0502020204030204" pitchFamily="34" charset="0"/>
              </a:rPr>
              <a:t>تعزيز الشعور بالملكية والمسؤولية: من خلال مشاركة الطلاب في وضع الأسئلة وتلخيص المعرفة، يشعرون بأنهم المسؤولون عن عملية التعلم الخاصة بهم. هذا يعزز الشعور بالملكية ويزيد من الدافعية والتحفيز للمضي قدمًا في الدراسة.</a:t>
            </a:r>
          </a:p>
          <a:p>
            <a:pPr marL="341630" marR="17145" indent="-342900" algn="r" rtl="1">
              <a:lnSpc>
                <a:spcPct val="115000"/>
              </a:lnSpc>
              <a:spcAft>
                <a:spcPts val="0"/>
              </a:spcAft>
              <a:buFont typeface="+mj-lt"/>
              <a:buAutoNum type="arabicPeriod"/>
            </a:pPr>
            <a:endParaRPr lang="ar-SA" sz="1800" b="1" dirty="0">
              <a:solidFill>
                <a:srgbClr val="000000"/>
              </a:solidFill>
              <a:latin typeface="Calibri" panose="020F0502020204030204" pitchFamily="34" charset="0"/>
              <a:ea typeface="Simplified Arabic"/>
              <a:cs typeface="Calibri" panose="020F0502020204030204" pitchFamily="34" charset="0"/>
            </a:endParaRPr>
          </a:p>
        </p:txBody>
      </p:sp>
      <p:sp>
        <p:nvSpPr>
          <p:cNvPr id="120" name="مربع نص 119">
            <a:extLst>
              <a:ext uri="{FF2B5EF4-FFF2-40B4-BE49-F238E27FC236}">
                <a16:creationId xmlns:a16="http://schemas.microsoft.com/office/drawing/2014/main" id="{72826F27-ACF8-FF21-FF69-6B594D38DBD5}"/>
              </a:ext>
            </a:extLst>
          </p:cNvPr>
          <p:cNvSpPr txBox="1"/>
          <p:nvPr/>
        </p:nvSpPr>
        <p:spPr>
          <a:xfrm>
            <a:off x="6778704" y="2835913"/>
            <a:ext cx="1388323" cy="2840649"/>
          </a:xfrm>
          <a:prstGeom prst="rect">
            <a:avLst/>
          </a:prstGeom>
          <a:noFill/>
        </p:spPr>
        <p:txBody>
          <a:bodyPr wrap="square">
            <a:spAutoFit/>
          </a:bodyPr>
          <a:lstStyle/>
          <a:p>
            <a:pPr marR="17145" algn="ctr" rtl="1">
              <a:lnSpc>
                <a:spcPct val="115000"/>
              </a:lnSpc>
              <a:spcAft>
                <a:spcPts val="0"/>
              </a:spcAft>
            </a:pPr>
            <a:r>
              <a:rPr lang="ar-SA" sz="1200" b="1" dirty="0">
                <a:solidFill>
                  <a:srgbClr val="000000"/>
                </a:solidFill>
                <a:latin typeface="Calibri" panose="020F0502020204030204" pitchFamily="34" charset="0"/>
                <a:ea typeface="Simplified Arabic"/>
                <a:cs typeface="Calibri" panose="020F0502020204030204" pitchFamily="34" charset="0"/>
              </a:rPr>
              <a:t>تعزيز التعاون والتفاعل: يسمح جزء "ماذا تعلمنا" في استراتيجية كيلر للطلاب بمشاركة المعرفة والتفاعل مع بعضهم البعض. يمكنهم مشاركة ما تعلموه والاستفادة من معرفة زملائهم. هذا يعزز التعاون والتفاعل في الصف ويساعد في بناء مجتمع تعليمي داعم.</a:t>
            </a:r>
          </a:p>
        </p:txBody>
      </p:sp>
      <p:sp>
        <p:nvSpPr>
          <p:cNvPr id="122" name="مربع نص 121">
            <a:extLst>
              <a:ext uri="{FF2B5EF4-FFF2-40B4-BE49-F238E27FC236}">
                <a16:creationId xmlns:a16="http://schemas.microsoft.com/office/drawing/2014/main" id="{29D3D023-CE80-38FA-DAD0-52A72C6E3ED6}"/>
              </a:ext>
            </a:extLst>
          </p:cNvPr>
          <p:cNvSpPr txBox="1"/>
          <p:nvPr/>
        </p:nvSpPr>
        <p:spPr>
          <a:xfrm>
            <a:off x="8903608" y="2748662"/>
            <a:ext cx="1351249" cy="3365280"/>
          </a:xfrm>
          <a:prstGeom prst="rect">
            <a:avLst/>
          </a:prstGeom>
          <a:noFill/>
        </p:spPr>
        <p:txBody>
          <a:bodyPr wrap="square">
            <a:spAutoFit/>
          </a:bodyPr>
          <a:lstStyle/>
          <a:p>
            <a:pPr marR="17145" algn="ctr" rtl="1">
              <a:lnSpc>
                <a:spcPct val="115000"/>
              </a:lnSpc>
              <a:spcAft>
                <a:spcPts val="0"/>
              </a:spcAft>
            </a:pPr>
            <a:r>
              <a:rPr lang="ar-SA" sz="1200" b="1" dirty="0">
                <a:solidFill>
                  <a:srgbClr val="000000"/>
                </a:solidFill>
                <a:latin typeface="Calibri" panose="020F0502020204030204" pitchFamily="34" charset="0"/>
                <a:ea typeface="Simplified Arabic"/>
                <a:cs typeface="Calibri" panose="020F0502020204030204" pitchFamily="34" charset="0"/>
              </a:rPr>
              <a:t>توجيه العملية التعليمية: تعتبر استراتيجية كيلر أداة قيمة للمعلم لمعرفة ما يعرفه الطلاب وما يحتاجون إلى معرفته. يمكن للمعلم استخدام هذه المعلومات لتوجيه الدروس وتصميم الأنشطة التعليمية بطريقة تلبي احتياجات الطلاب وتزيد من فعالية التعلم.</a:t>
            </a:r>
          </a:p>
          <a:p>
            <a:pPr marL="341630" marR="17145" indent="-342900" algn="ctr" rtl="1">
              <a:lnSpc>
                <a:spcPct val="115000"/>
              </a:lnSpc>
              <a:spcAft>
                <a:spcPts val="0"/>
              </a:spcAft>
              <a:buFont typeface="+mj-lt"/>
              <a:buAutoNum type="arabicPeriod"/>
            </a:pPr>
            <a:endParaRPr lang="ar-SA" sz="1800" b="1" dirty="0">
              <a:solidFill>
                <a:srgbClr val="000000"/>
              </a:solidFill>
              <a:latin typeface="Calibri" panose="020F0502020204030204" pitchFamily="34" charset="0"/>
              <a:ea typeface="Simplified Arabic"/>
              <a:cs typeface="Calibri" panose="020F0502020204030204" pitchFamily="34" charset="0"/>
            </a:endParaRPr>
          </a:p>
        </p:txBody>
      </p:sp>
    </p:spTree>
    <p:extLst>
      <p:ext uri="{BB962C8B-B14F-4D97-AF65-F5344CB8AC3E}">
        <p14:creationId xmlns:p14="http://schemas.microsoft.com/office/powerpoint/2010/main" val="806909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01"/>
                                        </p:tgtEl>
                                        <p:attrNameLst>
                                          <p:attrName>style.visibility</p:attrName>
                                        </p:attrNameLst>
                                      </p:cBhvr>
                                      <p:to>
                                        <p:strVal val="visible"/>
                                      </p:to>
                                    </p:set>
                                    <p:animEffect transition="in" filter="wipe(down)">
                                      <p:cBhvr>
                                        <p:cTn id="7" dur="500"/>
                                        <p:tgtEl>
                                          <p:spTgt spid="101"/>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102"/>
                                        </p:tgtEl>
                                        <p:attrNameLst>
                                          <p:attrName>style.visibility</p:attrName>
                                        </p:attrNameLst>
                                      </p:cBhvr>
                                      <p:to>
                                        <p:strVal val="visible"/>
                                      </p:to>
                                    </p:set>
                                    <p:animEffect transition="in" filter="barn(inVertical)">
                                      <p:cBhvr>
                                        <p:cTn id="12" dur="500"/>
                                        <p:tgtEl>
                                          <p:spTgt spid="102"/>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112"/>
                                        </p:tgtEl>
                                        <p:attrNameLst>
                                          <p:attrName>style.visibility</p:attrName>
                                        </p:attrNameLst>
                                      </p:cBhvr>
                                      <p:to>
                                        <p:strVal val="visible"/>
                                      </p:to>
                                    </p:set>
                                    <p:animEffect transition="in" filter="fade">
                                      <p:cBhvr>
                                        <p:cTn id="17" dur="1000"/>
                                        <p:tgtEl>
                                          <p:spTgt spid="112"/>
                                        </p:tgtEl>
                                      </p:cBhvr>
                                    </p:animEffect>
                                    <p:anim calcmode="lin" valueType="num">
                                      <p:cBhvr>
                                        <p:cTn id="18" dur="1000" fill="hold"/>
                                        <p:tgtEl>
                                          <p:spTgt spid="112"/>
                                        </p:tgtEl>
                                        <p:attrNameLst>
                                          <p:attrName>ppt_x</p:attrName>
                                        </p:attrNameLst>
                                      </p:cBhvr>
                                      <p:tavLst>
                                        <p:tav tm="0">
                                          <p:val>
                                            <p:strVal val="#ppt_x"/>
                                          </p:val>
                                        </p:tav>
                                        <p:tav tm="100000">
                                          <p:val>
                                            <p:strVal val="#ppt_x"/>
                                          </p:val>
                                        </p:tav>
                                      </p:tavLst>
                                    </p:anim>
                                    <p:anim calcmode="lin" valueType="num">
                                      <p:cBhvr>
                                        <p:cTn id="19" dur="1000" fill="hold"/>
                                        <p:tgtEl>
                                          <p:spTgt spid="112"/>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ppt_x"/>
                                          </p:val>
                                        </p:tav>
                                        <p:tav tm="100000">
                                          <p:val>
                                            <p:strVal val="#ppt_x"/>
                                          </p:val>
                                        </p:tav>
                                      </p:tavLst>
                                    </p:anim>
                                    <p:anim calcmode="lin" valueType="num">
                                      <p:cBhvr additive="base">
                                        <p:cTn id="25"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3" presetClass="entr" presetSubtype="0" fill="hold" nodeType="click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100"/>
                                        <p:tgtEl>
                                          <p:spTgt spid="9"/>
                                        </p:tgtEl>
                                      </p:cBhvr>
                                    </p:animEffect>
                                    <p:anim calcmode="lin" valueType="num">
                                      <p:cBhvr>
                                        <p:cTn id="31" dur="400" fill="hold"/>
                                        <p:tgtEl>
                                          <p:spTgt spid="9"/>
                                        </p:tgtEl>
                                        <p:attrNameLst>
                                          <p:attrName>ppt_x</p:attrName>
                                        </p:attrNameLst>
                                      </p:cBhvr>
                                      <p:tavLst>
                                        <p:tav tm="0">
                                          <p:val>
                                            <p:strVal val="#ppt_x"/>
                                          </p:val>
                                        </p:tav>
                                        <p:tav tm="100000">
                                          <p:val>
                                            <p:strVal val="#ppt_x"/>
                                          </p:val>
                                        </p:tav>
                                      </p:tavLst>
                                    </p:anim>
                                    <p:anim calcmode="lin" valueType="num">
                                      <p:cBhvr>
                                        <p:cTn id="32" dur="400" fill="hold"/>
                                        <p:tgtEl>
                                          <p:spTgt spid="9"/>
                                        </p:tgtEl>
                                        <p:attrNameLst>
                                          <p:attrName>ppt_y</p:attrName>
                                        </p:attrNameLst>
                                      </p:cBhvr>
                                      <p:tavLst>
                                        <p:tav tm="0">
                                          <p:val>
                                            <p:strVal val="#ppt_y+0.31"/>
                                          </p:val>
                                        </p:tav>
                                        <p:tav tm="100000">
                                          <p:val>
                                            <p:strVal val="#ppt_y+0.31"/>
                                          </p:val>
                                        </p:tav>
                                      </p:tavLst>
                                    </p:anim>
                                    <p:anim calcmode="lin" valueType="num">
                                      <p:cBhvr>
                                        <p:cTn id="33" dur="600" decel="50000" fill="hold">
                                          <p:stCondLst>
                                            <p:cond delay="400"/>
                                          </p:stCondLst>
                                        </p:cTn>
                                        <p:tgtEl>
                                          <p:spTgt spid="9"/>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4" dur="600" decel="50000" fill="hold">
                                          <p:stCondLst>
                                            <p:cond delay="400"/>
                                          </p:stCondLst>
                                        </p:cTn>
                                        <p:tgtEl>
                                          <p:spTgt spid="9"/>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4" presetClass="entr" presetSubtype="10" fill="hold" grpId="0" nodeType="clickEffect">
                                  <p:stCondLst>
                                    <p:cond delay="0"/>
                                  </p:stCondLst>
                                  <p:childTnLst>
                                    <p:set>
                                      <p:cBhvr>
                                        <p:cTn id="38" dur="1" fill="hold">
                                          <p:stCondLst>
                                            <p:cond delay="0"/>
                                          </p:stCondLst>
                                        </p:cTn>
                                        <p:tgtEl>
                                          <p:spTgt spid="114"/>
                                        </p:tgtEl>
                                        <p:attrNameLst>
                                          <p:attrName>style.visibility</p:attrName>
                                        </p:attrNameLst>
                                      </p:cBhvr>
                                      <p:to>
                                        <p:strVal val="visible"/>
                                      </p:to>
                                    </p:set>
                                    <p:animEffect transition="in" filter="randombar(horizontal)">
                                      <p:cBhvr>
                                        <p:cTn id="39" dur="500"/>
                                        <p:tgtEl>
                                          <p:spTgt spid="114"/>
                                        </p:tgtEl>
                                      </p:cBhvr>
                                    </p:animEffect>
                                  </p:childTnLst>
                                </p:cTn>
                              </p:par>
                            </p:childTnLst>
                          </p:cTn>
                        </p:par>
                      </p:childTnLst>
                    </p:cTn>
                  </p:par>
                  <p:par>
                    <p:cTn id="40" fill="hold">
                      <p:stCondLst>
                        <p:cond delay="indefinite"/>
                      </p:stCondLst>
                      <p:childTnLst>
                        <p:par>
                          <p:cTn id="41" fill="hold">
                            <p:stCondLst>
                              <p:cond delay="0"/>
                            </p:stCondLst>
                            <p:childTnLst>
                              <p:par>
                                <p:cTn id="42" presetID="43" presetClass="entr" presetSubtype="0" fill="hold" nodeType="click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fade">
                                      <p:cBhvr>
                                        <p:cTn id="44" dur="100"/>
                                        <p:tgtEl>
                                          <p:spTgt spid="8"/>
                                        </p:tgtEl>
                                      </p:cBhvr>
                                    </p:animEffect>
                                    <p:anim calcmode="lin" valueType="num">
                                      <p:cBhvr>
                                        <p:cTn id="45" dur="400" fill="hold"/>
                                        <p:tgtEl>
                                          <p:spTgt spid="8"/>
                                        </p:tgtEl>
                                        <p:attrNameLst>
                                          <p:attrName>ppt_x</p:attrName>
                                        </p:attrNameLst>
                                      </p:cBhvr>
                                      <p:tavLst>
                                        <p:tav tm="0">
                                          <p:val>
                                            <p:strVal val="#ppt_x"/>
                                          </p:val>
                                        </p:tav>
                                        <p:tav tm="100000">
                                          <p:val>
                                            <p:strVal val="#ppt_x"/>
                                          </p:val>
                                        </p:tav>
                                      </p:tavLst>
                                    </p:anim>
                                    <p:anim calcmode="lin" valueType="num">
                                      <p:cBhvr>
                                        <p:cTn id="46" dur="400" fill="hold"/>
                                        <p:tgtEl>
                                          <p:spTgt spid="8"/>
                                        </p:tgtEl>
                                        <p:attrNameLst>
                                          <p:attrName>ppt_y</p:attrName>
                                        </p:attrNameLst>
                                      </p:cBhvr>
                                      <p:tavLst>
                                        <p:tav tm="0">
                                          <p:val>
                                            <p:strVal val="#ppt_y+0.31"/>
                                          </p:val>
                                        </p:tav>
                                        <p:tav tm="100000">
                                          <p:val>
                                            <p:strVal val="#ppt_y+0.31"/>
                                          </p:val>
                                        </p:tav>
                                      </p:tavLst>
                                    </p:anim>
                                    <p:anim calcmode="lin" valueType="num">
                                      <p:cBhvr>
                                        <p:cTn id="47" dur="600" decel="50000" fill="hold">
                                          <p:stCondLst>
                                            <p:cond delay="400"/>
                                          </p:stCondLst>
                                        </p:cTn>
                                        <p:tgtEl>
                                          <p:spTgt spid="8"/>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48" dur="600" decel="50000" fill="hold">
                                          <p:stCondLst>
                                            <p:cond delay="400"/>
                                          </p:stCondLst>
                                        </p:cTn>
                                        <p:tgtEl>
                                          <p:spTgt spid="8"/>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14" presetClass="entr" presetSubtype="10" fill="hold" grpId="0" nodeType="clickEffect">
                                  <p:stCondLst>
                                    <p:cond delay="0"/>
                                  </p:stCondLst>
                                  <p:childTnLst>
                                    <p:set>
                                      <p:cBhvr>
                                        <p:cTn id="52" dur="1" fill="hold">
                                          <p:stCondLst>
                                            <p:cond delay="0"/>
                                          </p:stCondLst>
                                        </p:cTn>
                                        <p:tgtEl>
                                          <p:spTgt spid="116"/>
                                        </p:tgtEl>
                                        <p:attrNameLst>
                                          <p:attrName>style.visibility</p:attrName>
                                        </p:attrNameLst>
                                      </p:cBhvr>
                                      <p:to>
                                        <p:strVal val="visible"/>
                                      </p:to>
                                    </p:set>
                                    <p:animEffect transition="in" filter="randombar(horizontal)">
                                      <p:cBhvr>
                                        <p:cTn id="53" dur="500"/>
                                        <p:tgtEl>
                                          <p:spTgt spid="116"/>
                                        </p:tgtEl>
                                      </p:cBhvr>
                                    </p:animEffect>
                                  </p:childTnLst>
                                </p:cTn>
                              </p:par>
                            </p:childTnLst>
                          </p:cTn>
                        </p:par>
                      </p:childTnLst>
                    </p:cTn>
                  </p:par>
                  <p:par>
                    <p:cTn id="54" fill="hold">
                      <p:stCondLst>
                        <p:cond delay="indefinite"/>
                      </p:stCondLst>
                      <p:childTnLst>
                        <p:par>
                          <p:cTn id="55" fill="hold">
                            <p:stCondLst>
                              <p:cond delay="0"/>
                            </p:stCondLst>
                            <p:childTnLst>
                              <p:par>
                                <p:cTn id="56" presetID="43" presetClass="entr" presetSubtype="0" fill="hold" nodeType="clickEffect">
                                  <p:stCondLst>
                                    <p:cond delay="0"/>
                                  </p:stCondLst>
                                  <p:childTnLst>
                                    <p:set>
                                      <p:cBhvr>
                                        <p:cTn id="57" dur="1" fill="hold">
                                          <p:stCondLst>
                                            <p:cond delay="0"/>
                                          </p:stCondLst>
                                        </p:cTn>
                                        <p:tgtEl>
                                          <p:spTgt spid="7"/>
                                        </p:tgtEl>
                                        <p:attrNameLst>
                                          <p:attrName>style.visibility</p:attrName>
                                        </p:attrNameLst>
                                      </p:cBhvr>
                                      <p:to>
                                        <p:strVal val="visible"/>
                                      </p:to>
                                    </p:set>
                                    <p:animEffect transition="in" filter="fade">
                                      <p:cBhvr>
                                        <p:cTn id="58" dur="100"/>
                                        <p:tgtEl>
                                          <p:spTgt spid="7"/>
                                        </p:tgtEl>
                                      </p:cBhvr>
                                    </p:animEffect>
                                    <p:anim calcmode="lin" valueType="num">
                                      <p:cBhvr>
                                        <p:cTn id="59" dur="400" fill="hold"/>
                                        <p:tgtEl>
                                          <p:spTgt spid="7"/>
                                        </p:tgtEl>
                                        <p:attrNameLst>
                                          <p:attrName>ppt_x</p:attrName>
                                        </p:attrNameLst>
                                      </p:cBhvr>
                                      <p:tavLst>
                                        <p:tav tm="0">
                                          <p:val>
                                            <p:strVal val="#ppt_x"/>
                                          </p:val>
                                        </p:tav>
                                        <p:tav tm="100000">
                                          <p:val>
                                            <p:strVal val="#ppt_x"/>
                                          </p:val>
                                        </p:tav>
                                      </p:tavLst>
                                    </p:anim>
                                    <p:anim calcmode="lin" valueType="num">
                                      <p:cBhvr>
                                        <p:cTn id="60" dur="400" fill="hold"/>
                                        <p:tgtEl>
                                          <p:spTgt spid="7"/>
                                        </p:tgtEl>
                                        <p:attrNameLst>
                                          <p:attrName>ppt_y</p:attrName>
                                        </p:attrNameLst>
                                      </p:cBhvr>
                                      <p:tavLst>
                                        <p:tav tm="0">
                                          <p:val>
                                            <p:strVal val="#ppt_y+0.31"/>
                                          </p:val>
                                        </p:tav>
                                        <p:tav tm="100000">
                                          <p:val>
                                            <p:strVal val="#ppt_y+0.31"/>
                                          </p:val>
                                        </p:tav>
                                      </p:tavLst>
                                    </p:anim>
                                    <p:anim calcmode="lin" valueType="num">
                                      <p:cBhvr>
                                        <p:cTn id="61" dur="600" decel="50000" fill="hold">
                                          <p:stCondLst>
                                            <p:cond delay="400"/>
                                          </p:stCondLst>
                                        </p:cTn>
                                        <p:tgtEl>
                                          <p:spTgt spid="7"/>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62" dur="600" decel="50000" fill="hold">
                                          <p:stCondLst>
                                            <p:cond delay="400"/>
                                          </p:stCondLst>
                                        </p:cTn>
                                        <p:tgtEl>
                                          <p:spTgt spid="7"/>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14" presetClass="entr" presetSubtype="10" fill="hold" grpId="0" nodeType="clickEffect">
                                  <p:stCondLst>
                                    <p:cond delay="0"/>
                                  </p:stCondLst>
                                  <p:childTnLst>
                                    <p:set>
                                      <p:cBhvr>
                                        <p:cTn id="66" dur="1" fill="hold">
                                          <p:stCondLst>
                                            <p:cond delay="0"/>
                                          </p:stCondLst>
                                        </p:cTn>
                                        <p:tgtEl>
                                          <p:spTgt spid="118"/>
                                        </p:tgtEl>
                                        <p:attrNameLst>
                                          <p:attrName>style.visibility</p:attrName>
                                        </p:attrNameLst>
                                      </p:cBhvr>
                                      <p:to>
                                        <p:strVal val="visible"/>
                                      </p:to>
                                    </p:set>
                                    <p:animEffect transition="in" filter="randombar(horizontal)">
                                      <p:cBhvr>
                                        <p:cTn id="67" dur="500"/>
                                        <p:tgtEl>
                                          <p:spTgt spid="118"/>
                                        </p:tgtEl>
                                      </p:cBhvr>
                                    </p:animEffect>
                                  </p:childTnLst>
                                </p:cTn>
                              </p:par>
                            </p:childTnLst>
                          </p:cTn>
                        </p:par>
                      </p:childTnLst>
                    </p:cTn>
                  </p:par>
                  <p:par>
                    <p:cTn id="68" fill="hold">
                      <p:stCondLst>
                        <p:cond delay="indefinite"/>
                      </p:stCondLst>
                      <p:childTnLst>
                        <p:par>
                          <p:cTn id="69" fill="hold">
                            <p:stCondLst>
                              <p:cond delay="0"/>
                            </p:stCondLst>
                            <p:childTnLst>
                              <p:par>
                                <p:cTn id="70" presetID="43" presetClass="entr" presetSubtype="0" fill="hold" nodeType="clickEffect">
                                  <p:stCondLst>
                                    <p:cond delay="0"/>
                                  </p:stCondLst>
                                  <p:childTnLst>
                                    <p:set>
                                      <p:cBhvr>
                                        <p:cTn id="71" dur="1" fill="hold">
                                          <p:stCondLst>
                                            <p:cond delay="0"/>
                                          </p:stCondLst>
                                        </p:cTn>
                                        <p:tgtEl>
                                          <p:spTgt spid="6"/>
                                        </p:tgtEl>
                                        <p:attrNameLst>
                                          <p:attrName>style.visibility</p:attrName>
                                        </p:attrNameLst>
                                      </p:cBhvr>
                                      <p:to>
                                        <p:strVal val="visible"/>
                                      </p:to>
                                    </p:set>
                                    <p:animEffect transition="in" filter="fade">
                                      <p:cBhvr>
                                        <p:cTn id="72" dur="100"/>
                                        <p:tgtEl>
                                          <p:spTgt spid="6"/>
                                        </p:tgtEl>
                                      </p:cBhvr>
                                    </p:animEffect>
                                    <p:anim calcmode="lin" valueType="num">
                                      <p:cBhvr>
                                        <p:cTn id="73" dur="400" fill="hold"/>
                                        <p:tgtEl>
                                          <p:spTgt spid="6"/>
                                        </p:tgtEl>
                                        <p:attrNameLst>
                                          <p:attrName>ppt_x</p:attrName>
                                        </p:attrNameLst>
                                      </p:cBhvr>
                                      <p:tavLst>
                                        <p:tav tm="0">
                                          <p:val>
                                            <p:strVal val="#ppt_x"/>
                                          </p:val>
                                        </p:tav>
                                        <p:tav tm="100000">
                                          <p:val>
                                            <p:strVal val="#ppt_x"/>
                                          </p:val>
                                        </p:tav>
                                      </p:tavLst>
                                    </p:anim>
                                    <p:anim calcmode="lin" valueType="num">
                                      <p:cBhvr>
                                        <p:cTn id="74" dur="400" fill="hold"/>
                                        <p:tgtEl>
                                          <p:spTgt spid="6"/>
                                        </p:tgtEl>
                                        <p:attrNameLst>
                                          <p:attrName>ppt_y</p:attrName>
                                        </p:attrNameLst>
                                      </p:cBhvr>
                                      <p:tavLst>
                                        <p:tav tm="0">
                                          <p:val>
                                            <p:strVal val="#ppt_y+0.31"/>
                                          </p:val>
                                        </p:tav>
                                        <p:tav tm="100000">
                                          <p:val>
                                            <p:strVal val="#ppt_y+0.31"/>
                                          </p:val>
                                        </p:tav>
                                      </p:tavLst>
                                    </p:anim>
                                    <p:anim calcmode="lin" valueType="num">
                                      <p:cBhvr>
                                        <p:cTn id="75" dur="600" decel="50000" fill="hold">
                                          <p:stCondLst>
                                            <p:cond delay="400"/>
                                          </p:stCondLst>
                                        </p:cTn>
                                        <p:tgtEl>
                                          <p:spTgt spid="6"/>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76" dur="600" decel="50000" fill="hold">
                                          <p:stCondLst>
                                            <p:cond delay="400"/>
                                          </p:stCondLst>
                                        </p:cTn>
                                        <p:tgtEl>
                                          <p:spTgt spid="6"/>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14" presetClass="entr" presetSubtype="10" fill="hold" grpId="0" nodeType="clickEffect">
                                  <p:stCondLst>
                                    <p:cond delay="0"/>
                                  </p:stCondLst>
                                  <p:childTnLst>
                                    <p:set>
                                      <p:cBhvr>
                                        <p:cTn id="80" dur="1" fill="hold">
                                          <p:stCondLst>
                                            <p:cond delay="0"/>
                                          </p:stCondLst>
                                        </p:cTn>
                                        <p:tgtEl>
                                          <p:spTgt spid="120"/>
                                        </p:tgtEl>
                                        <p:attrNameLst>
                                          <p:attrName>style.visibility</p:attrName>
                                        </p:attrNameLst>
                                      </p:cBhvr>
                                      <p:to>
                                        <p:strVal val="visible"/>
                                      </p:to>
                                    </p:set>
                                    <p:animEffect transition="in" filter="randombar(horizontal)">
                                      <p:cBhvr>
                                        <p:cTn id="81" dur="500"/>
                                        <p:tgtEl>
                                          <p:spTgt spid="120"/>
                                        </p:tgtEl>
                                      </p:cBhvr>
                                    </p:animEffect>
                                  </p:childTnLst>
                                </p:cTn>
                              </p:par>
                            </p:childTnLst>
                          </p:cTn>
                        </p:par>
                      </p:childTnLst>
                    </p:cTn>
                  </p:par>
                  <p:par>
                    <p:cTn id="82" fill="hold">
                      <p:stCondLst>
                        <p:cond delay="indefinite"/>
                      </p:stCondLst>
                      <p:childTnLst>
                        <p:par>
                          <p:cTn id="83" fill="hold">
                            <p:stCondLst>
                              <p:cond delay="0"/>
                            </p:stCondLst>
                            <p:childTnLst>
                              <p:par>
                                <p:cTn id="84" presetID="43" presetClass="entr" presetSubtype="0" fill="hold" nodeType="clickEffect">
                                  <p:stCondLst>
                                    <p:cond delay="0"/>
                                  </p:stCondLst>
                                  <p:childTnLst>
                                    <p:set>
                                      <p:cBhvr>
                                        <p:cTn id="85" dur="1" fill="hold">
                                          <p:stCondLst>
                                            <p:cond delay="0"/>
                                          </p:stCondLst>
                                        </p:cTn>
                                        <p:tgtEl>
                                          <p:spTgt spid="5"/>
                                        </p:tgtEl>
                                        <p:attrNameLst>
                                          <p:attrName>style.visibility</p:attrName>
                                        </p:attrNameLst>
                                      </p:cBhvr>
                                      <p:to>
                                        <p:strVal val="visible"/>
                                      </p:to>
                                    </p:set>
                                    <p:animEffect transition="in" filter="fade">
                                      <p:cBhvr>
                                        <p:cTn id="86" dur="100"/>
                                        <p:tgtEl>
                                          <p:spTgt spid="5"/>
                                        </p:tgtEl>
                                      </p:cBhvr>
                                    </p:animEffect>
                                    <p:anim calcmode="lin" valueType="num">
                                      <p:cBhvr>
                                        <p:cTn id="87" dur="400" fill="hold"/>
                                        <p:tgtEl>
                                          <p:spTgt spid="5"/>
                                        </p:tgtEl>
                                        <p:attrNameLst>
                                          <p:attrName>ppt_x</p:attrName>
                                        </p:attrNameLst>
                                      </p:cBhvr>
                                      <p:tavLst>
                                        <p:tav tm="0">
                                          <p:val>
                                            <p:strVal val="#ppt_x"/>
                                          </p:val>
                                        </p:tav>
                                        <p:tav tm="100000">
                                          <p:val>
                                            <p:strVal val="#ppt_x"/>
                                          </p:val>
                                        </p:tav>
                                      </p:tavLst>
                                    </p:anim>
                                    <p:anim calcmode="lin" valueType="num">
                                      <p:cBhvr>
                                        <p:cTn id="88" dur="400" fill="hold"/>
                                        <p:tgtEl>
                                          <p:spTgt spid="5"/>
                                        </p:tgtEl>
                                        <p:attrNameLst>
                                          <p:attrName>ppt_y</p:attrName>
                                        </p:attrNameLst>
                                      </p:cBhvr>
                                      <p:tavLst>
                                        <p:tav tm="0">
                                          <p:val>
                                            <p:strVal val="#ppt_y+0.31"/>
                                          </p:val>
                                        </p:tav>
                                        <p:tav tm="100000">
                                          <p:val>
                                            <p:strVal val="#ppt_y+0.31"/>
                                          </p:val>
                                        </p:tav>
                                      </p:tavLst>
                                    </p:anim>
                                    <p:anim calcmode="lin" valueType="num">
                                      <p:cBhvr>
                                        <p:cTn id="89" dur="600" decel="50000" fill="hold">
                                          <p:stCondLst>
                                            <p:cond delay="400"/>
                                          </p:stCondLst>
                                        </p:cTn>
                                        <p:tgtEl>
                                          <p:spTgt spid="5"/>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90" dur="600" decel="50000" fill="hold">
                                          <p:stCondLst>
                                            <p:cond delay="400"/>
                                          </p:stCondLst>
                                        </p:cTn>
                                        <p:tgtEl>
                                          <p:spTgt spid="5"/>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14" presetClass="entr" presetSubtype="10" fill="hold" grpId="0" nodeType="clickEffect">
                                  <p:stCondLst>
                                    <p:cond delay="0"/>
                                  </p:stCondLst>
                                  <p:childTnLst>
                                    <p:set>
                                      <p:cBhvr>
                                        <p:cTn id="94" dur="1" fill="hold">
                                          <p:stCondLst>
                                            <p:cond delay="0"/>
                                          </p:stCondLst>
                                        </p:cTn>
                                        <p:tgtEl>
                                          <p:spTgt spid="122"/>
                                        </p:tgtEl>
                                        <p:attrNameLst>
                                          <p:attrName>style.visibility</p:attrName>
                                        </p:attrNameLst>
                                      </p:cBhvr>
                                      <p:to>
                                        <p:strVal val="visible"/>
                                      </p:to>
                                    </p:set>
                                    <p:animEffect transition="in" filter="randombar(horizontal)">
                                      <p:cBhvr>
                                        <p:cTn id="95" dur="500"/>
                                        <p:tgtEl>
                                          <p:spTgt spid="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1" grpId="0" animBg="1"/>
      <p:bldP spid="112" grpId="0"/>
      <p:bldP spid="114" grpId="0"/>
      <p:bldP spid="116" grpId="0"/>
      <p:bldP spid="118" grpId="0"/>
      <p:bldP spid="120" grpId="0"/>
      <p:bldP spid="12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2947175-EF6E-73EF-99F9-806D67FF557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sp>
        <p:nvSpPr>
          <p:cNvPr id="3" name="Rounded Rectangle 30">
            <a:extLst>
              <a:ext uri="{FF2B5EF4-FFF2-40B4-BE49-F238E27FC236}">
                <a16:creationId xmlns:a16="http://schemas.microsoft.com/office/drawing/2014/main" id="{72F8A019-8C55-7A36-A4AE-AD028DA3B9CB}"/>
              </a:ext>
            </a:extLst>
          </p:cNvPr>
          <p:cNvSpPr/>
          <p:nvPr/>
        </p:nvSpPr>
        <p:spPr>
          <a:xfrm>
            <a:off x="1828802" y="1891660"/>
            <a:ext cx="9288854" cy="2517377"/>
          </a:xfrm>
          <a:prstGeom prst="roundRect">
            <a:avLst>
              <a:gd name="adj" fmla="val 50000"/>
            </a:avLst>
          </a:prstGeom>
          <a:noFill/>
          <a:ln w="57150">
            <a:solidFill>
              <a:srgbClr val="BFD45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ounded Rectangle 1">
            <a:extLst>
              <a:ext uri="{FF2B5EF4-FFF2-40B4-BE49-F238E27FC236}">
                <a16:creationId xmlns:a16="http://schemas.microsoft.com/office/drawing/2014/main" id="{CC50DEA3-47CF-1EB3-8907-C7A40EFDA1FB}"/>
              </a:ext>
            </a:extLst>
          </p:cNvPr>
          <p:cNvSpPr/>
          <p:nvPr/>
        </p:nvSpPr>
        <p:spPr>
          <a:xfrm>
            <a:off x="2145233" y="1891660"/>
            <a:ext cx="8711394" cy="2517377"/>
          </a:xfrm>
          <a:prstGeom prst="roundRect">
            <a:avLst>
              <a:gd name="adj" fmla="val 50000"/>
            </a:avLst>
          </a:prstGeom>
          <a:solidFill>
            <a:srgbClr val="BFD451"/>
          </a:solidFill>
          <a:ln>
            <a:solidFill>
              <a:srgbClr val="BFD45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31">
            <a:extLst>
              <a:ext uri="{FF2B5EF4-FFF2-40B4-BE49-F238E27FC236}">
                <a16:creationId xmlns:a16="http://schemas.microsoft.com/office/drawing/2014/main" id="{38DE0FE8-0017-415C-4E0E-C2A5DB042DC1}"/>
              </a:ext>
            </a:extLst>
          </p:cNvPr>
          <p:cNvSpPr/>
          <p:nvPr/>
        </p:nvSpPr>
        <p:spPr>
          <a:xfrm>
            <a:off x="2716039" y="2223487"/>
            <a:ext cx="7161291" cy="1986374"/>
          </a:xfrm>
          <a:prstGeom prst="roundRect">
            <a:avLst>
              <a:gd name="adj" fmla="val 50000"/>
            </a:avLst>
          </a:prstGeom>
          <a:noFill/>
          <a:ln w="57150">
            <a:solidFill>
              <a:srgbClr val="BFD4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35" marR="17145" indent="-1905" algn="just" rtl="1">
              <a:lnSpc>
                <a:spcPct val="115000"/>
              </a:lnSpc>
              <a:spcAft>
                <a:spcPts val="0"/>
              </a:spcAft>
            </a:pPr>
            <a:r>
              <a:rPr lang="ar-SA" b="1">
                <a:solidFill>
                  <a:srgbClr val="000000"/>
                </a:solidFill>
                <a:latin typeface="Calibri" panose="020F0502020204030204" pitchFamily="34" charset="0"/>
                <a:ea typeface="Simplified Arabic"/>
                <a:cs typeface="Calibri" panose="020F0502020204030204" pitchFamily="34" charset="0"/>
              </a:rPr>
              <a:t>بشكل عام، تعزز استراتيجية كيلر الدافعية والاهتمام بالتعلم من خلال تحفيز الفضول، ربط المعرفة السابقة، تعزيز الشعور بالملكية والتعاون، وتوجيه العملية التعليمية. باستخدام هذه الاستراتيجية، يمكن للمعلمين تعزيز مشاركة الطلاب ورغبتهم في استكشاف واكتشاف الموضوعات التعليمية، مما يساهم في تعزيز دافعية التعلم وتحقيق نتائج أفضل في التعلم.</a:t>
            </a:r>
          </a:p>
          <a:p>
            <a:pPr marL="635" marR="17145" indent="-1905" algn="just" rtl="1">
              <a:lnSpc>
                <a:spcPct val="115000"/>
              </a:lnSpc>
              <a:spcAft>
                <a:spcPts val="0"/>
              </a:spcAft>
            </a:pPr>
            <a:endParaRPr lang="ar-SA" b="1" dirty="0">
              <a:solidFill>
                <a:srgbClr val="000000"/>
              </a:solidFill>
              <a:latin typeface="Calibri" panose="020F0502020204030204" pitchFamily="34" charset="0"/>
              <a:ea typeface="Simplified Arabic"/>
              <a:cs typeface="Calibri" panose="020F0502020204030204" pitchFamily="34" charset="0"/>
            </a:endParaRPr>
          </a:p>
        </p:txBody>
      </p:sp>
    </p:spTree>
    <p:extLst>
      <p:ext uri="{BB962C8B-B14F-4D97-AF65-F5344CB8AC3E}">
        <p14:creationId xmlns:p14="http://schemas.microsoft.com/office/powerpoint/2010/main" val="421919546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2947175-EF6E-73EF-99F9-806D67FF557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3" name="Picture 1">
            <a:extLst>
              <a:ext uri="{FF2B5EF4-FFF2-40B4-BE49-F238E27FC236}">
                <a16:creationId xmlns:a16="http://schemas.microsoft.com/office/drawing/2014/main" id="{85B72E7A-2CBC-99E6-4FD4-93A062DD19C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25" y="0"/>
            <a:ext cx="12188175" cy="6860153"/>
          </a:xfrm>
          <a:prstGeom prst="rect">
            <a:avLst/>
          </a:prstGeom>
        </p:spPr>
      </p:pic>
      <p:sp>
        <p:nvSpPr>
          <p:cNvPr id="4" name="Rectangle: Top Corners Rounded 5">
            <a:extLst>
              <a:ext uri="{FF2B5EF4-FFF2-40B4-BE49-F238E27FC236}">
                <a16:creationId xmlns:a16="http://schemas.microsoft.com/office/drawing/2014/main" id="{EB39FF00-0251-961E-CCA1-EF2573245A33}"/>
              </a:ext>
            </a:extLst>
          </p:cNvPr>
          <p:cNvSpPr/>
          <p:nvPr/>
        </p:nvSpPr>
        <p:spPr>
          <a:xfrm rot="16200000">
            <a:off x="4394786" y="3421703"/>
            <a:ext cx="3926083" cy="1252638"/>
          </a:xfrm>
          <a:custGeom>
            <a:avLst/>
            <a:gdLst>
              <a:gd name="connsiteX0" fmla="*/ 458856 w 3723860"/>
              <a:gd name="connsiteY0" fmla="*/ 0 h 917712"/>
              <a:gd name="connsiteX1" fmla="*/ 3265004 w 3723860"/>
              <a:gd name="connsiteY1" fmla="*/ 0 h 917712"/>
              <a:gd name="connsiteX2" fmla="*/ 3723860 w 3723860"/>
              <a:gd name="connsiteY2" fmla="*/ 458856 h 917712"/>
              <a:gd name="connsiteX3" fmla="*/ 3723860 w 3723860"/>
              <a:gd name="connsiteY3" fmla="*/ 917712 h 917712"/>
              <a:gd name="connsiteX4" fmla="*/ 3723860 w 3723860"/>
              <a:gd name="connsiteY4" fmla="*/ 917712 h 917712"/>
              <a:gd name="connsiteX5" fmla="*/ 0 w 3723860"/>
              <a:gd name="connsiteY5" fmla="*/ 917712 h 917712"/>
              <a:gd name="connsiteX6" fmla="*/ 0 w 3723860"/>
              <a:gd name="connsiteY6" fmla="*/ 917712 h 917712"/>
              <a:gd name="connsiteX7" fmla="*/ 0 w 3723860"/>
              <a:gd name="connsiteY7" fmla="*/ 458856 h 917712"/>
              <a:gd name="connsiteX8" fmla="*/ 458856 w 3723860"/>
              <a:gd name="connsiteY8" fmla="*/ 0 h 917712"/>
              <a:gd name="connsiteX0" fmla="*/ 458856 w 3723860"/>
              <a:gd name="connsiteY0" fmla="*/ 0 h 917712"/>
              <a:gd name="connsiteX1" fmla="*/ 3265004 w 3723860"/>
              <a:gd name="connsiteY1" fmla="*/ 0 h 917712"/>
              <a:gd name="connsiteX2" fmla="*/ 3723860 w 3723860"/>
              <a:gd name="connsiteY2" fmla="*/ 458856 h 917712"/>
              <a:gd name="connsiteX3" fmla="*/ 3723860 w 3723860"/>
              <a:gd name="connsiteY3" fmla="*/ 917712 h 917712"/>
              <a:gd name="connsiteX4" fmla="*/ 3723860 w 3723860"/>
              <a:gd name="connsiteY4" fmla="*/ 917712 h 917712"/>
              <a:gd name="connsiteX5" fmla="*/ 0 w 3723860"/>
              <a:gd name="connsiteY5" fmla="*/ 917712 h 917712"/>
              <a:gd name="connsiteX6" fmla="*/ 0 w 3723860"/>
              <a:gd name="connsiteY6" fmla="*/ 917712 h 917712"/>
              <a:gd name="connsiteX7" fmla="*/ 0 w 3723860"/>
              <a:gd name="connsiteY7" fmla="*/ 458856 h 917712"/>
              <a:gd name="connsiteX8" fmla="*/ 458856 w 3723860"/>
              <a:gd name="connsiteY8" fmla="*/ 0 h 917712"/>
              <a:gd name="connsiteX0" fmla="*/ 458856 w 3723860"/>
              <a:gd name="connsiteY0" fmla="*/ 0 h 917712"/>
              <a:gd name="connsiteX1" fmla="*/ 3265004 w 3723860"/>
              <a:gd name="connsiteY1" fmla="*/ 0 h 917712"/>
              <a:gd name="connsiteX2" fmla="*/ 3723860 w 3723860"/>
              <a:gd name="connsiteY2" fmla="*/ 917712 h 917712"/>
              <a:gd name="connsiteX3" fmla="*/ 3723860 w 3723860"/>
              <a:gd name="connsiteY3" fmla="*/ 917712 h 917712"/>
              <a:gd name="connsiteX4" fmla="*/ 0 w 3723860"/>
              <a:gd name="connsiteY4" fmla="*/ 917712 h 917712"/>
              <a:gd name="connsiteX5" fmla="*/ 0 w 3723860"/>
              <a:gd name="connsiteY5" fmla="*/ 917712 h 917712"/>
              <a:gd name="connsiteX6" fmla="*/ 0 w 3723860"/>
              <a:gd name="connsiteY6" fmla="*/ 458856 h 917712"/>
              <a:gd name="connsiteX7" fmla="*/ 458856 w 3723860"/>
              <a:gd name="connsiteY7" fmla="*/ 0 h 917712"/>
              <a:gd name="connsiteX0" fmla="*/ 458856 w 3836589"/>
              <a:gd name="connsiteY0" fmla="*/ 0 h 917712"/>
              <a:gd name="connsiteX1" fmla="*/ 3265004 w 3836589"/>
              <a:gd name="connsiteY1" fmla="*/ 0 h 917712"/>
              <a:gd name="connsiteX2" fmla="*/ 3723860 w 3836589"/>
              <a:gd name="connsiteY2" fmla="*/ 917712 h 917712"/>
              <a:gd name="connsiteX3" fmla="*/ 3723860 w 3836589"/>
              <a:gd name="connsiteY3" fmla="*/ 917712 h 917712"/>
              <a:gd name="connsiteX4" fmla="*/ 0 w 3836589"/>
              <a:gd name="connsiteY4" fmla="*/ 917712 h 917712"/>
              <a:gd name="connsiteX5" fmla="*/ 0 w 3836589"/>
              <a:gd name="connsiteY5" fmla="*/ 917712 h 917712"/>
              <a:gd name="connsiteX6" fmla="*/ 0 w 3836589"/>
              <a:gd name="connsiteY6" fmla="*/ 458856 h 917712"/>
              <a:gd name="connsiteX7" fmla="*/ 458856 w 3836589"/>
              <a:gd name="connsiteY7" fmla="*/ 0 h 917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36589" h="917712">
                <a:moveTo>
                  <a:pt x="458856" y="0"/>
                </a:moveTo>
                <a:lnTo>
                  <a:pt x="3265004" y="0"/>
                </a:lnTo>
                <a:cubicBezTo>
                  <a:pt x="3809171" y="152952"/>
                  <a:pt x="3970941" y="567812"/>
                  <a:pt x="3723860" y="917712"/>
                </a:cubicBezTo>
                <a:lnTo>
                  <a:pt x="3723860" y="917712"/>
                </a:lnTo>
                <a:lnTo>
                  <a:pt x="0" y="917712"/>
                </a:lnTo>
                <a:lnTo>
                  <a:pt x="0" y="917712"/>
                </a:lnTo>
                <a:lnTo>
                  <a:pt x="0" y="458856"/>
                </a:lnTo>
                <a:cubicBezTo>
                  <a:pt x="0" y="205437"/>
                  <a:pt x="205437" y="0"/>
                  <a:pt x="458856" y="0"/>
                </a:cubicBezTo>
                <a:close/>
              </a:path>
            </a:pathLst>
          </a:custGeom>
          <a:solidFill>
            <a:srgbClr val="353338">
              <a:alpha val="49000"/>
            </a:srgbClr>
          </a:solidFill>
          <a:ln>
            <a:noFill/>
          </a:ln>
          <a:effectLst>
            <a:softEdge rad="241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Top Corners Rounded 7">
            <a:extLst>
              <a:ext uri="{FF2B5EF4-FFF2-40B4-BE49-F238E27FC236}">
                <a16:creationId xmlns:a16="http://schemas.microsoft.com/office/drawing/2014/main" id="{56A3E580-5C6F-EB29-BBB9-F9F3F439277D}"/>
              </a:ext>
            </a:extLst>
          </p:cNvPr>
          <p:cNvSpPr/>
          <p:nvPr/>
        </p:nvSpPr>
        <p:spPr>
          <a:xfrm rot="5400000">
            <a:off x="2814125" y="2037375"/>
            <a:ext cx="3723861" cy="3819073"/>
          </a:xfrm>
          <a:prstGeom prst="round2SameRect">
            <a:avLst/>
          </a:prstGeom>
          <a:solidFill>
            <a:srgbClr val="59CB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Top Corners Rounded 5">
            <a:extLst>
              <a:ext uri="{FF2B5EF4-FFF2-40B4-BE49-F238E27FC236}">
                <a16:creationId xmlns:a16="http://schemas.microsoft.com/office/drawing/2014/main" id="{278365DD-A085-086E-31B9-14A982955FC9}"/>
              </a:ext>
            </a:extLst>
          </p:cNvPr>
          <p:cNvSpPr/>
          <p:nvPr/>
        </p:nvSpPr>
        <p:spPr>
          <a:xfrm rot="16200000">
            <a:off x="4018147" y="3376959"/>
            <a:ext cx="3836589" cy="1252638"/>
          </a:xfrm>
          <a:custGeom>
            <a:avLst/>
            <a:gdLst>
              <a:gd name="connsiteX0" fmla="*/ 458856 w 3723860"/>
              <a:gd name="connsiteY0" fmla="*/ 0 h 917712"/>
              <a:gd name="connsiteX1" fmla="*/ 3265004 w 3723860"/>
              <a:gd name="connsiteY1" fmla="*/ 0 h 917712"/>
              <a:gd name="connsiteX2" fmla="*/ 3723860 w 3723860"/>
              <a:gd name="connsiteY2" fmla="*/ 458856 h 917712"/>
              <a:gd name="connsiteX3" fmla="*/ 3723860 w 3723860"/>
              <a:gd name="connsiteY3" fmla="*/ 917712 h 917712"/>
              <a:gd name="connsiteX4" fmla="*/ 3723860 w 3723860"/>
              <a:gd name="connsiteY4" fmla="*/ 917712 h 917712"/>
              <a:gd name="connsiteX5" fmla="*/ 0 w 3723860"/>
              <a:gd name="connsiteY5" fmla="*/ 917712 h 917712"/>
              <a:gd name="connsiteX6" fmla="*/ 0 w 3723860"/>
              <a:gd name="connsiteY6" fmla="*/ 917712 h 917712"/>
              <a:gd name="connsiteX7" fmla="*/ 0 w 3723860"/>
              <a:gd name="connsiteY7" fmla="*/ 458856 h 917712"/>
              <a:gd name="connsiteX8" fmla="*/ 458856 w 3723860"/>
              <a:gd name="connsiteY8" fmla="*/ 0 h 917712"/>
              <a:gd name="connsiteX0" fmla="*/ 458856 w 3723860"/>
              <a:gd name="connsiteY0" fmla="*/ 0 h 917712"/>
              <a:gd name="connsiteX1" fmla="*/ 3265004 w 3723860"/>
              <a:gd name="connsiteY1" fmla="*/ 0 h 917712"/>
              <a:gd name="connsiteX2" fmla="*/ 3723860 w 3723860"/>
              <a:gd name="connsiteY2" fmla="*/ 458856 h 917712"/>
              <a:gd name="connsiteX3" fmla="*/ 3723860 w 3723860"/>
              <a:gd name="connsiteY3" fmla="*/ 917712 h 917712"/>
              <a:gd name="connsiteX4" fmla="*/ 3723860 w 3723860"/>
              <a:gd name="connsiteY4" fmla="*/ 917712 h 917712"/>
              <a:gd name="connsiteX5" fmla="*/ 0 w 3723860"/>
              <a:gd name="connsiteY5" fmla="*/ 917712 h 917712"/>
              <a:gd name="connsiteX6" fmla="*/ 0 w 3723860"/>
              <a:gd name="connsiteY6" fmla="*/ 917712 h 917712"/>
              <a:gd name="connsiteX7" fmla="*/ 0 w 3723860"/>
              <a:gd name="connsiteY7" fmla="*/ 458856 h 917712"/>
              <a:gd name="connsiteX8" fmla="*/ 458856 w 3723860"/>
              <a:gd name="connsiteY8" fmla="*/ 0 h 917712"/>
              <a:gd name="connsiteX0" fmla="*/ 458856 w 3723860"/>
              <a:gd name="connsiteY0" fmla="*/ 0 h 917712"/>
              <a:gd name="connsiteX1" fmla="*/ 3265004 w 3723860"/>
              <a:gd name="connsiteY1" fmla="*/ 0 h 917712"/>
              <a:gd name="connsiteX2" fmla="*/ 3723860 w 3723860"/>
              <a:gd name="connsiteY2" fmla="*/ 917712 h 917712"/>
              <a:gd name="connsiteX3" fmla="*/ 3723860 w 3723860"/>
              <a:gd name="connsiteY3" fmla="*/ 917712 h 917712"/>
              <a:gd name="connsiteX4" fmla="*/ 0 w 3723860"/>
              <a:gd name="connsiteY4" fmla="*/ 917712 h 917712"/>
              <a:gd name="connsiteX5" fmla="*/ 0 w 3723860"/>
              <a:gd name="connsiteY5" fmla="*/ 917712 h 917712"/>
              <a:gd name="connsiteX6" fmla="*/ 0 w 3723860"/>
              <a:gd name="connsiteY6" fmla="*/ 458856 h 917712"/>
              <a:gd name="connsiteX7" fmla="*/ 458856 w 3723860"/>
              <a:gd name="connsiteY7" fmla="*/ 0 h 917712"/>
              <a:gd name="connsiteX0" fmla="*/ 458856 w 3836589"/>
              <a:gd name="connsiteY0" fmla="*/ 0 h 917712"/>
              <a:gd name="connsiteX1" fmla="*/ 3265004 w 3836589"/>
              <a:gd name="connsiteY1" fmla="*/ 0 h 917712"/>
              <a:gd name="connsiteX2" fmla="*/ 3723860 w 3836589"/>
              <a:gd name="connsiteY2" fmla="*/ 917712 h 917712"/>
              <a:gd name="connsiteX3" fmla="*/ 3723860 w 3836589"/>
              <a:gd name="connsiteY3" fmla="*/ 917712 h 917712"/>
              <a:gd name="connsiteX4" fmla="*/ 0 w 3836589"/>
              <a:gd name="connsiteY4" fmla="*/ 917712 h 917712"/>
              <a:gd name="connsiteX5" fmla="*/ 0 w 3836589"/>
              <a:gd name="connsiteY5" fmla="*/ 917712 h 917712"/>
              <a:gd name="connsiteX6" fmla="*/ 0 w 3836589"/>
              <a:gd name="connsiteY6" fmla="*/ 458856 h 917712"/>
              <a:gd name="connsiteX7" fmla="*/ 458856 w 3836589"/>
              <a:gd name="connsiteY7" fmla="*/ 0 h 917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36589" h="917712">
                <a:moveTo>
                  <a:pt x="458856" y="0"/>
                </a:moveTo>
                <a:lnTo>
                  <a:pt x="3265004" y="0"/>
                </a:lnTo>
                <a:cubicBezTo>
                  <a:pt x="3809171" y="152952"/>
                  <a:pt x="3970941" y="567812"/>
                  <a:pt x="3723860" y="917712"/>
                </a:cubicBezTo>
                <a:lnTo>
                  <a:pt x="3723860" y="917712"/>
                </a:lnTo>
                <a:lnTo>
                  <a:pt x="0" y="917712"/>
                </a:lnTo>
                <a:lnTo>
                  <a:pt x="0" y="917712"/>
                </a:lnTo>
                <a:lnTo>
                  <a:pt x="0" y="458856"/>
                </a:lnTo>
                <a:cubicBezTo>
                  <a:pt x="0" y="205437"/>
                  <a:pt x="205437" y="0"/>
                  <a:pt x="458856" y="0"/>
                </a:cubicBezTo>
                <a:close/>
              </a:path>
            </a:pathLst>
          </a:custGeom>
          <a:solidFill>
            <a:srgbClr val="353338">
              <a:alpha val="24000"/>
            </a:srgbClr>
          </a:solidFill>
          <a:ln>
            <a:noFill/>
          </a:ln>
          <a:effectLst>
            <a:softEdge rad="241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Top Corners Rounded 5">
            <a:extLst>
              <a:ext uri="{FF2B5EF4-FFF2-40B4-BE49-F238E27FC236}">
                <a16:creationId xmlns:a16="http://schemas.microsoft.com/office/drawing/2014/main" id="{26EDD09A-0E32-3AEB-F705-0C50B2BFD7C1}"/>
              </a:ext>
            </a:extLst>
          </p:cNvPr>
          <p:cNvSpPr/>
          <p:nvPr/>
        </p:nvSpPr>
        <p:spPr>
          <a:xfrm rot="16200000">
            <a:off x="4207405" y="2899408"/>
            <a:ext cx="3836589" cy="917712"/>
          </a:xfrm>
          <a:custGeom>
            <a:avLst/>
            <a:gdLst>
              <a:gd name="connsiteX0" fmla="*/ 458856 w 3723860"/>
              <a:gd name="connsiteY0" fmla="*/ 0 h 917712"/>
              <a:gd name="connsiteX1" fmla="*/ 3265004 w 3723860"/>
              <a:gd name="connsiteY1" fmla="*/ 0 h 917712"/>
              <a:gd name="connsiteX2" fmla="*/ 3723860 w 3723860"/>
              <a:gd name="connsiteY2" fmla="*/ 458856 h 917712"/>
              <a:gd name="connsiteX3" fmla="*/ 3723860 w 3723860"/>
              <a:gd name="connsiteY3" fmla="*/ 917712 h 917712"/>
              <a:gd name="connsiteX4" fmla="*/ 3723860 w 3723860"/>
              <a:gd name="connsiteY4" fmla="*/ 917712 h 917712"/>
              <a:gd name="connsiteX5" fmla="*/ 0 w 3723860"/>
              <a:gd name="connsiteY5" fmla="*/ 917712 h 917712"/>
              <a:gd name="connsiteX6" fmla="*/ 0 w 3723860"/>
              <a:gd name="connsiteY6" fmla="*/ 917712 h 917712"/>
              <a:gd name="connsiteX7" fmla="*/ 0 w 3723860"/>
              <a:gd name="connsiteY7" fmla="*/ 458856 h 917712"/>
              <a:gd name="connsiteX8" fmla="*/ 458856 w 3723860"/>
              <a:gd name="connsiteY8" fmla="*/ 0 h 917712"/>
              <a:gd name="connsiteX0" fmla="*/ 458856 w 3723860"/>
              <a:gd name="connsiteY0" fmla="*/ 0 h 917712"/>
              <a:gd name="connsiteX1" fmla="*/ 3265004 w 3723860"/>
              <a:gd name="connsiteY1" fmla="*/ 0 h 917712"/>
              <a:gd name="connsiteX2" fmla="*/ 3723860 w 3723860"/>
              <a:gd name="connsiteY2" fmla="*/ 458856 h 917712"/>
              <a:gd name="connsiteX3" fmla="*/ 3723860 w 3723860"/>
              <a:gd name="connsiteY3" fmla="*/ 917712 h 917712"/>
              <a:gd name="connsiteX4" fmla="*/ 3723860 w 3723860"/>
              <a:gd name="connsiteY4" fmla="*/ 917712 h 917712"/>
              <a:gd name="connsiteX5" fmla="*/ 0 w 3723860"/>
              <a:gd name="connsiteY5" fmla="*/ 917712 h 917712"/>
              <a:gd name="connsiteX6" fmla="*/ 0 w 3723860"/>
              <a:gd name="connsiteY6" fmla="*/ 917712 h 917712"/>
              <a:gd name="connsiteX7" fmla="*/ 0 w 3723860"/>
              <a:gd name="connsiteY7" fmla="*/ 458856 h 917712"/>
              <a:gd name="connsiteX8" fmla="*/ 458856 w 3723860"/>
              <a:gd name="connsiteY8" fmla="*/ 0 h 917712"/>
              <a:gd name="connsiteX0" fmla="*/ 458856 w 3723860"/>
              <a:gd name="connsiteY0" fmla="*/ 0 h 917712"/>
              <a:gd name="connsiteX1" fmla="*/ 3265004 w 3723860"/>
              <a:gd name="connsiteY1" fmla="*/ 0 h 917712"/>
              <a:gd name="connsiteX2" fmla="*/ 3723860 w 3723860"/>
              <a:gd name="connsiteY2" fmla="*/ 917712 h 917712"/>
              <a:gd name="connsiteX3" fmla="*/ 3723860 w 3723860"/>
              <a:gd name="connsiteY3" fmla="*/ 917712 h 917712"/>
              <a:gd name="connsiteX4" fmla="*/ 0 w 3723860"/>
              <a:gd name="connsiteY4" fmla="*/ 917712 h 917712"/>
              <a:gd name="connsiteX5" fmla="*/ 0 w 3723860"/>
              <a:gd name="connsiteY5" fmla="*/ 917712 h 917712"/>
              <a:gd name="connsiteX6" fmla="*/ 0 w 3723860"/>
              <a:gd name="connsiteY6" fmla="*/ 458856 h 917712"/>
              <a:gd name="connsiteX7" fmla="*/ 458856 w 3723860"/>
              <a:gd name="connsiteY7" fmla="*/ 0 h 917712"/>
              <a:gd name="connsiteX0" fmla="*/ 458856 w 3836589"/>
              <a:gd name="connsiteY0" fmla="*/ 0 h 917712"/>
              <a:gd name="connsiteX1" fmla="*/ 3265004 w 3836589"/>
              <a:gd name="connsiteY1" fmla="*/ 0 h 917712"/>
              <a:gd name="connsiteX2" fmla="*/ 3723860 w 3836589"/>
              <a:gd name="connsiteY2" fmla="*/ 917712 h 917712"/>
              <a:gd name="connsiteX3" fmla="*/ 3723860 w 3836589"/>
              <a:gd name="connsiteY3" fmla="*/ 917712 h 917712"/>
              <a:gd name="connsiteX4" fmla="*/ 0 w 3836589"/>
              <a:gd name="connsiteY4" fmla="*/ 917712 h 917712"/>
              <a:gd name="connsiteX5" fmla="*/ 0 w 3836589"/>
              <a:gd name="connsiteY5" fmla="*/ 917712 h 917712"/>
              <a:gd name="connsiteX6" fmla="*/ 0 w 3836589"/>
              <a:gd name="connsiteY6" fmla="*/ 458856 h 917712"/>
              <a:gd name="connsiteX7" fmla="*/ 458856 w 3836589"/>
              <a:gd name="connsiteY7" fmla="*/ 0 h 917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36589" h="917712">
                <a:moveTo>
                  <a:pt x="458856" y="0"/>
                </a:moveTo>
                <a:lnTo>
                  <a:pt x="3265004" y="0"/>
                </a:lnTo>
                <a:cubicBezTo>
                  <a:pt x="3809171" y="152952"/>
                  <a:pt x="3970941" y="567812"/>
                  <a:pt x="3723860" y="917712"/>
                </a:cubicBezTo>
                <a:lnTo>
                  <a:pt x="3723860" y="917712"/>
                </a:lnTo>
                <a:lnTo>
                  <a:pt x="0" y="917712"/>
                </a:lnTo>
                <a:lnTo>
                  <a:pt x="0" y="917712"/>
                </a:lnTo>
                <a:lnTo>
                  <a:pt x="0" y="458856"/>
                </a:lnTo>
                <a:cubicBezTo>
                  <a:pt x="0" y="205437"/>
                  <a:pt x="205437" y="0"/>
                  <a:pt x="458856" y="0"/>
                </a:cubicBezTo>
                <a:close/>
              </a:path>
            </a:pathLst>
          </a:custGeom>
          <a:gradFill>
            <a:gsLst>
              <a:gs pos="0">
                <a:srgbClr val="37BFCD"/>
              </a:gs>
              <a:gs pos="30000">
                <a:srgbClr val="7FD3D5"/>
              </a:gs>
              <a:gs pos="57000">
                <a:srgbClr val="AEE3E4"/>
              </a:gs>
              <a:gs pos="100000">
                <a:srgbClr val="37BFCD"/>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Shape 28">
            <a:extLst>
              <a:ext uri="{FF2B5EF4-FFF2-40B4-BE49-F238E27FC236}">
                <a16:creationId xmlns:a16="http://schemas.microsoft.com/office/drawing/2014/main" id="{0AF634E7-0022-4623-1425-4EFB34B9CDFF}"/>
              </a:ext>
            </a:extLst>
          </p:cNvPr>
          <p:cNvSpPr/>
          <p:nvPr/>
        </p:nvSpPr>
        <p:spPr>
          <a:xfrm rot="16200000">
            <a:off x="6116198" y="4811881"/>
            <a:ext cx="134137" cy="783002"/>
          </a:xfrm>
          <a:custGeom>
            <a:avLst/>
            <a:gdLst>
              <a:gd name="connsiteX0" fmla="*/ 134137 w 134137"/>
              <a:gd name="connsiteY0" fmla="*/ 0 h 783002"/>
              <a:gd name="connsiteX1" fmla="*/ 101977 w 134137"/>
              <a:gd name="connsiteY1" fmla="*/ 80875 h 783002"/>
              <a:gd name="connsiteX2" fmla="*/ 65918 w 134137"/>
              <a:gd name="connsiteY2" fmla="*/ 324666 h 783002"/>
              <a:gd name="connsiteX3" fmla="*/ 65918 w 134137"/>
              <a:gd name="connsiteY3" fmla="*/ 783002 h 783002"/>
              <a:gd name="connsiteX4" fmla="*/ 0 w 134137"/>
              <a:gd name="connsiteY4" fmla="*/ 783002 h 783002"/>
              <a:gd name="connsiteX5" fmla="*/ 0 w 134137"/>
              <a:gd name="connsiteY5" fmla="*/ 324146 h 783002"/>
              <a:gd name="connsiteX6" fmla="*/ 78366 w 134137"/>
              <a:gd name="connsiteY6" fmla="*/ 67596 h 783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4137" h="783002">
                <a:moveTo>
                  <a:pt x="134137" y="0"/>
                </a:moveTo>
                <a:lnTo>
                  <a:pt x="101977" y="80875"/>
                </a:lnTo>
                <a:cubicBezTo>
                  <a:pt x="78758" y="155806"/>
                  <a:pt x="65918" y="238190"/>
                  <a:pt x="65918" y="324666"/>
                </a:cubicBezTo>
                <a:lnTo>
                  <a:pt x="65918" y="783002"/>
                </a:lnTo>
                <a:lnTo>
                  <a:pt x="0" y="783002"/>
                </a:lnTo>
                <a:lnTo>
                  <a:pt x="0" y="324146"/>
                </a:lnTo>
                <a:cubicBezTo>
                  <a:pt x="0" y="229114"/>
                  <a:pt x="28890" y="140830"/>
                  <a:pt x="78366" y="67596"/>
                </a:cubicBezTo>
                <a:close/>
              </a:path>
            </a:pathLst>
          </a:cu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29">
            <a:extLst>
              <a:ext uri="{FF2B5EF4-FFF2-40B4-BE49-F238E27FC236}">
                <a16:creationId xmlns:a16="http://schemas.microsoft.com/office/drawing/2014/main" id="{0A5D3BCF-CA01-7849-8EDE-B812D7CDACE3}"/>
              </a:ext>
            </a:extLst>
          </p:cNvPr>
          <p:cNvSpPr/>
          <p:nvPr/>
        </p:nvSpPr>
        <p:spPr>
          <a:xfrm rot="16200000">
            <a:off x="9591424" y="4828955"/>
            <a:ext cx="134137" cy="783002"/>
          </a:xfrm>
          <a:custGeom>
            <a:avLst/>
            <a:gdLst>
              <a:gd name="connsiteX0" fmla="*/ 134137 w 134137"/>
              <a:gd name="connsiteY0" fmla="*/ 0 h 783002"/>
              <a:gd name="connsiteX1" fmla="*/ 101977 w 134137"/>
              <a:gd name="connsiteY1" fmla="*/ 80875 h 783002"/>
              <a:gd name="connsiteX2" fmla="*/ 65918 w 134137"/>
              <a:gd name="connsiteY2" fmla="*/ 324666 h 783002"/>
              <a:gd name="connsiteX3" fmla="*/ 65918 w 134137"/>
              <a:gd name="connsiteY3" fmla="*/ 783002 h 783002"/>
              <a:gd name="connsiteX4" fmla="*/ 0 w 134137"/>
              <a:gd name="connsiteY4" fmla="*/ 783002 h 783002"/>
              <a:gd name="connsiteX5" fmla="*/ 0 w 134137"/>
              <a:gd name="connsiteY5" fmla="*/ 324146 h 783002"/>
              <a:gd name="connsiteX6" fmla="*/ 78366 w 134137"/>
              <a:gd name="connsiteY6" fmla="*/ 67596 h 783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4137" h="783002">
                <a:moveTo>
                  <a:pt x="134137" y="0"/>
                </a:moveTo>
                <a:lnTo>
                  <a:pt x="101977" y="80875"/>
                </a:lnTo>
                <a:cubicBezTo>
                  <a:pt x="78758" y="155806"/>
                  <a:pt x="65918" y="238190"/>
                  <a:pt x="65918" y="324666"/>
                </a:cubicBezTo>
                <a:lnTo>
                  <a:pt x="65918" y="783002"/>
                </a:lnTo>
                <a:lnTo>
                  <a:pt x="0" y="783002"/>
                </a:lnTo>
                <a:lnTo>
                  <a:pt x="0" y="324146"/>
                </a:lnTo>
                <a:cubicBezTo>
                  <a:pt x="0" y="229114"/>
                  <a:pt x="28890" y="140830"/>
                  <a:pt x="78366" y="67596"/>
                </a:cubicBezTo>
                <a:close/>
              </a:path>
            </a:pathLst>
          </a:cu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مربع نص 9">
            <a:extLst>
              <a:ext uri="{FF2B5EF4-FFF2-40B4-BE49-F238E27FC236}">
                <a16:creationId xmlns:a16="http://schemas.microsoft.com/office/drawing/2014/main" id="{07C71BFC-B947-96A4-28B8-952677B56B67}"/>
              </a:ext>
            </a:extLst>
          </p:cNvPr>
          <p:cNvSpPr txBox="1"/>
          <p:nvPr/>
        </p:nvSpPr>
        <p:spPr>
          <a:xfrm>
            <a:off x="3259248" y="2806574"/>
            <a:ext cx="2254312" cy="1922834"/>
          </a:xfrm>
          <a:prstGeom prst="rect">
            <a:avLst/>
          </a:prstGeom>
          <a:noFill/>
        </p:spPr>
        <p:txBody>
          <a:bodyPr wrap="square" rtlCol="0">
            <a:spAutoFit/>
          </a:bodyPr>
          <a:lstStyle/>
          <a:p>
            <a:pPr algn="ctr" rtl="1">
              <a:lnSpc>
                <a:spcPct val="115000"/>
              </a:lnSpc>
              <a:spcAft>
                <a:spcPts val="1000"/>
              </a:spcAft>
            </a:pPr>
            <a:r>
              <a:rPr lang="ar-SA" b="1">
                <a:latin typeface="Calibri" panose="020F0502020204030204" pitchFamily="34" charset="0"/>
                <a:ea typeface="Calibri"/>
                <a:cs typeface="Calibri" panose="020F0502020204030204" pitchFamily="34" charset="0"/>
              </a:rPr>
              <a:t>التلخيص:</a:t>
            </a:r>
            <a:endParaRPr lang="en-US">
              <a:latin typeface="Calibri" panose="020F0502020204030204" pitchFamily="34" charset="0"/>
              <a:ea typeface="Calibri"/>
              <a:cs typeface="Calibri" panose="020F0502020204030204" pitchFamily="34" charset="0"/>
            </a:endParaRPr>
          </a:p>
          <a:p>
            <a:pPr algn="ctr" rtl="1">
              <a:lnSpc>
                <a:spcPct val="115000"/>
              </a:lnSpc>
              <a:spcAft>
                <a:spcPts val="1000"/>
              </a:spcAft>
            </a:pPr>
            <a:r>
              <a:rPr lang="ar-SA">
                <a:latin typeface="Calibri" panose="020F0502020204030204" pitchFamily="34" charset="0"/>
                <a:ea typeface="Calibri"/>
                <a:cs typeface="Calibri" panose="020F0502020204030204" pitchFamily="34" charset="0"/>
              </a:rPr>
              <a:t>عبارة</a:t>
            </a:r>
            <a:r>
              <a:rPr lang="ar-EG">
                <a:latin typeface="Calibri" panose="020F0502020204030204" pitchFamily="34" charset="0"/>
                <a:ea typeface="Calibri"/>
                <a:cs typeface="Calibri" panose="020F0502020204030204" pitchFamily="34" charset="0"/>
              </a:rPr>
              <a:t> عن</a:t>
            </a:r>
            <a:r>
              <a:rPr lang="ar-SA">
                <a:latin typeface="Calibri" panose="020F0502020204030204" pitchFamily="34" charset="0"/>
                <a:ea typeface="Calibri"/>
                <a:cs typeface="Calibri" panose="020F0502020204030204" pitchFamily="34" charset="0"/>
              </a:rPr>
              <a:t> عمل جماعي</a:t>
            </a:r>
            <a:endParaRPr lang="en-US">
              <a:latin typeface="Calibri" panose="020F0502020204030204" pitchFamily="34" charset="0"/>
              <a:ea typeface="Calibri"/>
              <a:cs typeface="Calibri" panose="020F0502020204030204" pitchFamily="34" charset="0"/>
            </a:endParaRPr>
          </a:p>
          <a:p>
            <a:pPr algn="ctr" rtl="1">
              <a:lnSpc>
                <a:spcPct val="115000"/>
              </a:lnSpc>
              <a:spcAft>
                <a:spcPts val="1000"/>
              </a:spcAft>
            </a:pPr>
            <a:r>
              <a:rPr lang="ar-SA">
                <a:latin typeface="Calibri" panose="020F0502020204030204" pitchFamily="34" charset="0"/>
                <a:ea typeface="Calibri"/>
                <a:cs typeface="Calibri" panose="020F0502020204030204" pitchFamily="34" charset="0"/>
              </a:rPr>
              <a:t>يطلب المدرب من المتدربين تلخيص الموضوع على شكل خريطة ذهنية</a:t>
            </a:r>
            <a:endParaRPr lang="en-US" dirty="0">
              <a:latin typeface="Calibri" panose="020F0502020204030204" pitchFamily="34" charset="0"/>
              <a:ea typeface="Calibri"/>
              <a:cs typeface="Calibri" panose="020F0502020204030204" pitchFamily="34" charset="0"/>
            </a:endParaRPr>
          </a:p>
        </p:txBody>
      </p:sp>
    </p:spTree>
    <p:extLst>
      <p:ext uri="{BB962C8B-B14F-4D97-AF65-F5344CB8AC3E}">
        <p14:creationId xmlns:p14="http://schemas.microsoft.com/office/powerpoint/2010/main" val="4085924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ppt_w/2"/>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ppt_w</p:attrName>
                                        </p:attrNameLst>
                                      </p:cBhvr>
                                      <p:tavLst>
                                        <p:tav tm="0">
                                          <p:val>
                                            <p:fltVal val="0"/>
                                          </p:val>
                                        </p:tav>
                                        <p:tav tm="100000">
                                          <p:val>
                                            <p:strVal val="#ppt_w"/>
                                          </p:val>
                                        </p:tav>
                                      </p:tavLst>
                                    </p:anim>
                                    <p:anim calcmode="lin" valueType="num">
                                      <p:cBhvr>
                                        <p:cTn id="10" dur="500" fill="hold"/>
                                        <p:tgtEl>
                                          <p:spTgt spid="5"/>
                                        </p:tgtEl>
                                        <p:attrNameLst>
                                          <p:attrName>ppt_h</p:attrName>
                                        </p:attrNameLst>
                                      </p:cBhvr>
                                      <p:tavLst>
                                        <p:tav tm="0">
                                          <p:val>
                                            <p:strVal val="#ppt_h"/>
                                          </p:val>
                                        </p:tav>
                                        <p:tav tm="100000">
                                          <p:val>
                                            <p:strVal val="#ppt_h"/>
                                          </p:val>
                                        </p:tav>
                                      </p:tavLst>
                                    </p:anim>
                                  </p:childTnLst>
                                </p:cTn>
                              </p:par>
                            </p:childTnLst>
                          </p:cTn>
                        </p:par>
                        <p:par>
                          <p:cTn id="11" fill="hold">
                            <p:stCondLst>
                              <p:cond delay="500"/>
                            </p:stCondLst>
                            <p:childTnLst>
                              <p:par>
                                <p:cTn id="12" presetID="17" presetClass="entr" presetSubtype="2"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ppt_x</p:attrName>
                                        </p:attrNameLst>
                                      </p:cBhvr>
                                      <p:tavLst>
                                        <p:tav tm="0">
                                          <p:val>
                                            <p:strVal val="#ppt_x+#ppt_w/2"/>
                                          </p:val>
                                        </p:tav>
                                        <p:tav tm="100000">
                                          <p:val>
                                            <p:strVal val="#ppt_x"/>
                                          </p:val>
                                        </p:tav>
                                      </p:tavLst>
                                    </p:anim>
                                    <p:anim calcmode="lin" valueType="num">
                                      <p:cBhvr>
                                        <p:cTn id="15" dur="500" fill="hold"/>
                                        <p:tgtEl>
                                          <p:spTgt spid="7"/>
                                        </p:tgtEl>
                                        <p:attrNameLst>
                                          <p:attrName>ppt_y</p:attrName>
                                        </p:attrNameLst>
                                      </p:cBhvr>
                                      <p:tavLst>
                                        <p:tav tm="0">
                                          <p:val>
                                            <p:strVal val="#ppt_y"/>
                                          </p:val>
                                        </p:tav>
                                        <p:tav tm="100000">
                                          <p:val>
                                            <p:strVal val="#ppt_y"/>
                                          </p:val>
                                        </p:tav>
                                      </p:tavLst>
                                    </p:anim>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strVal val="#ppt_h"/>
                                          </p:val>
                                        </p:tav>
                                        <p:tav tm="100000">
                                          <p:val>
                                            <p:strVal val="#ppt_h"/>
                                          </p:val>
                                        </p:tav>
                                      </p:tavLst>
                                    </p:anim>
                                  </p:childTnLst>
                                </p:cTn>
                              </p:par>
                              <p:par>
                                <p:cTn id="18" presetID="17" presetClass="entr" presetSubtype="2"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p:cTn id="20" dur="500" fill="hold"/>
                                        <p:tgtEl>
                                          <p:spTgt spid="8"/>
                                        </p:tgtEl>
                                        <p:attrNameLst>
                                          <p:attrName>ppt_x</p:attrName>
                                        </p:attrNameLst>
                                      </p:cBhvr>
                                      <p:tavLst>
                                        <p:tav tm="0">
                                          <p:val>
                                            <p:strVal val="#ppt_x+#ppt_w/2"/>
                                          </p:val>
                                        </p:tav>
                                        <p:tav tm="100000">
                                          <p:val>
                                            <p:strVal val="#ppt_x"/>
                                          </p:val>
                                        </p:tav>
                                      </p:tavLst>
                                    </p:anim>
                                    <p:anim calcmode="lin" valueType="num">
                                      <p:cBhvr>
                                        <p:cTn id="21" dur="500" fill="hold"/>
                                        <p:tgtEl>
                                          <p:spTgt spid="8"/>
                                        </p:tgtEl>
                                        <p:attrNameLst>
                                          <p:attrName>ppt_y</p:attrName>
                                        </p:attrNameLst>
                                      </p:cBhvr>
                                      <p:tavLst>
                                        <p:tav tm="0">
                                          <p:val>
                                            <p:strVal val="#ppt_y"/>
                                          </p:val>
                                        </p:tav>
                                        <p:tav tm="100000">
                                          <p:val>
                                            <p:strVal val="#ppt_y"/>
                                          </p:val>
                                        </p:tav>
                                      </p:tavLst>
                                    </p:anim>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strVal val="#ppt_h"/>
                                          </p:val>
                                        </p:tav>
                                        <p:tav tm="100000">
                                          <p:val>
                                            <p:strVal val="#ppt_h"/>
                                          </p:val>
                                        </p:tav>
                                      </p:tavLst>
                                    </p:anim>
                                  </p:childTnLst>
                                </p:cTn>
                              </p:par>
                              <p:par>
                                <p:cTn id="24" presetID="22" presetClass="entr" presetSubtype="2"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ipe(right)">
                                      <p:cBhvr>
                                        <p:cTn id="26" dur="500"/>
                                        <p:tgtEl>
                                          <p:spTgt spid="6"/>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500"/>
                                        <p:tgtEl>
                                          <p:spTgt spid="4"/>
                                        </p:tgtEl>
                                      </p:cBhvr>
                                    </p:animEffect>
                                  </p:childTnLst>
                                </p:cTn>
                              </p:par>
                              <p:par>
                                <p:cTn id="30" presetID="17" presetClass="entr" presetSubtype="2"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ppt_x</p:attrName>
                                        </p:attrNameLst>
                                      </p:cBhvr>
                                      <p:tavLst>
                                        <p:tav tm="0">
                                          <p:val>
                                            <p:strVal val="#ppt_x+#ppt_w/2"/>
                                          </p:val>
                                        </p:tav>
                                        <p:tav tm="100000">
                                          <p:val>
                                            <p:strVal val="#ppt_x"/>
                                          </p:val>
                                        </p:tav>
                                      </p:tavLst>
                                    </p:anim>
                                    <p:anim calcmode="lin" valueType="num">
                                      <p:cBhvr>
                                        <p:cTn id="33" dur="500" fill="hold"/>
                                        <p:tgtEl>
                                          <p:spTgt spid="9"/>
                                        </p:tgtEl>
                                        <p:attrNameLst>
                                          <p:attrName>ppt_y</p:attrName>
                                        </p:attrNameLst>
                                      </p:cBhvr>
                                      <p:tavLst>
                                        <p:tav tm="0">
                                          <p:val>
                                            <p:strVal val="#ppt_y"/>
                                          </p:val>
                                        </p:tav>
                                        <p:tav tm="100000">
                                          <p:val>
                                            <p:strVal val="#ppt_y"/>
                                          </p:val>
                                        </p:tav>
                                      </p:tavLst>
                                    </p:anim>
                                    <p:anim calcmode="lin" valueType="num">
                                      <p:cBhvr>
                                        <p:cTn id="34" dur="500" fill="hold"/>
                                        <p:tgtEl>
                                          <p:spTgt spid="9"/>
                                        </p:tgtEl>
                                        <p:attrNameLst>
                                          <p:attrName>ppt_w</p:attrName>
                                        </p:attrNameLst>
                                      </p:cBhvr>
                                      <p:tavLst>
                                        <p:tav tm="0">
                                          <p:val>
                                            <p:fltVal val="0"/>
                                          </p:val>
                                        </p:tav>
                                        <p:tav tm="100000">
                                          <p:val>
                                            <p:strVal val="#ppt_w"/>
                                          </p:val>
                                        </p:tav>
                                      </p:tavLst>
                                    </p:anim>
                                    <p:anim calcmode="lin" valueType="num">
                                      <p:cBhvr>
                                        <p:cTn id="35" dur="500" fill="hold"/>
                                        <p:tgtEl>
                                          <p:spTgt spid="9"/>
                                        </p:tgtEl>
                                        <p:attrNameLst>
                                          <p:attrName>ppt_h</p:attrName>
                                        </p:attrNameLst>
                                      </p:cBhvr>
                                      <p:tavLst>
                                        <p:tav tm="0">
                                          <p:val>
                                            <p:strVal val="#ppt_h"/>
                                          </p:val>
                                        </p:tav>
                                        <p:tav tm="100000">
                                          <p:val>
                                            <p:strVal val="#ppt_h"/>
                                          </p:val>
                                        </p:tav>
                                      </p:tavLst>
                                    </p:anim>
                                  </p:childTnLst>
                                </p:cTn>
                              </p:par>
                            </p:childTnLst>
                          </p:cTn>
                        </p:par>
                      </p:childTnLst>
                    </p:cTn>
                  </p:par>
                  <p:par>
                    <p:cTn id="36" fill="hold">
                      <p:stCondLst>
                        <p:cond delay="indefinite"/>
                      </p:stCondLst>
                      <p:childTnLst>
                        <p:par>
                          <p:cTn id="37" fill="hold">
                            <p:stCondLst>
                              <p:cond delay="0"/>
                            </p:stCondLst>
                            <p:childTnLst>
                              <p:par>
                                <p:cTn id="38" presetID="16" presetClass="entr" presetSubtype="21" fill="hold" grpId="0" nodeType="click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barn(inVertical)">
                                      <p:cBhvr>
                                        <p:cTn id="4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127E348-D64F-BF2B-A240-AF5870B4C56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3" name="Picture 1">
            <a:extLst>
              <a:ext uri="{FF2B5EF4-FFF2-40B4-BE49-F238E27FC236}">
                <a16:creationId xmlns:a16="http://schemas.microsoft.com/office/drawing/2014/main" id="{7F5E594D-E2E2-8106-EB89-1BB980C174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25" y="0"/>
            <a:ext cx="12188175" cy="6860153"/>
          </a:xfrm>
          <a:prstGeom prst="rect">
            <a:avLst/>
          </a:prstGeom>
        </p:spPr>
      </p:pic>
      <p:sp>
        <p:nvSpPr>
          <p:cNvPr id="8" name="Freeform: Shape 28">
            <a:extLst>
              <a:ext uri="{FF2B5EF4-FFF2-40B4-BE49-F238E27FC236}">
                <a16:creationId xmlns:a16="http://schemas.microsoft.com/office/drawing/2014/main" id="{6FBB67B9-ACA3-8649-6B8E-C9896E5A44A2}"/>
              </a:ext>
            </a:extLst>
          </p:cNvPr>
          <p:cNvSpPr/>
          <p:nvPr/>
        </p:nvSpPr>
        <p:spPr>
          <a:xfrm rot="16200000">
            <a:off x="6116198" y="4811881"/>
            <a:ext cx="134137" cy="783002"/>
          </a:xfrm>
          <a:custGeom>
            <a:avLst/>
            <a:gdLst>
              <a:gd name="connsiteX0" fmla="*/ 134137 w 134137"/>
              <a:gd name="connsiteY0" fmla="*/ 0 h 783002"/>
              <a:gd name="connsiteX1" fmla="*/ 101977 w 134137"/>
              <a:gd name="connsiteY1" fmla="*/ 80875 h 783002"/>
              <a:gd name="connsiteX2" fmla="*/ 65918 w 134137"/>
              <a:gd name="connsiteY2" fmla="*/ 324666 h 783002"/>
              <a:gd name="connsiteX3" fmla="*/ 65918 w 134137"/>
              <a:gd name="connsiteY3" fmla="*/ 783002 h 783002"/>
              <a:gd name="connsiteX4" fmla="*/ 0 w 134137"/>
              <a:gd name="connsiteY4" fmla="*/ 783002 h 783002"/>
              <a:gd name="connsiteX5" fmla="*/ 0 w 134137"/>
              <a:gd name="connsiteY5" fmla="*/ 324146 h 783002"/>
              <a:gd name="connsiteX6" fmla="*/ 78366 w 134137"/>
              <a:gd name="connsiteY6" fmla="*/ 67596 h 783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4137" h="783002">
                <a:moveTo>
                  <a:pt x="134137" y="0"/>
                </a:moveTo>
                <a:lnTo>
                  <a:pt x="101977" y="80875"/>
                </a:lnTo>
                <a:cubicBezTo>
                  <a:pt x="78758" y="155806"/>
                  <a:pt x="65918" y="238190"/>
                  <a:pt x="65918" y="324666"/>
                </a:cubicBezTo>
                <a:lnTo>
                  <a:pt x="65918" y="783002"/>
                </a:lnTo>
                <a:lnTo>
                  <a:pt x="0" y="783002"/>
                </a:lnTo>
                <a:lnTo>
                  <a:pt x="0" y="324146"/>
                </a:lnTo>
                <a:cubicBezTo>
                  <a:pt x="0" y="229114"/>
                  <a:pt x="28890" y="140830"/>
                  <a:pt x="78366" y="67596"/>
                </a:cubicBezTo>
                <a:close/>
              </a:path>
            </a:pathLst>
          </a:cu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29">
            <a:extLst>
              <a:ext uri="{FF2B5EF4-FFF2-40B4-BE49-F238E27FC236}">
                <a16:creationId xmlns:a16="http://schemas.microsoft.com/office/drawing/2014/main" id="{F6859482-65B9-9733-96DF-0BDF1EFFC609}"/>
              </a:ext>
            </a:extLst>
          </p:cNvPr>
          <p:cNvSpPr/>
          <p:nvPr/>
        </p:nvSpPr>
        <p:spPr>
          <a:xfrm rot="16200000">
            <a:off x="9591424" y="4828955"/>
            <a:ext cx="134137" cy="783002"/>
          </a:xfrm>
          <a:custGeom>
            <a:avLst/>
            <a:gdLst>
              <a:gd name="connsiteX0" fmla="*/ 134137 w 134137"/>
              <a:gd name="connsiteY0" fmla="*/ 0 h 783002"/>
              <a:gd name="connsiteX1" fmla="*/ 101977 w 134137"/>
              <a:gd name="connsiteY1" fmla="*/ 80875 h 783002"/>
              <a:gd name="connsiteX2" fmla="*/ 65918 w 134137"/>
              <a:gd name="connsiteY2" fmla="*/ 324666 h 783002"/>
              <a:gd name="connsiteX3" fmla="*/ 65918 w 134137"/>
              <a:gd name="connsiteY3" fmla="*/ 783002 h 783002"/>
              <a:gd name="connsiteX4" fmla="*/ 0 w 134137"/>
              <a:gd name="connsiteY4" fmla="*/ 783002 h 783002"/>
              <a:gd name="connsiteX5" fmla="*/ 0 w 134137"/>
              <a:gd name="connsiteY5" fmla="*/ 324146 h 783002"/>
              <a:gd name="connsiteX6" fmla="*/ 78366 w 134137"/>
              <a:gd name="connsiteY6" fmla="*/ 67596 h 783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4137" h="783002">
                <a:moveTo>
                  <a:pt x="134137" y="0"/>
                </a:moveTo>
                <a:lnTo>
                  <a:pt x="101977" y="80875"/>
                </a:lnTo>
                <a:cubicBezTo>
                  <a:pt x="78758" y="155806"/>
                  <a:pt x="65918" y="238190"/>
                  <a:pt x="65918" y="324666"/>
                </a:cubicBezTo>
                <a:lnTo>
                  <a:pt x="65918" y="783002"/>
                </a:lnTo>
                <a:lnTo>
                  <a:pt x="0" y="783002"/>
                </a:lnTo>
                <a:lnTo>
                  <a:pt x="0" y="324146"/>
                </a:lnTo>
                <a:cubicBezTo>
                  <a:pt x="0" y="229114"/>
                  <a:pt x="28890" y="140830"/>
                  <a:pt x="78366" y="67596"/>
                </a:cubicBezTo>
                <a:close/>
              </a:path>
            </a:pathLst>
          </a:cu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ubtitle 2">
            <a:extLst>
              <a:ext uri="{FF2B5EF4-FFF2-40B4-BE49-F238E27FC236}">
                <a16:creationId xmlns:a16="http://schemas.microsoft.com/office/drawing/2014/main" id="{D3B8AF53-C76F-A87C-65F4-1E198D4513A1}"/>
              </a:ext>
            </a:extLst>
          </p:cNvPr>
          <p:cNvSpPr txBox="1">
            <a:spLocks/>
          </p:cNvSpPr>
          <p:nvPr/>
        </p:nvSpPr>
        <p:spPr>
          <a:xfrm>
            <a:off x="1738282" y="422033"/>
            <a:ext cx="8715436" cy="777240"/>
          </a:xfrm>
          <a:prstGeom prst="rect">
            <a:avLst/>
          </a:prstGeom>
          <a:solidFill>
            <a:schemeClr val="accent2"/>
          </a:solidFill>
        </p:spPr>
        <p:style>
          <a:lnRef idx="0">
            <a:schemeClr val="accent4"/>
          </a:lnRef>
          <a:fillRef idx="3">
            <a:schemeClr val="accent4"/>
          </a:fillRef>
          <a:effectRef idx="3">
            <a:schemeClr val="accent4"/>
          </a:effectRef>
          <a:fontRef idx="minor">
            <a:schemeClr val="lt1"/>
          </a:fontRef>
        </p:style>
        <p:txBody>
          <a:bodyPr anchor="b"/>
          <a:lstStyle/>
          <a:p>
            <a:pPr algn="ctr">
              <a:defRPr/>
            </a:pPr>
            <a:r>
              <a:rPr lang="ar-EG" sz="3200" b="1" dirty="0">
                <a:solidFill>
                  <a:schemeClr val="bg1"/>
                </a:solidFill>
                <a:effectLst>
                  <a:outerShdw blurRad="38100" dist="38100" dir="2700000" algn="tl">
                    <a:srgbClr val="000000">
                      <a:alpha val="43137"/>
                    </a:srgbClr>
                  </a:outerShdw>
                </a:effectLst>
                <a:latin typeface="Arabic Typesetting" panose="03020402040406030203" pitchFamily="66" charset="-78"/>
                <a:ea typeface="GE SS TV Bold" pitchFamily="18" charset="-78"/>
                <a:cs typeface="Arabic Typesetting" panose="03020402040406030203" pitchFamily="66" charset="-78"/>
              </a:rPr>
              <a:t> دعونا نتفق على ضوابط </a:t>
            </a:r>
            <a:r>
              <a:rPr lang="ar-EG" sz="3200" b="1" dirty="0" err="1">
                <a:solidFill>
                  <a:schemeClr val="bg1"/>
                </a:solidFill>
                <a:effectLst>
                  <a:outerShdw blurRad="38100" dist="38100" dir="2700000" algn="tl">
                    <a:srgbClr val="000000">
                      <a:alpha val="43137"/>
                    </a:srgbClr>
                  </a:outerShdw>
                </a:effectLst>
                <a:latin typeface="Arabic Typesetting" panose="03020402040406030203" pitchFamily="66" charset="-78"/>
                <a:ea typeface="GE SS TV Bold" pitchFamily="18" charset="-78"/>
                <a:cs typeface="Arabic Typesetting" panose="03020402040406030203" pitchFamily="66" charset="-78"/>
              </a:rPr>
              <a:t>و</a:t>
            </a:r>
            <a:r>
              <a:rPr lang="ar-EG" sz="3200" b="1" dirty="0">
                <a:solidFill>
                  <a:schemeClr val="bg1"/>
                </a:solidFill>
                <a:effectLst>
                  <a:outerShdw blurRad="38100" dist="38100" dir="2700000" algn="tl">
                    <a:srgbClr val="000000">
                      <a:alpha val="43137"/>
                    </a:srgbClr>
                  </a:outerShdw>
                </a:effectLst>
                <a:latin typeface="Arabic Typesetting" panose="03020402040406030203" pitchFamily="66" charset="-78"/>
                <a:ea typeface="GE SS TV Bold" pitchFamily="18" charset="-78"/>
                <a:cs typeface="Arabic Typesetting" panose="03020402040406030203" pitchFamily="66" charset="-78"/>
              </a:rPr>
              <a:t> قواعد التدريب اليوم</a:t>
            </a:r>
            <a:endParaRPr lang="en-US" sz="3200" b="1" dirty="0">
              <a:solidFill>
                <a:schemeClr val="bg1"/>
              </a:solidFill>
              <a:effectLst>
                <a:outerShdw blurRad="38100" dist="38100" dir="2700000" algn="tl">
                  <a:srgbClr val="000000">
                    <a:alpha val="43137"/>
                  </a:srgbClr>
                </a:outerShdw>
              </a:effectLst>
              <a:latin typeface="Arabic Typesetting" panose="03020402040406030203" pitchFamily="66" charset="-78"/>
              <a:ea typeface="GE SS TV Bold" pitchFamily="18" charset="-78"/>
              <a:cs typeface="Arabic Typesetting" panose="03020402040406030203" pitchFamily="66" charset="-78"/>
            </a:endParaRPr>
          </a:p>
        </p:txBody>
      </p:sp>
      <p:sp>
        <p:nvSpPr>
          <p:cNvPr id="5" name="شكل بيضاوي 4">
            <a:extLst>
              <a:ext uri="{FF2B5EF4-FFF2-40B4-BE49-F238E27FC236}">
                <a16:creationId xmlns:a16="http://schemas.microsoft.com/office/drawing/2014/main" id="{17CC03B7-4A21-75D4-5E79-327AA25BD53A}"/>
              </a:ext>
            </a:extLst>
          </p:cNvPr>
          <p:cNvSpPr/>
          <p:nvPr/>
        </p:nvSpPr>
        <p:spPr>
          <a:xfrm>
            <a:off x="4834128" y="1644789"/>
            <a:ext cx="2433828" cy="102057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r>
              <a:rPr lang="ar-EG" sz="3600" b="1" dirty="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عقد التدريب</a:t>
            </a:r>
            <a:endParaRPr lang="en-US" sz="3600" b="1" dirty="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p:txBody>
      </p:sp>
      <p:sp>
        <p:nvSpPr>
          <p:cNvPr id="6" name="مستطيل مستدير الزوايا 12">
            <a:extLst>
              <a:ext uri="{FF2B5EF4-FFF2-40B4-BE49-F238E27FC236}">
                <a16:creationId xmlns:a16="http://schemas.microsoft.com/office/drawing/2014/main" id="{A90CFA30-7655-F9F7-0F03-150027E582AE}"/>
              </a:ext>
            </a:extLst>
          </p:cNvPr>
          <p:cNvSpPr/>
          <p:nvPr/>
        </p:nvSpPr>
        <p:spPr>
          <a:xfrm>
            <a:off x="2902077" y="3471557"/>
            <a:ext cx="2392680" cy="5659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buNone/>
              <a:defRPr/>
            </a:pPr>
            <a:r>
              <a:rPr lang="ar-EG" sz="2400" b="1"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 ...................</a:t>
            </a:r>
            <a:endParaRPr lang="en-US" sz="2400" b="1"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p:txBody>
      </p:sp>
      <p:sp>
        <p:nvSpPr>
          <p:cNvPr id="7" name="مستطيل مستدير الزوايا 13">
            <a:extLst>
              <a:ext uri="{FF2B5EF4-FFF2-40B4-BE49-F238E27FC236}">
                <a16:creationId xmlns:a16="http://schemas.microsoft.com/office/drawing/2014/main" id="{F400072B-8951-E7F3-3949-75937D134C5B}"/>
              </a:ext>
            </a:extLst>
          </p:cNvPr>
          <p:cNvSpPr/>
          <p:nvPr/>
        </p:nvSpPr>
        <p:spPr>
          <a:xfrm>
            <a:off x="6960489" y="4117733"/>
            <a:ext cx="2432304" cy="6217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buNone/>
              <a:defRPr/>
            </a:pPr>
            <a:r>
              <a:rPr lang="ar-EG" sz="2800" b="1"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 ...................</a:t>
            </a:r>
            <a:endParaRPr lang="en-US" sz="2800" b="1"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p:txBody>
      </p:sp>
      <p:sp>
        <p:nvSpPr>
          <p:cNvPr id="10" name="مستطيل مستدير الزوايا 14">
            <a:extLst>
              <a:ext uri="{FF2B5EF4-FFF2-40B4-BE49-F238E27FC236}">
                <a16:creationId xmlns:a16="http://schemas.microsoft.com/office/drawing/2014/main" id="{2CC7AEF4-66E3-EC7F-566A-C3567597C4FA}"/>
              </a:ext>
            </a:extLst>
          </p:cNvPr>
          <p:cNvSpPr/>
          <p:nvPr/>
        </p:nvSpPr>
        <p:spPr>
          <a:xfrm>
            <a:off x="2912745" y="4114177"/>
            <a:ext cx="2388870" cy="6217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buNone/>
              <a:defRPr/>
            </a:pPr>
            <a:r>
              <a:rPr lang="ar-EG" b="1"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 ...................</a:t>
            </a:r>
            <a:endParaRPr lang="en-US" b="1"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p:txBody>
      </p:sp>
      <p:sp>
        <p:nvSpPr>
          <p:cNvPr id="11" name="مستطيل مستدير الزوايا 15">
            <a:extLst>
              <a:ext uri="{FF2B5EF4-FFF2-40B4-BE49-F238E27FC236}">
                <a16:creationId xmlns:a16="http://schemas.microsoft.com/office/drawing/2014/main" id="{ABCC9274-890D-6FEC-D3A1-95DF25B64304}"/>
              </a:ext>
            </a:extLst>
          </p:cNvPr>
          <p:cNvSpPr/>
          <p:nvPr/>
        </p:nvSpPr>
        <p:spPr>
          <a:xfrm>
            <a:off x="6954393" y="4814201"/>
            <a:ext cx="2432304" cy="6217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buNone/>
              <a:defRPr/>
            </a:pPr>
            <a:r>
              <a:rPr lang="ar-EG" sz="2400" b="1"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 ...................</a:t>
            </a:r>
            <a:endParaRPr lang="en-US" sz="2400" b="1"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p:txBody>
      </p:sp>
      <p:sp>
        <p:nvSpPr>
          <p:cNvPr id="12" name="مستطيل مستدير الزوايا 16">
            <a:extLst>
              <a:ext uri="{FF2B5EF4-FFF2-40B4-BE49-F238E27FC236}">
                <a16:creationId xmlns:a16="http://schemas.microsoft.com/office/drawing/2014/main" id="{BD317851-FBDE-89D5-8B9D-021A708D3CCC}"/>
              </a:ext>
            </a:extLst>
          </p:cNvPr>
          <p:cNvSpPr/>
          <p:nvPr/>
        </p:nvSpPr>
        <p:spPr>
          <a:xfrm>
            <a:off x="6616065" y="5490857"/>
            <a:ext cx="2775204" cy="6217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buNone/>
              <a:defRPr/>
            </a:pPr>
            <a:r>
              <a:rPr lang="ar-EG" b="1"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 ...................</a:t>
            </a:r>
            <a:endParaRPr lang="en-US" b="1"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p:txBody>
      </p:sp>
      <p:sp>
        <p:nvSpPr>
          <p:cNvPr id="13" name="مستطيل مستدير الزوايا 17">
            <a:extLst>
              <a:ext uri="{FF2B5EF4-FFF2-40B4-BE49-F238E27FC236}">
                <a16:creationId xmlns:a16="http://schemas.microsoft.com/office/drawing/2014/main" id="{B2FBDD01-17AE-161E-EAC0-0212BB8D0A16}"/>
              </a:ext>
            </a:extLst>
          </p:cNvPr>
          <p:cNvSpPr/>
          <p:nvPr/>
        </p:nvSpPr>
        <p:spPr>
          <a:xfrm>
            <a:off x="2912746" y="4812677"/>
            <a:ext cx="2385441" cy="6217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buNone/>
              <a:defRPr/>
            </a:pPr>
            <a:r>
              <a:rPr lang="ar-EG" b="1"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 ...................</a:t>
            </a:r>
            <a:endParaRPr lang="en-US" b="1"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p:txBody>
      </p:sp>
      <p:sp>
        <p:nvSpPr>
          <p:cNvPr id="14" name="مستطيل مستدير الزوايا 18">
            <a:extLst>
              <a:ext uri="{FF2B5EF4-FFF2-40B4-BE49-F238E27FC236}">
                <a16:creationId xmlns:a16="http://schemas.microsoft.com/office/drawing/2014/main" id="{C6801597-93BD-E3E4-4CF6-5A2CF521A8AB}"/>
              </a:ext>
            </a:extLst>
          </p:cNvPr>
          <p:cNvSpPr/>
          <p:nvPr/>
        </p:nvSpPr>
        <p:spPr>
          <a:xfrm>
            <a:off x="2912745" y="5489333"/>
            <a:ext cx="2382012" cy="6217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buNone/>
              <a:defRPr/>
            </a:pPr>
            <a:r>
              <a:rPr lang="ar-EG" b="1"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 ...................</a:t>
            </a:r>
            <a:endParaRPr lang="en-US" b="1"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p:txBody>
      </p:sp>
      <p:sp>
        <p:nvSpPr>
          <p:cNvPr id="15" name="مستطيل 14">
            <a:extLst>
              <a:ext uri="{FF2B5EF4-FFF2-40B4-BE49-F238E27FC236}">
                <a16:creationId xmlns:a16="http://schemas.microsoft.com/office/drawing/2014/main" id="{ACCE2BA4-AD36-466B-38BB-F83667CECD5D}"/>
              </a:ext>
            </a:extLst>
          </p:cNvPr>
          <p:cNvSpPr/>
          <p:nvPr/>
        </p:nvSpPr>
        <p:spPr>
          <a:xfrm>
            <a:off x="4348566" y="2726321"/>
            <a:ext cx="5039274" cy="6705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buNone/>
              <a:defRPr/>
            </a:pPr>
            <a:r>
              <a:rPr lang="ar-SA" sz="2400" b="1"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من أجل نجاحكم وتفوقكم وتميزكم نوقع معاً هذا العقد:</a:t>
            </a:r>
            <a:endParaRPr lang="en-US" sz="2400" b="1"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p:txBody>
      </p:sp>
      <p:sp>
        <p:nvSpPr>
          <p:cNvPr id="16" name="مستطيل مستدير الزوايا 20">
            <a:extLst>
              <a:ext uri="{FF2B5EF4-FFF2-40B4-BE49-F238E27FC236}">
                <a16:creationId xmlns:a16="http://schemas.microsoft.com/office/drawing/2014/main" id="{54640E47-5644-CA5A-6ECF-012A363E9749}"/>
              </a:ext>
            </a:extLst>
          </p:cNvPr>
          <p:cNvSpPr/>
          <p:nvPr/>
        </p:nvSpPr>
        <p:spPr>
          <a:xfrm>
            <a:off x="6956679" y="3440061"/>
            <a:ext cx="2432304" cy="6217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buNone/>
              <a:defRPr/>
            </a:pPr>
            <a:r>
              <a:rPr lang="ar-EG" sz="2400" b="1">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 ...................</a:t>
            </a:r>
            <a:endParaRPr lang="en-US" sz="2400" b="1"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p:txBody>
      </p:sp>
      <p:sp>
        <p:nvSpPr>
          <p:cNvPr id="17" name="مستطيل 16">
            <a:extLst>
              <a:ext uri="{FF2B5EF4-FFF2-40B4-BE49-F238E27FC236}">
                <a16:creationId xmlns:a16="http://schemas.microsoft.com/office/drawing/2014/main" id="{A06FB576-DDAB-DCF4-E184-0D38C0AECFF0}"/>
              </a:ext>
            </a:extLst>
          </p:cNvPr>
          <p:cNvSpPr/>
          <p:nvPr/>
        </p:nvSpPr>
        <p:spPr>
          <a:xfrm>
            <a:off x="6589776" y="6191897"/>
            <a:ext cx="2825496" cy="7315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buFont typeface="Wingdings 2"/>
              <a:buChar char=""/>
              <a:defRPr/>
            </a:pPr>
            <a:r>
              <a:rPr lang="ar-SY" sz="2400" b="1" i="1" u="sng" dirty="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أنا الموقع أدناه ......   </a:t>
            </a:r>
            <a:endParaRPr lang="en-US" sz="2400" b="1" i="1" u="sng" dirty="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p:txBody>
      </p:sp>
      <p:pic>
        <p:nvPicPr>
          <p:cNvPr id="18" name="Picture 4" descr="C:\Users\CABITB\Desktop\ا.png">
            <a:extLst>
              <a:ext uri="{FF2B5EF4-FFF2-40B4-BE49-F238E27FC236}">
                <a16:creationId xmlns:a16="http://schemas.microsoft.com/office/drawing/2014/main" id="{7BF9EBC3-4556-83C5-3326-3CB2C8CC3EFB}"/>
              </a:ext>
            </a:extLst>
          </p:cNvPr>
          <p:cNvPicPr>
            <a:picLocks noChangeAspect="1" noChangeArrowheads="1"/>
          </p:cNvPicPr>
          <p:nvPr/>
        </p:nvPicPr>
        <p:blipFill>
          <a:blip r:embed="rId3"/>
          <a:srcRect/>
          <a:stretch>
            <a:fillRect/>
          </a:stretch>
        </p:blipFill>
        <p:spPr bwMode="auto">
          <a:xfrm rot="20720964">
            <a:off x="2338292" y="1627644"/>
            <a:ext cx="1714500" cy="1651000"/>
          </a:xfrm>
          <a:prstGeom prst="rect">
            <a:avLst/>
          </a:prstGeom>
          <a:noFill/>
        </p:spPr>
      </p:pic>
      <p:pic>
        <p:nvPicPr>
          <p:cNvPr id="19" name="Picture 6" descr="D:\a.s.a\برشورات\png\0001.png">
            <a:extLst>
              <a:ext uri="{FF2B5EF4-FFF2-40B4-BE49-F238E27FC236}">
                <a16:creationId xmlns:a16="http://schemas.microsoft.com/office/drawing/2014/main" id="{4F6D4A1A-BDCA-F06A-B9B5-CB4A7134274E}"/>
              </a:ext>
            </a:extLst>
          </p:cNvPr>
          <p:cNvPicPr>
            <a:picLocks noChangeAspect="1" noChangeArrowheads="1"/>
          </p:cNvPicPr>
          <p:nvPr/>
        </p:nvPicPr>
        <p:blipFill>
          <a:blip r:embed="rId4"/>
          <a:srcRect/>
          <a:stretch>
            <a:fillRect/>
          </a:stretch>
        </p:blipFill>
        <p:spPr bwMode="auto">
          <a:xfrm>
            <a:off x="5322380" y="5587696"/>
            <a:ext cx="1234964" cy="1646619"/>
          </a:xfrm>
          <a:prstGeom prst="rect">
            <a:avLst/>
          </a:prstGeom>
          <a:noFill/>
        </p:spPr>
      </p:pic>
    </p:spTree>
    <p:extLst>
      <p:ext uri="{BB962C8B-B14F-4D97-AF65-F5344CB8AC3E}">
        <p14:creationId xmlns:p14="http://schemas.microsoft.com/office/powerpoint/2010/main" val="2591338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2"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ppt_x</p:attrName>
                                        </p:attrNameLst>
                                      </p:cBhvr>
                                      <p:tavLst>
                                        <p:tav tm="0">
                                          <p:val>
                                            <p:strVal val="#ppt_x+#ppt_w/2"/>
                                          </p:val>
                                        </p:tav>
                                        <p:tav tm="100000">
                                          <p:val>
                                            <p:strVal val="#ppt_x"/>
                                          </p:val>
                                        </p:tav>
                                      </p:tavLst>
                                    </p:anim>
                                    <p:anim calcmode="lin" valueType="num">
                                      <p:cBhvr>
                                        <p:cTn id="8" dur="500" fill="hold"/>
                                        <p:tgtEl>
                                          <p:spTgt spid="8"/>
                                        </p:tgtEl>
                                        <p:attrNameLst>
                                          <p:attrName>ppt_y</p:attrName>
                                        </p:attrNameLst>
                                      </p:cBhvr>
                                      <p:tavLst>
                                        <p:tav tm="0">
                                          <p:val>
                                            <p:strVal val="#ppt_y"/>
                                          </p:val>
                                        </p:tav>
                                        <p:tav tm="100000">
                                          <p:val>
                                            <p:strVal val="#ppt_y"/>
                                          </p:val>
                                        </p:tav>
                                      </p:tavLst>
                                    </p:anim>
                                    <p:anim calcmode="lin" valueType="num">
                                      <p:cBhvr>
                                        <p:cTn id="9" dur="500" fill="hold"/>
                                        <p:tgtEl>
                                          <p:spTgt spid="8"/>
                                        </p:tgtEl>
                                        <p:attrNameLst>
                                          <p:attrName>ppt_w</p:attrName>
                                        </p:attrNameLst>
                                      </p:cBhvr>
                                      <p:tavLst>
                                        <p:tav tm="0">
                                          <p:val>
                                            <p:fltVal val="0"/>
                                          </p:val>
                                        </p:tav>
                                        <p:tav tm="100000">
                                          <p:val>
                                            <p:strVal val="#ppt_w"/>
                                          </p:val>
                                        </p:tav>
                                      </p:tavLst>
                                    </p:anim>
                                    <p:anim calcmode="lin" valueType="num">
                                      <p:cBhvr>
                                        <p:cTn id="10" dur="500" fill="hold"/>
                                        <p:tgtEl>
                                          <p:spTgt spid="8"/>
                                        </p:tgtEl>
                                        <p:attrNameLst>
                                          <p:attrName>ppt_h</p:attrName>
                                        </p:attrNameLst>
                                      </p:cBhvr>
                                      <p:tavLst>
                                        <p:tav tm="0">
                                          <p:val>
                                            <p:strVal val="#ppt_h"/>
                                          </p:val>
                                        </p:tav>
                                        <p:tav tm="100000">
                                          <p:val>
                                            <p:strVal val="#ppt_h"/>
                                          </p:val>
                                        </p:tav>
                                      </p:tavLst>
                                    </p:anim>
                                  </p:childTnLst>
                                </p:cTn>
                              </p:par>
                              <p:par>
                                <p:cTn id="11" presetID="17" presetClass="entr" presetSubtype="2"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ppt_x</p:attrName>
                                        </p:attrNameLst>
                                      </p:cBhvr>
                                      <p:tavLst>
                                        <p:tav tm="0">
                                          <p:val>
                                            <p:strVal val="#ppt_x+#ppt_w/2"/>
                                          </p:val>
                                        </p:tav>
                                        <p:tav tm="100000">
                                          <p:val>
                                            <p:strVal val="#ppt_x"/>
                                          </p:val>
                                        </p:tav>
                                      </p:tavLst>
                                    </p:anim>
                                    <p:anim calcmode="lin" valueType="num">
                                      <p:cBhvr>
                                        <p:cTn id="14" dur="500" fill="hold"/>
                                        <p:tgtEl>
                                          <p:spTgt spid="9"/>
                                        </p:tgtEl>
                                        <p:attrNameLst>
                                          <p:attrName>ppt_y</p:attrName>
                                        </p:attrNameLst>
                                      </p:cBhvr>
                                      <p:tavLst>
                                        <p:tav tm="0">
                                          <p:val>
                                            <p:strVal val="#ppt_y"/>
                                          </p:val>
                                        </p:tav>
                                        <p:tav tm="100000">
                                          <p:val>
                                            <p:strVal val="#ppt_y"/>
                                          </p:val>
                                        </p:tav>
                                      </p:tavLst>
                                    </p:anim>
                                    <p:anim calcmode="lin" valueType="num">
                                      <p:cBhvr>
                                        <p:cTn id="15" dur="500" fill="hold"/>
                                        <p:tgtEl>
                                          <p:spTgt spid="9"/>
                                        </p:tgtEl>
                                        <p:attrNameLst>
                                          <p:attrName>ppt_w</p:attrName>
                                        </p:attrNameLst>
                                      </p:cBhvr>
                                      <p:tavLst>
                                        <p:tav tm="0">
                                          <p:val>
                                            <p:fltVal val="0"/>
                                          </p:val>
                                        </p:tav>
                                        <p:tav tm="100000">
                                          <p:val>
                                            <p:strVal val="#ppt_w"/>
                                          </p:val>
                                        </p:tav>
                                      </p:tavLst>
                                    </p:anim>
                                    <p:anim calcmode="lin" valueType="num">
                                      <p:cBhvr>
                                        <p:cTn id="16" dur="500" fill="hold"/>
                                        <p:tgtEl>
                                          <p:spTgt spid="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127E348-D64F-BF2B-A240-AF5870B4C56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3" name="Picture 1">
            <a:extLst>
              <a:ext uri="{FF2B5EF4-FFF2-40B4-BE49-F238E27FC236}">
                <a16:creationId xmlns:a16="http://schemas.microsoft.com/office/drawing/2014/main" id="{7F5E594D-E2E2-8106-EB89-1BB980C174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25" y="0"/>
            <a:ext cx="12188175" cy="6860153"/>
          </a:xfrm>
          <a:prstGeom prst="rect">
            <a:avLst/>
          </a:prstGeom>
        </p:spPr>
      </p:pic>
      <p:sp>
        <p:nvSpPr>
          <p:cNvPr id="8" name="Freeform: Shape 28">
            <a:extLst>
              <a:ext uri="{FF2B5EF4-FFF2-40B4-BE49-F238E27FC236}">
                <a16:creationId xmlns:a16="http://schemas.microsoft.com/office/drawing/2014/main" id="{6FBB67B9-ACA3-8649-6B8E-C9896E5A44A2}"/>
              </a:ext>
            </a:extLst>
          </p:cNvPr>
          <p:cNvSpPr/>
          <p:nvPr/>
        </p:nvSpPr>
        <p:spPr>
          <a:xfrm rot="16200000">
            <a:off x="6116198" y="4811881"/>
            <a:ext cx="134137" cy="783002"/>
          </a:xfrm>
          <a:custGeom>
            <a:avLst/>
            <a:gdLst>
              <a:gd name="connsiteX0" fmla="*/ 134137 w 134137"/>
              <a:gd name="connsiteY0" fmla="*/ 0 h 783002"/>
              <a:gd name="connsiteX1" fmla="*/ 101977 w 134137"/>
              <a:gd name="connsiteY1" fmla="*/ 80875 h 783002"/>
              <a:gd name="connsiteX2" fmla="*/ 65918 w 134137"/>
              <a:gd name="connsiteY2" fmla="*/ 324666 h 783002"/>
              <a:gd name="connsiteX3" fmla="*/ 65918 w 134137"/>
              <a:gd name="connsiteY3" fmla="*/ 783002 h 783002"/>
              <a:gd name="connsiteX4" fmla="*/ 0 w 134137"/>
              <a:gd name="connsiteY4" fmla="*/ 783002 h 783002"/>
              <a:gd name="connsiteX5" fmla="*/ 0 w 134137"/>
              <a:gd name="connsiteY5" fmla="*/ 324146 h 783002"/>
              <a:gd name="connsiteX6" fmla="*/ 78366 w 134137"/>
              <a:gd name="connsiteY6" fmla="*/ 67596 h 783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4137" h="783002">
                <a:moveTo>
                  <a:pt x="134137" y="0"/>
                </a:moveTo>
                <a:lnTo>
                  <a:pt x="101977" y="80875"/>
                </a:lnTo>
                <a:cubicBezTo>
                  <a:pt x="78758" y="155806"/>
                  <a:pt x="65918" y="238190"/>
                  <a:pt x="65918" y="324666"/>
                </a:cubicBezTo>
                <a:lnTo>
                  <a:pt x="65918" y="783002"/>
                </a:lnTo>
                <a:lnTo>
                  <a:pt x="0" y="783002"/>
                </a:lnTo>
                <a:lnTo>
                  <a:pt x="0" y="324146"/>
                </a:lnTo>
                <a:cubicBezTo>
                  <a:pt x="0" y="229114"/>
                  <a:pt x="28890" y="140830"/>
                  <a:pt x="78366" y="67596"/>
                </a:cubicBezTo>
                <a:close/>
              </a:path>
            </a:pathLst>
          </a:cu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29">
            <a:extLst>
              <a:ext uri="{FF2B5EF4-FFF2-40B4-BE49-F238E27FC236}">
                <a16:creationId xmlns:a16="http://schemas.microsoft.com/office/drawing/2014/main" id="{F6859482-65B9-9733-96DF-0BDF1EFFC609}"/>
              </a:ext>
            </a:extLst>
          </p:cNvPr>
          <p:cNvSpPr/>
          <p:nvPr/>
        </p:nvSpPr>
        <p:spPr>
          <a:xfrm rot="16200000">
            <a:off x="9591424" y="4828955"/>
            <a:ext cx="134137" cy="783002"/>
          </a:xfrm>
          <a:custGeom>
            <a:avLst/>
            <a:gdLst>
              <a:gd name="connsiteX0" fmla="*/ 134137 w 134137"/>
              <a:gd name="connsiteY0" fmla="*/ 0 h 783002"/>
              <a:gd name="connsiteX1" fmla="*/ 101977 w 134137"/>
              <a:gd name="connsiteY1" fmla="*/ 80875 h 783002"/>
              <a:gd name="connsiteX2" fmla="*/ 65918 w 134137"/>
              <a:gd name="connsiteY2" fmla="*/ 324666 h 783002"/>
              <a:gd name="connsiteX3" fmla="*/ 65918 w 134137"/>
              <a:gd name="connsiteY3" fmla="*/ 783002 h 783002"/>
              <a:gd name="connsiteX4" fmla="*/ 0 w 134137"/>
              <a:gd name="connsiteY4" fmla="*/ 783002 h 783002"/>
              <a:gd name="connsiteX5" fmla="*/ 0 w 134137"/>
              <a:gd name="connsiteY5" fmla="*/ 324146 h 783002"/>
              <a:gd name="connsiteX6" fmla="*/ 78366 w 134137"/>
              <a:gd name="connsiteY6" fmla="*/ 67596 h 783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4137" h="783002">
                <a:moveTo>
                  <a:pt x="134137" y="0"/>
                </a:moveTo>
                <a:lnTo>
                  <a:pt x="101977" y="80875"/>
                </a:lnTo>
                <a:cubicBezTo>
                  <a:pt x="78758" y="155806"/>
                  <a:pt x="65918" y="238190"/>
                  <a:pt x="65918" y="324666"/>
                </a:cubicBezTo>
                <a:lnTo>
                  <a:pt x="65918" y="783002"/>
                </a:lnTo>
                <a:lnTo>
                  <a:pt x="0" y="783002"/>
                </a:lnTo>
                <a:lnTo>
                  <a:pt x="0" y="324146"/>
                </a:lnTo>
                <a:cubicBezTo>
                  <a:pt x="0" y="229114"/>
                  <a:pt x="28890" y="140830"/>
                  <a:pt x="78366" y="67596"/>
                </a:cubicBezTo>
                <a:close/>
              </a:path>
            </a:pathLst>
          </a:cu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صورة 3" descr="1232591_630402010326824_1431304931_n.jpg">
            <a:extLst>
              <a:ext uri="{FF2B5EF4-FFF2-40B4-BE49-F238E27FC236}">
                <a16:creationId xmlns:a16="http://schemas.microsoft.com/office/drawing/2014/main" id="{509A506A-8BAC-4CD0-56A9-E7012F1C93B9}"/>
              </a:ext>
            </a:extLst>
          </p:cNvPr>
          <p:cNvPicPr>
            <a:picLocks noChangeAspect="1"/>
          </p:cNvPicPr>
          <p:nvPr/>
        </p:nvPicPr>
        <p:blipFill>
          <a:blip r:embed="rId3"/>
          <a:stretch>
            <a:fillRect/>
          </a:stretch>
        </p:blipFill>
        <p:spPr>
          <a:xfrm>
            <a:off x="1530341" y="0"/>
            <a:ext cx="9131318" cy="6858000"/>
          </a:xfrm>
          <a:prstGeom prst="rect">
            <a:avLst/>
          </a:prstGeom>
        </p:spPr>
      </p:pic>
    </p:spTree>
    <p:extLst>
      <p:ext uri="{BB962C8B-B14F-4D97-AF65-F5344CB8AC3E}">
        <p14:creationId xmlns:p14="http://schemas.microsoft.com/office/powerpoint/2010/main" val="970119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2"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ppt_x</p:attrName>
                                        </p:attrNameLst>
                                      </p:cBhvr>
                                      <p:tavLst>
                                        <p:tav tm="0">
                                          <p:val>
                                            <p:strVal val="#ppt_x+#ppt_w/2"/>
                                          </p:val>
                                        </p:tav>
                                        <p:tav tm="100000">
                                          <p:val>
                                            <p:strVal val="#ppt_x"/>
                                          </p:val>
                                        </p:tav>
                                      </p:tavLst>
                                    </p:anim>
                                    <p:anim calcmode="lin" valueType="num">
                                      <p:cBhvr>
                                        <p:cTn id="8" dur="500" fill="hold"/>
                                        <p:tgtEl>
                                          <p:spTgt spid="8"/>
                                        </p:tgtEl>
                                        <p:attrNameLst>
                                          <p:attrName>ppt_y</p:attrName>
                                        </p:attrNameLst>
                                      </p:cBhvr>
                                      <p:tavLst>
                                        <p:tav tm="0">
                                          <p:val>
                                            <p:strVal val="#ppt_y"/>
                                          </p:val>
                                        </p:tav>
                                        <p:tav tm="100000">
                                          <p:val>
                                            <p:strVal val="#ppt_y"/>
                                          </p:val>
                                        </p:tav>
                                      </p:tavLst>
                                    </p:anim>
                                    <p:anim calcmode="lin" valueType="num">
                                      <p:cBhvr>
                                        <p:cTn id="9" dur="500" fill="hold"/>
                                        <p:tgtEl>
                                          <p:spTgt spid="8"/>
                                        </p:tgtEl>
                                        <p:attrNameLst>
                                          <p:attrName>ppt_w</p:attrName>
                                        </p:attrNameLst>
                                      </p:cBhvr>
                                      <p:tavLst>
                                        <p:tav tm="0">
                                          <p:val>
                                            <p:fltVal val="0"/>
                                          </p:val>
                                        </p:tav>
                                        <p:tav tm="100000">
                                          <p:val>
                                            <p:strVal val="#ppt_w"/>
                                          </p:val>
                                        </p:tav>
                                      </p:tavLst>
                                    </p:anim>
                                    <p:anim calcmode="lin" valueType="num">
                                      <p:cBhvr>
                                        <p:cTn id="10" dur="500" fill="hold"/>
                                        <p:tgtEl>
                                          <p:spTgt spid="8"/>
                                        </p:tgtEl>
                                        <p:attrNameLst>
                                          <p:attrName>ppt_h</p:attrName>
                                        </p:attrNameLst>
                                      </p:cBhvr>
                                      <p:tavLst>
                                        <p:tav tm="0">
                                          <p:val>
                                            <p:strVal val="#ppt_h"/>
                                          </p:val>
                                        </p:tav>
                                        <p:tav tm="100000">
                                          <p:val>
                                            <p:strVal val="#ppt_h"/>
                                          </p:val>
                                        </p:tav>
                                      </p:tavLst>
                                    </p:anim>
                                  </p:childTnLst>
                                </p:cTn>
                              </p:par>
                              <p:par>
                                <p:cTn id="11" presetID="17" presetClass="entr" presetSubtype="2"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ppt_x</p:attrName>
                                        </p:attrNameLst>
                                      </p:cBhvr>
                                      <p:tavLst>
                                        <p:tav tm="0">
                                          <p:val>
                                            <p:strVal val="#ppt_x+#ppt_w/2"/>
                                          </p:val>
                                        </p:tav>
                                        <p:tav tm="100000">
                                          <p:val>
                                            <p:strVal val="#ppt_x"/>
                                          </p:val>
                                        </p:tav>
                                      </p:tavLst>
                                    </p:anim>
                                    <p:anim calcmode="lin" valueType="num">
                                      <p:cBhvr>
                                        <p:cTn id="14" dur="500" fill="hold"/>
                                        <p:tgtEl>
                                          <p:spTgt spid="9"/>
                                        </p:tgtEl>
                                        <p:attrNameLst>
                                          <p:attrName>ppt_y</p:attrName>
                                        </p:attrNameLst>
                                      </p:cBhvr>
                                      <p:tavLst>
                                        <p:tav tm="0">
                                          <p:val>
                                            <p:strVal val="#ppt_y"/>
                                          </p:val>
                                        </p:tav>
                                        <p:tav tm="100000">
                                          <p:val>
                                            <p:strVal val="#ppt_y"/>
                                          </p:val>
                                        </p:tav>
                                      </p:tavLst>
                                    </p:anim>
                                    <p:anim calcmode="lin" valueType="num">
                                      <p:cBhvr>
                                        <p:cTn id="15" dur="500" fill="hold"/>
                                        <p:tgtEl>
                                          <p:spTgt spid="9"/>
                                        </p:tgtEl>
                                        <p:attrNameLst>
                                          <p:attrName>ppt_w</p:attrName>
                                        </p:attrNameLst>
                                      </p:cBhvr>
                                      <p:tavLst>
                                        <p:tav tm="0">
                                          <p:val>
                                            <p:fltVal val="0"/>
                                          </p:val>
                                        </p:tav>
                                        <p:tav tm="100000">
                                          <p:val>
                                            <p:strVal val="#ppt_w"/>
                                          </p:val>
                                        </p:tav>
                                      </p:tavLst>
                                    </p:anim>
                                    <p:anim calcmode="lin" valueType="num">
                                      <p:cBhvr>
                                        <p:cTn id="16" dur="500" fill="hold"/>
                                        <p:tgtEl>
                                          <p:spTgt spid="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127E348-D64F-BF2B-A240-AF5870B4C56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3" name="Picture 1">
            <a:extLst>
              <a:ext uri="{FF2B5EF4-FFF2-40B4-BE49-F238E27FC236}">
                <a16:creationId xmlns:a16="http://schemas.microsoft.com/office/drawing/2014/main" id="{7F5E594D-E2E2-8106-EB89-1BB980C174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25" y="0"/>
            <a:ext cx="12188175" cy="6860153"/>
          </a:xfrm>
          <a:prstGeom prst="rect">
            <a:avLst/>
          </a:prstGeom>
        </p:spPr>
      </p:pic>
      <p:sp>
        <p:nvSpPr>
          <p:cNvPr id="8" name="Freeform: Shape 28">
            <a:extLst>
              <a:ext uri="{FF2B5EF4-FFF2-40B4-BE49-F238E27FC236}">
                <a16:creationId xmlns:a16="http://schemas.microsoft.com/office/drawing/2014/main" id="{6FBB67B9-ACA3-8649-6B8E-C9896E5A44A2}"/>
              </a:ext>
            </a:extLst>
          </p:cNvPr>
          <p:cNvSpPr/>
          <p:nvPr/>
        </p:nvSpPr>
        <p:spPr>
          <a:xfrm rot="16200000">
            <a:off x="6116198" y="4811881"/>
            <a:ext cx="134137" cy="783002"/>
          </a:xfrm>
          <a:custGeom>
            <a:avLst/>
            <a:gdLst>
              <a:gd name="connsiteX0" fmla="*/ 134137 w 134137"/>
              <a:gd name="connsiteY0" fmla="*/ 0 h 783002"/>
              <a:gd name="connsiteX1" fmla="*/ 101977 w 134137"/>
              <a:gd name="connsiteY1" fmla="*/ 80875 h 783002"/>
              <a:gd name="connsiteX2" fmla="*/ 65918 w 134137"/>
              <a:gd name="connsiteY2" fmla="*/ 324666 h 783002"/>
              <a:gd name="connsiteX3" fmla="*/ 65918 w 134137"/>
              <a:gd name="connsiteY3" fmla="*/ 783002 h 783002"/>
              <a:gd name="connsiteX4" fmla="*/ 0 w 134137"/>
              <a:gd name="connsiteY4" fmla="*/ 783002 h 783002"/>
              <a:gd name="connsiteX5" fmla="*/ 0 w 134137"/>
              <a:gd name="connsiteY5" fmla="*/ 324146 h 783002"/>
              <a:gd name="connsiteX6" fmla="*/ 78366 w 134137"/>
              <a:gd name="connsiteY6" fmla="*/ 67596 h 783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4137" h="783002">
                <a:moveTo>
                  <a:pt x="134137" y="0"/>
                </a:moveTo>
                <a:lnTo>
                  <a:pt x="101977" y="80875"/>
                </a:lnTo>
                <a:cubicBezTo>
                  <a:pt x="78758" y="155806"/>
                  <a:pt x="65918" y="238190"/>
                  <a:pt x="65918" y="324666"/>
                </a:cubicBezTo>
                <a:lnTo>
                  <a:pt x="65918" y="783002"/>
                </a:lnTo>
                <a:lnTo>
                  <a:pt x="0" y="783002"/>
                </a:lnTo>
                <a:lnTo>
                  <a:pt x="0" y="324146"/>
                </a:lnTo>
                <a:cubicBezTo>
                  <a:pt x="0" y="229114"/>
                  <a:pt x="28890" y="140830"/>
                  <a:pt x="78366" y="67596"/>
                </a:cubicBezTo>
                <a:close/>
              </a:path>
            </a:pathLst>
          </a:cu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29">
            <a:extLst>
              <a:ext uri="{FF2B5EF4-FFF2-40B4-BE49-F238E27FC236}">
                <a16:creationId xmlns:a16="http://schemas.microsoft.com/office/drawing/2014/main" id="{F6859482-65B9-9733-96DF-0BDF1EFFC609}"/>
              </a:ext>
            </a:extLst>
          </p:cNvPr>
          <p:cNvSpPr/>
          <p:nvPr/>
        </p:nvSpPr>
        <p:spPr>
          <a:xfrm rot="16200000">
            <a:off x="9591424" y="4828955"/>
            <a:ext cx="134137" cy="783002"/>
          </a:xfrm>
          <a:custGeom>
            <a:avLst/>
            <a:gdLst>
              <a:gd name="connsiteX0" fmla="*/ 134137 w 134137"/>
              <a:gd name="connsiteY0" fmla="*/ 0 h 783002"/>
              <a:gd name="connsiteX1" fmla="*/ 101977 w 134137"/>
              <a:gd name="connsiteY1" fmla="*/ 80875 h 783002"/>
              <a:gd name="connsiteX2" fmla="*/ 65918 w 134137"/>
              <a:gd name="connsiteY2" fmla="*/ 324666 h 783002"/>
              <a:gd name="connsiteX3" fmla="*/ 65918 w 134137"/>
              <a:gd name="connsiteY3" fmla="*/ 783002 h 783002"/>
              <a:gd name="connsiteX4" fmla="*/ 0 w 134137"/>
              <a:gd name="connsiteY4" fmla="*/ 783002 h 783002"/>
              <a:gd name="connsiteX5" fmla="*/ 0 w 134137"/>
              <a:gd name="connsiteY5" fmla="*/ 324146 h 783002"/>
              <a:gd name="connsiteX6" fmla="*/ 78366 w 134137"/>
              <a:gd name="connsiteY6" fmla="*/ 67596 h 783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4137" h="783002">
                <a:moveTo>
                  <a:pt x="134137" y="0"/>
                </a:moveTo>
                <a:lnTo>
                  <a:pt x="101977" y="80875"/>
                </a:lnTo>
                <a:cubicBezTo>
                  <a:pt x="78758" y="155806"/>
                  <a:pt x="65918" y="238190"/>
                  <a:pt x="65918" y="324666"/>
                </a:cubicBezTo>
                <a:lnTo>
                  <a:pt x="65918" y="783002"/>
                </a:lnTo>
                <a:lnTo>
                  <a:pt x="0" y="783002"/>
                </a:lnTo>
                <a:lnTo>
                  <a:pt x="0" y="324146"/>
                </a:lnTo>
                <a:cubicBezTo>
                  <a:pt x="0" y="229114"/>
                  <a:pt x="28890" y="140830"/>
                  <a:pt x="78366" y="67596"/>
                </a:cubicBezTo>
                <a:close/>
              </a:path>
            </a:pathLst>
          </a:cu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ubtitle 2">
            <a:extLst>
              <a:ext uri="{FF2B5EF4-FFF2-40B4-BE49-F238E27FC236}">
                <a16:creationId xmlns:a16="http://schemas.microsoft.com/office/drawing/2014/main" id="{EBC260F7-8DD0-ABC2-0CD0-00609F6834B3}"/>
              </a:ext>
            </a:extLst>
          </p:cNvPr>
          <p:cNvSpPr txBox="1">
            <a:spLocks/>
          </p:cNvSpPr>
          <p:nvPr/>
        </p:nvSpPr>
        <p:spPr>
          <a:xfrm>
            <a:off x="2741296" y="251460"/>
            <a:ext cx="6783705" cy="708660"/>
          </a:xfrm>
          <a:prstGeom prst="rect">
            <a:avLst/>
          </a:prstGeom>
          <a:solidFill>
            <a:schemeClr val="accent2"/>
          </a:solidFill>
        </p:spPr>
        <p:style>
          <a:lnRef idx="0">
            <a:schemeClr val="accent4"/>
          </a:lnRef>
          <a:fillRef idx="3">
            <a:schemeClr val="accent4"/>
          </a:fillRef>
          <a:effectRef idx="3">
            <a:schemeClr val="accent4"/>
          </a:effectRef>
          <a:fontRef idx="minor">
            <a:schemeClr val="lt1"/>
          </a:fontRef>
        </p:style>
        <p:txBody>
          <a:bodyPr anchor="b"/>
          <a:lstStyle/>
          <a:p>
            <a:pPr algn="ctr" rtl="0">
              <a:spcBef>
                <a:spcPct val="20000"/>
              </a:spcBef>
              <a:buClr>
                <a:schemeClr val="accent1"/>
              </a:buClr>
              <a:buSzPct val="70000"/>
              <a:defRPr/>
            </a:pPr>
            <a:r>
              <a:rPr lang="ar-EG" sz="3600" b="1" dirty="0">
                <a:latin typeface="Arabic Typesetting" panose="03020402040406030203" pitchFamily="66" charset="-78"/>
                <a:cs typeface="Arabic Typesetting" panose="03020402040406030203" pitchFamily="66" charset="-78"/>
              </a:rPr>
              <a:t>ماذا تتوقع أن تكتسب من معارف و مهارات</a:t>
            </a:r>
            <a:endParaRPr lang="en-US" sz="3600" b="1" dirty="0">
              <a:latin typeface="Arabic Typesetting" panose="03020402040406030203" pitchFamily="66" charset="-78"/>
              <a:cs typeface="Arabic Typesetting" panose="03020402040406030203" pitchFamily="66" charset="-78"/>
            </a:endParaRPr>
          </a:p>
        </p:txBody>
      </p:sp>
      <p:sp>
        <p:nvSpPr>
          <p:cNvPr id="6" name="مستطيل مستدير الزوايا 14">
            <a:extLst>
              <a:ext uri="{FF2B5EF4-FFF2-40B4-BE49-F238E27FC236}">
                <a16:creationId xmlns:a16="http://schemas.microsoft.com/office/drawing/2014/main" id="{F3B800F4-E95C-4659-D5B1-4B74105BA922}"/>
              </a:ext>
            </a:extLst>
          </p:cNvPr>
          <p:cNvSpPr/>
          <p:nvPr/>
        </p:nvSpPr>
        <p:spPr>
          <a:xfrm>
            <a:off x="6692295" y="3333657"/>
            <a:ext cx="2761488" cy="9753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EG" sz="2400" b="1"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هل ستلتزم بحياتك المهنية والشخصية بما تتعلم؟</a:t>
            </a:r>
            <a:endParaRPr lang="ar-SA" sz="2400" b="1"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p:txBody>
      </p:sp>
      <p:sp>
        <p:nvSpPr>
          <p:cNvPr id="7" name="مستطيل مستدير الزوايا 15">
            <a:extLst>
              <a:ext uri="{FF2B5EF4-FFF2-40B4-BE49-F238E27FC236}">
                <a16:creationId xmlns:a16="http://schemas.microsoft.com/office/drawing/2014/main" id="{6D729D09-33ED-A311-FC61-9DBEC4019FB1}"/>
              </a:ext>
            </a:extLst>
          </p:cNvPr>
          <p:cNvSpPr/>
          <p:nvPr/>
        </p:nvSpPr>
        <p:spPr>
          <a:xfrm>
            <a:off x="2840255" y="4935224"/>
            <a:ext cx="2761488" cy="9753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EG" sz="2400" b="1"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ماذا ستفعل بما تتعلمه وكيف ستطبق ما تعلمت ؟</a:t>
            </a:r>
            <a:endParaRPr lang="ar-SA" sz="2400" b="1"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p:txBody>
      </p:sp>
      <p:sp>
        <p:nvSpPr>
          <p:cNvPr id="10" name="مستطيل مستدير الزوايا 16">
            <a:extLst>
              <a:ext uri="{FF2B5EF4-FFF2-40B4-BE49-F238E27FC236}">
                <a16:creationId xmlns:a16="http://schemas.microsoft.com/office/drawing/2014/main" id="{0B72224B-2058-5863-50E2-58F7E022FBC4}"/>
              </a:ext>
            </a:extLst>
          </p:cNvPr>
          <p:cNvSpPr/>
          <p:nvPr/>
        </p:nvSpPr>
        <p:spPr>
          <a:xfrm>
            <a:off x="2854452" y="3319150"/>
            <a:ext cx="2761488" cy="9753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EG" sz="2400" b="1"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كيف تعتقد بأننا نصبح متميزين في عملنا </a:t>
            </a:r>
            <a:endParaRPr lang="ar-SA" sz="2400" b="1"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p:txBody>
      </p:sp>
      <p:sp>
        <p:nvSpPr>
          <p:cNvPr id="11" name="مستطيل مستدير الزوايا 17">
            <a:extLst>
              <a:ext uri="{FF2B5EF4-FFF2-40B4-BE49-F238E27FC236}">
                <a16:creationId xmlns:a16="http://schemas.microsoft.com/office/drawing/2014/main" id="{EF64F2A1-C0A5-4051-5A02-F46C9EC2EB81}"/>
              </a:ext>
            </a:extLst>
          </p:cNvPr>
          <p:cNvSpPr/>
          <p:nvPr/>
        </p:nvSpPr>
        <p:spPr>
          <a:xfrm>
            <a:off x="6691501" y="4936274"/>
            <a:ext cx="2761488" cy="9753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EG" sz="2400" b="1"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ماذا تتوقع الحصول عليه من البرنامج؟</a:t>
            </a:r>
            <a:endParaRPr lang="ar-SA" sz="2400" b="1"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p:txBody>
      </p:sp>
      <p:sp>
        <p:nvSpPr>
          <p:cNvPr id="12" name="مستطيل مستدير الزوايا 18">
            <a:extLst>
              <a:ext uri="{FF2B5EF4-FFF2-40B4-BE49-F238E27FC236}">
                <a16:creationId xmlns:a16="http://schemas.microsoft.com/office/drawing/2014/main" id="{FB9E006D-396B-9A58-4771-D3CDC564705D}"/>
              </a:ext>
            </a:extLst>
          </p:cNvPr>
          <p:cNvSpPr/>
          <p:nvPr/>
        </p:nvSpPr>
        <p:spPr>
          <a:xfrm>
            <a:off x="2891028" y="1805872"/>
            <a:ext cx="2761488" cy="9753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EG" sz="2400" b="1"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لماذا نحن بحاجة إلى هذا البرنامج</a:t>
            </a:r>
            <a:endParaRPr lang="ar-SA" sz="2400" b="1"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p:txBody>
      </p:sp>
      <p:sp>
        <p:nvSpPr>
          <p:cNvPr id="13" name="مستطيل مستدير الزوايا 19">
            <a:extLst>
              <a:ext uri="{FF2B5EF4-FFF2-40B4-BE49-F238E27FC236}">
                <a16:creationId xmlns:a16="http://schemas.microsoft.com/office/drawing/2014/main" id="{91851E36-0152-D81B-172D-A4B0987E5D81}"/>
              </a:ext>
            </a:extLst>
          </p:cNvPr>
          <p:cNvSpPr/>
          <p:nvPr/>
        </p:nvSpPr>
        <p:spPr>
          <a:xfrm>
            <a:off x="6718978" y="1791058"/>
            <a:ext cx="2761488" cy="9753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EG" sz="2400" b="1"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لماذا التحقت بالبرنامج بصدق؟</a:t>
            </a:r>
            <a:endParaRPr lang="ar-SA" sz="2400" b="1"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p:txBody>
      </p:sp>
      <p:sp>
        <p:nvSpPr>
          <p:cNvPr id="14" name="Oval 9">
            <a:extLst>
              <a:ext uri="{FF2B5EF4-FFF2-40B4-BE49-F238E27FC236}">
                <a16:creationId xmlns:a16="http://schemas.microsoft.com/office/drawing/2014/main" id="{ADFB6D31-DD54-F57D-CC1E-841913C9278A}"/>
              </a:ext>
            </a:extLst>
          </p:cNvPr>
          <p:cNvSpPr/>
          <p:nvPr/>
        </p:nvSpPr>
        <p:spPr>
          <a:xfrm>
            <a:off x="9917489" y="608175"/>
            <a:ext cx="1347948" cy="1197697"/>
          </a:xfrm>
          <a:prstGeom prst="ellipse">
            <a:avLst/>
          </a:prstGeom>
          <a:solidFill>
            <a:schemeClr val="accent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rtlCol="0" anchor="ctr"/>
          <a:lstStyle/>
          <a:p>
            <a:pPr algn="ctr"/>
            <a:r>
              <a:rPr lang="ar-EG" sz="2400" b="1" dirty="0">
                <a:solidFill>
                  <a:schemeClr val="bg1"/>
                </a:solidFill>
                <a:latin typeface="Arabic Typesetting" panose="03020402040406030203" pitchFamily="66" charset="-78"/>
                <a:cs typeface="Arabic Typesetting" panose="03020402040406030203" pitchFamily="66" charset="-78"/>
              </a:rPr>
              <a:t>نشاط2 جماعي 10 د</a:t>
            </a:r>
            <a:endParaRPr lang="en-US" sz="2400" b="1" dirty="0">
              <a:solidFill>
                <a:schemeClr val="bg1"/>
              </a:solidFill>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39911089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2"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ppt_x</p:attrName>
                                        </p:attrNameLst>
                                      </p:cBhvr>
                                      <p:tavLst>
                                        <p:tav tm="0">
                                          <p:val>
                                            <p:strVal val="#ppt_x+#ppt_w/2"/>
                                          </p:val>
                                        </p:tav>
                                        <p:tav tm="100000">
                                          <p:val>
                                            <p:strVal val="#ppt_x"/>
                                          </p:val>
                                        </p:tav>
                                      </p:tavLst>
                                    </p:anim>
                                    <p:anim calcmode="lin" valueType="num">
                                      <p:cBhvr>
                                        <p:cTn id="8" dur="500" fill="hold"/>
                                        <p:tgtEl>
                                          <p:spTgt spid="8"/>
                                        </p:tgtEl>
                                        <p:attrNameLst>
                                          <p:attrName>ppt_y</p:attrName>
                                        </p:attrNameLst>
                                      </p:cBhvr>
                                      <p:tavLst>
                                        <p:tav tm="0">
                                          <p:val>
                                            <p:strVal val="#ppt_y"/>
                                          </p:val>
                                        </p:tav>
                                        <p:tav tm="100000">
                                          <p:val>
                                            <p:strVal val="#ppt_y"/>
                                          </p:val>
                                        </p:tav>
                                      </p:tavLst>
                                    </p:anim>
                                    <p:anim calcmode="lin" valueType="num">
                                      <p:cBhvr>
                                        <p:cTn id="9" dur="500" fill="hold"/>
                                        <p:tgtEl>
                                          <p:spTgt spid="8"/>
                                        </p:tgtEl>
                                        <p:attrNameLst>
                                          <p:attrName>ppt_w</p:attrName>
                                        </p:attrNameLst>
                                      </p:cBhvr>
                                      <p:tavLst>
                                        <p:tav tm="0">
                                          <p:val>
                                            <p:fltVal val="0"/>
                                          </p:val>
                                        </p:tav>
                                        <p:tav tm="100000">
                                          <p:val>
                                            <p:strVal val="#ppt_w"/>
                                          </p:val>
                                        </p:tav>
                                      </p:tavLst>
                                    </p:anim>
                                    <p:anim calcmode="lin" valueType="num">
                                      <p:cBhvr>
                                        <p:cTn id="10" dur="500" fill="hold"/>
                                        <p:tgtEl>
                                          <p:spTgt spid="8"/>
                                        </p:tgtEl>
                                        <p:attrNameLst>
                                          <p:attrName>ppt_h</p:attrName>
                                        </p:attrNameLst>
                                      </p:cBhvr>
                                      <p:tavLst>
                                        <p:tav tm="0">
                                          <p:val>
                                            <p:strVal val="#ppt_h"/>
                                          </p:val>
                                        </p:tav>
                                        <p:tav tm="100000">
                                          <p:val>
                                            <p:strVal val="#ppt_h"/>
                                          </p:val>
                                        </p:tav>
                                      </p:tavLst>
                                    </p:anim>
                                  </p:childTnLst>
                                </p:cTn>
                              </p:par>
                              <p:par>
                                <p:cTn id="11" presetID="17" presetClass="entr" presetSubtype="2"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ppt_x</p:attrName>
                                        </p:attrNameLst>
                                      </p:cBhvr>
                                      <p:tavLst>
                                        <p:tav tm="0">
                                          <p:val>
                                            <p:strVal val="#ppt_x+#ppt_w/2"/>
                                          </p:val>
                                        </p:tav>
                                        <p:tav tm="100000">
                                          <p:val>
                                            <p:strVal val="#ppt_x"/>
                                          </p:val>
                                        </p:tav>
                                      </p:tavLst>
                                    </p:anim>
                                    <p:anim calcmode="lin" valueType="num">
                                      <p:cBhvr>
                                        <p:cTn id="14" dur="500" fill="hold"/>
                                        <p:tgtEl>
                                          <p:spTgt spid="9"/>
                                        </p:tgtEl>
                                        <p:attrNameLst>
                                          <p:attrName>ppt_y</p:attrName>
                                        </p:attrNameLst>
                                      </p:cBhvr>
                                      <p:tavLst>
                                        <p:tav tm="0">
                                          <p:val>
                                            <p:strVal val="#ppt_y"/>
                                          </p:val>
                                        </p:tav>
                                        <p:tav tm="100000">
                                          <p:val>
                                            <p:strVal val="#ppt_y"/>
                                          </p:val>
                                        </p:tav>
                                      </p:tavLst>
                                    </p:anim>
                                    <p:anim calcmode="lin" valueType="num">
                                      <p:cBhvr>
                                        <p:cTn id="15" dur="500" fill="hold"/>
                                        <p:tgtEl>
                                          <p:spTgt spid="9"/>
                                        </p:tgtEl>
                                        <p:attrNameLst>
                                          <p:attrName>ppt_w</p:attrName>
                                        </p:attrNameLst>
                                      </p:cBhvr>
                                      <p:tavLst>
                                        <p:tav tm="0">
                                          <p:val>
                                            <p:fltVal val="0"/>
                                          </p:val>
                                        </p:tav>
                                        <p:tav tm="100000">
                                          <p:val>
                                            <p:strVal val="#ppt_w"/>
                                          </p:val>
                                        </p:tav>
                                      </p:tavLst>
                                    </p:anim>
                                    <p:anim calcmode="lin" valueType="num">
                                      <p:cBhvr>
                                        <p:cTn id="16" dur="500" fill="hold"/>
                                        <p:tgtEl>
                                          <p:spTgt spid="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127E348-D64F-BF2B-A240-AF5870B4C56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3" name="Picture 1">
            <a:extLst>
              <a:ext uri="{FF2B5EF4-FFF2-40B4-BE49-F238E27FC236}">
                <a16:creationId xmlns:a16="http://schemas.microsoft.com/office/drawing/2014/main" id="{7F5E594D-E2E2-8106-EB89-1BB980C174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25" y="0"/>
            <a:ext cx="12188175" cy="6860153"/>
          </a:xfrm>
          <a:prstGeom prst="rect">
            <a:avLst/>
          </a:prstGeom>
        </p:spPr>
      </p:pic>
      <p:sp>
        <p:nvSpPr>
          <p:cNvPr id="8" name="Freeform: Shape 28">
            <a:extLst>
              <a:ext uri="{FF2B5EF4-FFF2-40B4-BE49-F238E27FC236}">
                <a16:creationId xmlns:a16="http://schemas.microsoft.com/office/drawing/2014/main" id="{6FBB67B9-ACA3-8649-6B8E-C9896E5A44A2}"/>
              </a:ext>
            </a:extLst>
          </p:cNvPr>
          <p:cNvSpPr/>
          <p:nvPr/>
        </p:nvSpPr>
        <p:spPr>
          <a:xfrm rot="16200000">
            <a:off x="6116198" y="4811881"/>
            <a:ext cx="134137" cy="783002"/>
          </a:xfrm>
          <a:custGeom>
            <a:avLst/>
            <a:gdLst>
              <a:gd name="connsiteX0" fmla="*/ 134137 w 134137"/>
              <a:gd name="connsiteY0" fmla="*/ 0 h 783002"/>
              <a:gd name="connsiteX1" fmla="*/ 101977 w 134137"/>
              <a:gd name="connsiteY1" fmla="*/ 80875 h 783002"/>
              <a:gd name="connsiteX2" fmla="*/ 65918 w 134137"/>
              <a:gd name="connsiteY2" fmla="*/ 324666 h 783002"/>
              <a:gd name="connsiteX3" fmla="*/ 65918 w 134137"/>
              <a:gd name="connsiteY3" fmla="*/ 783002 h 783002"/>
              <a:gd name="connsiteX4" fmla="*/ 0 w 134137"/>
              <a:gd name="connsiteY4" fmla="*/ 783002 h 783002"/>
              <a:gd name="connsiteX5" fmla="*/ 0 w 134137"/>
              <a:gd name="connsiteY5" fmla="*/ 324146 h 783002"/>
              <a:gd name="connsiteX6" fmla="*/ 78366 w 134137"/>
              <a:gd name="connsiteY6" fmla="*/ 67596 h 783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4137" h="783002">
                <a:moveTo>
                  <a:pt x="134137" y="0"/>
                </a:moveTo>
                <a:lnTo>
                  <a:pt x="101977" y="80875"/>
                </a:lnTo>
                <a:cubicBezTo>
                  <a:pt x="78758" y="155806"/>
                  <a:pt x="65918" y="238190"/>
                  <a:pt x="65918" y="324666"/>
                </a:cubicBezTo>
                <a:lnTo>
                  <a:pt x="65918" y="783002"/>
                </a:lnTo>
                <a:lnTo>
                  <a:pt x="0" y="783002"/>
                </a:lnTo>
                <a:lnTo>
                  <a:pt x="0" y="324146"/>
                </a:lnTo>
                <a:cubicBezTo>
                  <a:pt x="0" y="229114"/>
                  <a:pt x="28890" y="140830"/>
                  <a:pt x="78366" y="67596"/>
                </a:cubicBezTo>
                <a:close/>
              </a:path>
            </a:pathLst>
          </a:cu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29">
            <a:extLst>
              <a:ext uri="{FF2B5EF4-FFF2-40B4-BE49-F238E27FC236}">
                <a16:creationId xmlns:a16="http://schemas.microsoft.com/office/drawing/2014/main" id="{F6859482-65B9-9733-96DF-0BDF1EFFC609}"/>
              </a:ext>
            </a:extLst>
          </p:cNvPr>
          <p:cNvSpPr/>
          <p:nvPr/>
        </p:nvSpPr>
        <p:spPr>
          <a:xfrm rot="16200000">
            <a:off x="9591424" y="4828955"/>
            <a:ext cx="134137" cy="783002"/>
          </a:xfrm>
          <a:custGeom>
            <a:avLst/>
            <a:gdLst>
              <a:gd name="connsiteX0" fmla="*/ 134137 w 134137"/>
              <a:gd name="connsiteY0" fmla="*/ 0 h 783002"/>
              <a:gd name="connsiteX1" fmla="*/ 101977 w 134137"/>
              <a:gd name="connsiteY1" fmla="*/ 80875 h 783002"/>
              <a:gd name="connsiteX2" fmla="*/ 65918 w 134137"/>
              <a:gd name="connsiteY2" fmla="*/ 324666 h 783002"/>
              <a:gd name="connsiteX3" fmla="*/ 65918 w 134137"/>
              <a:gd name="connsiteY3" fmla="*/ 783002 h 783002"/>
              <a:gd name="connsiteX4" fmla="*/ 0 w 134137"/>
              <a:gd name="connsiteY4" fmla="*/ 783002 h 783002"/>
              <a:gd name="connsiteX5" fmla="*/ 0 w 134137"/>
              <a:gd name="connsiteY5" fmla="*/ 324146 h 783002"/>
              <a:gd name="connsiteX6" fmla="*/ 78366 w 134137"/>
              <a:gd name="connsiteY6" fmla="*/ 67596 h 783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4137" h="783002">
                <a:moveTo>
                  <a:pt x="134137" y="0"/>
                </a:moveTo>
                <a:lnTo>
                  <a:pt x="101977" y="80875"/>
                </a:lnTo>
                <a:cubicBezTo>
                  <a:pt x="78758" y="155806"/>
                  <a:pt x="65918" y="238190"/>
                  <a:pt x="65918" y="324666"/>
                </a:cubicBezTo>
                <a:lnTo>
                  <a:pt x="65918" y="783002"/>
                </a:lnTo>
                <a:lnTo>
                  <a:pt x="0" y="783002"/>
                </a:lnTo>
                <a:lnTo>
                  <a:pt x="0" y="324146"/>
                </a:lnTo>
                <a:cubicBezTo>
                  <a:pt x="0" y="229114"/>
                  <a:pt x="28890" y="140830"/>
                  <a:pt x="78366" y="67596"/>
                </a:cubicBezTo>
                <a:close/>
              </a:path>
            </a:pathLst>
          </a:cu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ubtitle 2">
            <a:extLst>
              <a:ext uri="{FF2B5EF4-FFF2-40B4-BE49-F238E27FC236}">
                <a16:creationId xmlns:a16="http://schemas.microsoft.com/office/drawing/2014/main" id="{D837F857-E3B4-F793-DE17-6D28CB8F6A63}"/>
              </a:ext>
            </a:extLst>
          </p:cNvPr>
          <p:cNvSpPr txBox="1">
            <a:spLocks/>
          </p:cNvSpPr>
          <p:nvPr/>
        </p:nvSpPr>
        <p:spPr>
          <a:xfrm>
            <a:off x="1524000" y="0"/>
            <a:ext cx="9144000" cy="1143000"/>
          </a:xfrm>
          <a:prstGeom prst="rect">
            <a:avLst/>
          </a:prstGeom>
          <a:solidFill>
            <a:schemeClr val="accent2">
              <a:lumMod val="75000"/>
            </a:schemeClr>
          </a:solidFill>
        </p:spPr>
        <p:style>
          <a:lnRef idx="0">
            <a:schemeClr val="accent4"/>
          </a:lnRef>
          <a:fillRef idx="3">
            <a:schemeClr val="accent4"/>
          </a:fillRef>
          <a:effectRef idx="3">
            <a:schemeClr val="accent4"/>
          </a:effectRef>
          <a:fontRef idx="minor">
            <a:schemeClr val="lt1"/>
          </a:fontRef>
        </p:style>
        <p:txBody>
          <a:bodyPr anchor="b"/>
          <a:lstStyle/>
          <a:p>
            <a:pPr algn="ctr">
              <a:spcBef>
                <a:spcPct val="20000"/>
              </a:spcBef>
              <a:buClr>
                <a:schemeClr val="accent1"/>
              </a:buClr>
              <a:buSzPct val="70000"/>
              <a:defRPr/>
            </a:pPr>
            <a:r>
              <a:rPr lang="ar-SA" sz="5400" b="1" dirty="0">
                <a:latin typeface="Arabic Typesetting" panose="03020402040406030203" pitchFamily="66" charset="-78"/>
                <a:cs typeface="Arabic Typesetting" panose="03020402040406030203" pitchFamily="66" charset="-78"/>
              </a:rPr>
              <a:t>الهدف العام للبرنامج</a:t>
            </a:r>
            <a:endParaRPr lang="en-US" sz="5400" b="1" dirty="0">
              <a:latin typeface="Arabic Typesetting" panose="03020402040406030203" pitchFamily="66" charset="-78"/>
              <a:cs typeface="Arabic Typesetting" panose="03020402040406030203" pitchFamily="66" charset="-78"/>
            </a:endParaRPr>
          </a:p>
        </p:txBody>
      </p:sp>
      <p:sp>
        <p:nvSpPr>
          <p:cNvPr id="5" name="TextBox 13">
            <a:extLst>
              <a:ext uri="{FF2B5EF4-FFF2-40B4-BE49-F238E27FC236}">
                <a16:creationId xmlns:a16="http://schemas.microsoft.com/office/drawing/2014/main" id="{DCA9A9F0-8D31-5643-2E61-F681FD994602}"/>
              </a:ext>
            </a:extLst>
          </p:cNvPr>
          <p:cNvSpPr txBox="1">
            <a:spLocks noChangeArrowheads="1"/>
          </p:cNvSpPr>
          <p:nvPr/>
        </p:nvSpPr>
        <p:spPr bwMode="auto">
          <a:xfrm>
            <a:off x="4079776" y="3112437"/>
            <a:ext cx="7500926" cy="2554545"/>
          </a:xfrm>
          <a:prstGeom prst="rect">
            <a:avLst/>
          </a:prstGeom>
          <a:solidFill>
            <a:schemeClr val="accent1"/>
          </a:solidFill>
          <a:ln>
            <a:noFill/>
            <a:headEnd/>
            <a:tailEnd/>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1"/>
          </a:lnRef>
          <a:fillRef idx="2">
            <a:schemeClr val="accent1"/>
          </a:fillRef>
          <a:effectRef idx="1">
            <a:schemeClr val="accent1"/>
          </a:effectRef>
          <a:fontRef idx="minor">
            <a:schemeClr val="dk1"/>
          </a:fontRef>
        </p:style>
        <p:txBody>
          <a:bodyPr wrap="square">
            <a:spAutoFit/>
          </a:bodyPr>
          <a:lstStyle/>
          <a:p>
            <a:pPr algn="ctr"/>
            <a:endParaRPr lang="ar-EG" sz="4000" b="1" dirty="0">
              <a:latin typeface="Arabic Typesetting" panose="03020402040406030203" pitchFamily="66" charset="-78"/>
              <a:cs typeface="Arabic Typesetting" panose="03020402040406030203" pitchFamily="66" charset="-78"/>
            </a:endParaRPr>
          </a:p>
          <a:p>
            <a:pPr algn="ctr"/>
            <a:r>
              <a:rPr lang="ar-SA" sz="4000" b="1" dirty="0">
                <a:latin typeface="Arabic Typesetting" panose="03020402040406030203" pitchFamily="66" charset="-78"/>
                <a:cs typeface="Arabic Typesetting" panose="03020402040406030203" pitchFamily="66" charset="-78"/>
              </a:rPr>
              <a:t>يتوقع بعد الانتهاء من البرنامج أن:</a:t>
            </a:r>
          </a:p>
          <a:p>
            <a:pPr algn="ctr"/>
            <a:r>
              <a:rPr lang="ar-EG" sz="4000" b="1" dirty="0">
                <a:solidFill>
                  <a:srgbClr val="0070C0"/>
                </a:solidFill>
                <a:latin typeface="Arabic Typesetting" panose="03020402040406030203" pitchFamily="66" charset="-78"/>
                <a:cs typeface="Arabic Typesetting" panose="03020402040406030203" pitchFamily="66" charset="-78"/>
              </a:rPr>
              <a:t>ي</a:t>
            </a:r>
            <a:r>
              <a:rPr lang="ar-SA" sz="4000" b="1" dirty="0">
                <a:solidFill>
                  <a:srgbClr val="0070C0"/>
                </a:solidFill>
                <a:latin typeface="Arabic Typesetting" panose="03020402040406030203" pitchFamily="66" charset="-78"/>
                <a:cs typeface="Arabic Typesetting" panose="03020402040406030203" pitchFamily="66" charset="-78"/>
              </a:rPr>
              <a:t>ستخدم إستراتيجية </a:t>
            </a:r>
            <a:r>
              <a:rPr lang="ar-EG" sz="4000" b="1" dirty="0">
                <a:solidFill>
                  <a:srgbClr val="0070C0"/>
                </a:solidFill>
                <a:latin typeface="Arabic Typesetting" panose="03020402040406030203" pitchFamily="66" charset="-78"/>
                <a:cs typeface="Arabic Typesetting" panose="03020402040406030203" pitchFamily="66" charset="-78"/>
              </a:rPr>
              <a:t>كيلر </a:t>
            </a:r>
            <a:r>
              <a:rPr lang="ar-SA" sz="4000" b="1" dirty="0">
                <a:solidFill>
                  <a:srgbClr val="0070C0"/>
                </a:solidFill>
                <a:latin typeface="Arabic Typesetting" panose="03020402040406030203" pitchFamily="66" charset="-78"/>
                <a:cs typeface="Arabic Typesetting" panose="03020402040406030203" pitchFamily="66" charset="-78"/>
              </a:rPr>
              <a:t>بمهارة</a:t>
            </a:r>
            <a:endParaRPr lang="ar-EG" sz="4000" b="1" dirty="0">
              <a:solidFill>
                <a:srgbClr val="0070C0"/>
              </a:solidFill>
              <a:latin typeface="Arabic Typesetting" panose="03020402040406030203" pitchFamily="66" charset="-78"/>
              <a:cs typeface="Arabic Typesetting" panose="03020402040406030203" pitchFamily="66" charset="-78"/>
            </a:endParaRPr>
          </a:p>
          <a:p>
            <a:pPr algn="ctr"/>
            <a:r>
              <a:rPr lang="ar-EG" sz="4000" b="1" dirty="0">
                <a:latin typeface="Arabic Typesetting" panose="03020402040406030203" pitchFamily="66" charset="-78"/>
                <a:cs typeface="Arabic Typesetting" panose="03020402040406030203" pitchFamily="66" charset="-78"/>
              </a:rPr>
              <a:t> </a:t>
            </a:r>
            <a:endParaRPr lang="ar-SA" sz="4000" b="1" dirty="0">
              <a:latin typeface="Arabic Typesetting" panose="03020402040406030203" pitchFamily="66" charset="-78"/>
              <a:cs typeface="Arabic Typesetting" panose="03020402040406030203" pitchFamily="66" charset="-78"/>
            </a:endParaRPr>
          </a:p>
        </p:txBody>
      </p:sp>
      <p:pic>
        <p:nvPicPr>
          <p:cNvPr id="6" name="Picture 1" descr="D:\a.s.a\برشورات\png\رر.png">
            <a:extLst>
              <a:ext uri="{FF2B5EF4-FFF2-40B4-BE49-F238E27FC236}">
                <a16:creationId xmlns:a16="http://schemas.microsoft.com/office/drawing/2014/main" id="{8F63DF16-6756-15E6-32EE-C19FA6581CE4}"/>
              </a:ext>
            </a:extLst>
          </p:cNvPr>
          <p:cNvPicPr>
            <a:picLocks noChangeAspect="1" noChangeArrowheads="1"/>
          </p:cNvPicPr>
          <p:nvPr/>
        </p:nvPicPr>
        <p:blipFill>
          <a:blip r:embed="rId3"/>
          <a:srcRect/>
          <a:stretch>
            <a:fillRect/>
          </a:stretch>
        </p:blipFill>
        <p:spPr bwMode="auto">
          <a:xfrm>
            <a:off x="2024034" y="1285860"/>
            <a:ext cx="3403600" cy="2387600"/>
          </a:xfrm>
          <a:prstGeom prst="rect">
            <a:avLst/>
          </a:prstGeom>
          <a:noFill/>
          <a:effectLst>
            <a:innerShdw blurRad="63500" dist="50800">
              <a:prstClr val="black">
                <a:alpha val="50000"/>
              </a:prstClr>
            </a:innerShdw>
          </a:effectLst>
          <a:scene3d>
            <a:camera prst="orthographicFront"/>
            <a:lightRig rig="threePt" dir="t"/>
          </a:scene3d>
          <a:sp3d prstMaterial="matte"/>
        </p:spPr>
      </p:pic>
      <p:sp>
        <p:nvSpPr>
          <p:cNvPr id="7" name="مربع نص 6">
            <a:extLst>
              <a:ext uri="{FF2B5EF4-FFF2-40B4-BE49-F238E27FC236}">
                <a16:creationId xmlns:a16="http://schemas.microsoft.com/office/drawing/2014/main" id="{438392BE-7F80-330B-84B3-5510CD629478}"/>
              </a:ext>
            </a:extLst>
          </p:cNvPr>
          <p:cNvSpPr txBox="1"/>
          <p:nvPr/>
        </p:nvSpPr>
        <p:spPr>
          <a:xfrm>
            <a:off x="2452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0" name="عنصر نائب لرقم الشريحة 8">
            <a:extLst>
              <a:ext uri="{FF2B5EF4-FFF2-40B4-BE49-F238E27FC236}">
                <a16:creationId xmlns:a16="http://schemas.microsoft.com/office/drawing/2014/main" id="{468EBE69-7101-0899-0E7A-162844EA932C}"/>
              </a:ext>
            </a:extLst>
          </p:cNvPr>
          <p:cNvSpPr txBox="1">
            <a:spLocks/>
          </p:cNvSpPr>
          <p:nvPr/>
        </p:nvSpPr>
        <p:spPr>
          <a:xfrm>
            <a:off x="10096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algn="r" defTabSz="914400" rtl="1">
              <a:defRPr/>
            </a:pPr>
            <a:fld id="{598F3B8C-1A87-407E-A458-8606F5C36CC6}" type="slidenum">
              <a:rPr lang="ar-SA" sz="2400">
                <a:solidFill>
                  <a:srgbClr val="002060"/>
                </a:solidFill>
                <a:latin typeface="Arabic Typesetting" panose="03020402040406030203" pitchFamily="66" charset="-78"/>
                <a:cs typeface="Arabic Typesetting" panose="03020402040406030203" pitchFamily="66" charset="-78"/>
              </a:rPr>
              <a:pPr algn="r" defTabSz="914400" rtl="1">
                <a:defRPr/>
              </a:pPr>
              <a:t>7</a:t>
            </a:fld>
            <a:endParaRPr lang="ar-SA" sz="2400" dirty="0">
              <a:solidFill>
                <a:srgbClr val="002060"/>
              </a:solidFill>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3049348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2"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ppt_x</p:attrName>
                                        </p:attrNameLst>
                                      </p:cBhvr>
                                      <p:tavLst>
                                        <p:tav tm="0">
                                          <p:val>
                                            <p:strVal val="#ppt_x+#ppt_w/2"/>
                                          </p:val>
                                        </p:tav>
                                        <p:tav tm="100000">
                                          <p:val>
                                            <p:strVal val="#ppt_x"/>
                                          </p:val>
                                        </p:tav>
                                      </p:tavLst>
                                    </p:anim>
                                    <p:anim calcmode="lin" valueType="num">
                                      <p:cBhvr>
                                        <p:cTn id="8" dur="500" fill="hold"/>
                                        <p:tgtEl>
                                          <p:spTgt spid="8"/>
                                        </p:tgtEl>
                                        <p:attrNameLst>
                                          <p:attrName>ppt_y</p:attrName>
                                        </p:attrNameLst>
                                      </p:cBhvr>
                                      <p:tavLst>
                                        <p:tav tm="0">
                                          <p:val>
                                            <p:strVal val="#ppt_y"/>
                                          </p:val>
                                        </p:tav>
                                        <p:tav tm="100000">
                                          <p:val>
                                            <p:strVal val="#ppt_y"/>
                                          </p:val>
                                        </p:tav>
                                      </p:tavLst>
                                    </p:anim>
                                    <p:anim calcmode="lin" valueType="num">
                                      <p:cBhvr>
                                        <p:cTn id="9" dur="500" fill="hold"/>
                                        <p:tgtEl>
                                          <p:spTgt spid="8"/>
                                        </p:tgtEl>
                                        <p:attrNameLst>
                                          <p:attrName>ppt_w</p:attrName>
                                        </p:attrNameLst>
                                      </p:cBhvr>
                                      <p:tavLst>
                                        <p:tav tm="0">
                                          <p:val>
                                            <p:fltVal val="0"/>
                                          </p:val>
                                        </p:tav>
                                        <p:tav tm="100000">
                                          <p:val>
                                            <p:strVal val="#ppt_w"/>
                                          </p:val>
                                        </p:tav>
                                      </p:tavLst>
                                    </p:anim>
                                    <p:anim calcmode="lin" valueType="num">
                                      <p:cBhvr>
                                        <p:cTn id="10" dur="500" fill="hold"/>
                                        <p:tgtEl>
                                          <p:spTgt spid="8"/>
                                        </p:tgtEl>
                                        <p:attrNameLst>
                                          <p:attrName>ppt_h</p:attrName>
                                        </p:attrNameLst>
                                      </p:cBhvr>
                                      <p:tavLst>
                                        <p:tav tm="0">
                                          <p:val>
                                            <p:strVal val="#ppt_h"/>
                                          </p:val>
                                        </p:tav>
                                        <p:tav tm="100000">
                                          <p:val>
                                            <p:strVal val="#ppt_h"/>
                                          </p:val>
                                        </p:tav>
                                      </p:tavLst>
                                    </p:anim>
                                  </p:childTnLst>
                                </p:cTn>
                              </p:par>
                              <p:par>
                                <p:cTn id="11" presetID="17" presetClass="entr" presetSubtype="2"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ppt_x</p:attrName>
                                        </p:attrNameLst>
                                      </p:cBhvr>
                                      <p:tavLst>
                                        <p:tav tm="0">
                                          <p:val>
                                            <p:strVal val="#ppt_x+#ppt_w/2"/>
                                          </p:val>
                                        </p:tav>
                                        <p:tav tm="100000">
                                          <p:val>
                                            <p:strVal val="#ppt_x"/>
                                          </p:val>
                                        </p:tav>
                                      </p:tavLst>
                                    </p:anim>
                                    <p:anim calcmode="lin" valueType="num">
                                      <p:cBhvr>
                                        <p:cTn id="14" dur="500" fill="hold"/>
                                        <p:tgtEl>
                                          <p:spTgt spid="9"/>
                                        </p:tgtEl>
                                        <p:attrNameLst>
                                          <p:attrName>ppt_y</p:attrName>
                                        </p:attrNameLst>
                                      </p:cBhvr>
                                      <p:tavLst>
                                        <p:tav tm="0">
                                          <p:val>
                                            <p:strVal val="#ppt_y"/>
                                          </p:val>
                                        </p:tav>
                                        <p:tav tm="100000">
                                          <p:val>
                                            <p:strVal val="#ppt_y"/>
                                          </p:val>
                                        </p:tav>
                                      </p:tavLst>
                                    </p:anim>
                                    <p:anim calcmode="lin" valueType="num">
                                      <p:cBhvr>
                                        <p:cTn id="15" dur="500" fill="hold"/>
                                        <p:tgtEl>
                                          <p:spTgt spid="9"/>
                                        </p:tgtEl>
                                        <p:attrNameLst>
                                          <p:attrName>ppt_w</p:attrName>
                                        </p:attrNameLst>
                                      </p:cBhvr>
                                      <p:tavLst>
                                        <p:tav tm="0">
                                          <p:val>
                                            <p:fltVal val="0"/>
                                          </p:val>
                                        </p:tav>
                                        <p:tav tm="100000">
                                          <p:val>
                                            <p:strVal val="#ppt_w"/>
                                          </p:val>
                                        </p:tav>
                                      </p:tavLst>
                                    </p:anim>
                                    <p:anim calcmode="lin" valueType="num">
                                      <p:cBhvr>
                                        <p:cTn id="16" dur="500" fill="hold"/>
                                        <p:tgtEl>
                                          <p:spTgt spid="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127E348-D64F-BF2B-A240-AF5870B4C56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3" name="Picture 1">
            <a:extLst>
              <a:ext uri="{FF2B5EF4-FFF2-40B4-BE49-F238E27FC236}">
                <a16:creationId xmlns:a16="http://schemas.microsoft.com/office/drawing/2014/main" id="{7F5E594D-E2E2-8106-EB89-1BB980C174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25" y="0"/>
            <a:ext cx="12188175" cy="6860153"/>
          </a:xfrm>
          <a:prstGeom prst="rect">
            <a:avLst/>
          </a:prstGeom>
        </p:spPr>
      </p:pic>
      <p:sp>
        <p:nvSpPr>
          <p:cNvPr id="8" name="Freeform: Shape 28">
            <a:extLst>
              <a:ext uri="{FF2B5EF4-FFF2-40B4-BE49-F238E27FC236}">
                <a16:creationId xmlns:a16="http://schemas.microsoft.com/office/drawing/2014/main" id="{6FBB67B9-ACA3-8649-6B8E-C9896E5A44A2}"/>
              </a:ext>
            </a:extLst>
          </p:cNvPr>
          <p:cNvSpPr/>
          <p:nvPr/>
        </p:nvSpPr>
        <p:spPr>
          <a:xfrm rot="16200000">
            <a:off x="6116198" y="4811881"/>
            <a:ext cx="134137" cy="783002"/>
          </a:xfrm>
          <a:custGeom>
            <a:avLst/>
            <a:gdLst>
              <a:gd name="connsiteX0" fmla="*/ 134137 w 134137"/>
              <a:gd name="connsiteY0" fmla="*/ 0 h 783002"/>
              <a:gd name="connsiteX1" fmla="*/ 101977 w 134137"/>
              <a:gd name="connsiteY1" fmla="*/ 80875 h 783002"/>
              <a:gd name="connsiteX2" fmla="*/ 65918 w 134137"/>
              <a:gd name="connsiteY2" fmla="*/ 324666 h 783002"/>
              <a:gd name="connsiteX3" fmla="*/ 65918 w 134137"/>
              <a:gd name="connsiteY3" fmla="*/ 783002 h 783002"/>
              <a:gd name="connsiteX4" fmla="*/ 0 w 134137"/>
              <a:gd name="connsiteY4" fmla="*/ 783002 h 783002"/>
              <a:gd name="connsiteX5" fmla="*/ 0 w 134137"/>
              <a:gd name="connsiteY5" fmla="*/ 324146 h 783002"/>
              <a:gd name="connsiteX6" fmla="*/ 78366 w 134137"/>
              <a:gd name="connsiteY6" fmla="*/ 67596 h 783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4137" h="783002">
                <a:moveTo>
                  <a:pt x="134137" y="0"/>
                </a:moveTo>
                <a:lnTo>
                  <a:pt x="101977" y="80875"/>
                </a:lnTo>
                <a:cubicBezTo>
                  <a:pt x="78758" y="155806"/>
                  <a:pt x="65918" y="238190"/>
                  <a:pt x="65918" y="324666"/>
                </a:cubicBezTo>
                <a:lnTo>
                  <a:pt x="65918" y="783002"/>
                </a:lnTo>
                <a:lnTo>
                  <a:pt x="0" y="783002"/>
                </a:lnTo>
                <a:lnTo>
                  <a:pt x="0" y="324146"/>
                </a:lnTo>
                <a:cubicBezTo>
                  <a:pt x="0" y="229114"/>
                  <a:pt x="28890" y="140830"/>
                  <a:pt x="78366" y="67596"/>
                </a:cubicBezTo>
                <a:close/>
              </a:path>
            </a:pathLst>
          </a:cu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abic Typesetting" panose="03020402040406030203" pitchFamily="66" charset="-78"/>
              <a:cs typeface="Arabic Typesetting" panose="03020402040406030203" pitchFamily="66" charset="-78"/>
            </a:endParaRPr>
          </a:p>
        </p:txBody>
      </p:sp>
      <p:sp>
        <p:nvSpPr>
          <p:cNvPr id="9" name="Freeform: Shape 29">
            <a:extLst>
              <a:ext uri="{FF2B5EF4-FFF2-40B4-BE49-F238E27FC236}">
                <a16:creationId xmlns:a16="http://schemas.microsoft.com/office/drawing/2014/main" id="{F6859482-65B9-9733-96DF-0BDF1EFFC609}"/>
              </a:ext>
            </a:extLst>
          </p:cNvPr>
          <p:cNvSpPr/>
          <p:nvPr/>
        </p:nvSpPr>
        <p:spPr>
          <a:xfrm rot="16200000">
            <a:off x="9591424" y="4828955"/>
            <a:ext cx="134137" cy="783002"/>
          </a:xfrm>
          <a:custGeom>
            <a:avLst/>
            <a:gdLst>
              <a:gd name="connsiteX0" fmla="*/ 134137 w 134137"/>
              <a:gd name="connsiteY0" fmla="*/ 0 h 783002"/>
              <a:gd name="connsiteX1" fmla="*/ 101977 w 134137"/>
              <a:gd name="connsiteY1" fmla="*/ 80875 h 783002"/>
              <a:gd name="connsiteX2" fmla="*/ 65918 w 134137"/>
              <a:gd name="connsiteY2" fmla="*/ 324666 h 783002"/>
              <a:gd name="connsiteX3" fmla="*/ 65918 w 134137"/>
              <a:gd name="connsiteY3" fmla="*/ 783002 h 783002"/>
              <a:gd name="connsiteX4" fmla="*/ 0 w 134137"/>
              <a:gd name="connsiteY4" fmla="*/ 783002 h 783002"/>
              <a:gd name="connsiteX5" fmla="*/ 0 w 134137"/>
              <a:gd name="connsiteY5" fmla="*/ 324146 h 783002"/>
              <a:gd name="connsiteX6" fmla="*/ 78366 w 134137"/>
              <a:gd name="connsiteY6" fmla="*/ 67596 h 783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4137" h="783002">
                <a:moveTo>
                  <a:pt x="134137" y="0"/>
                </a:moveTo>
                <a:lnTo>
                  <a:pt x="101977" y="80875"/>
                </a:lnTo>
                <a:cubicBezTo>
                  <a:pt x="78758" y="155806"/>
                  <a:pt x="65918" y="238190"/>
                  <a:pt x="65918" y="324666"/>
                </a:cubicBezTo>
                <a:lnTo>
                  <a:pt x="65918" y="783002"/>
                </a:lnTo>
                <a:lnTo>
                  <a:pt x="0" y="783002"/>
                </a:lnTo>
                <a:lnTo>
                  <a:pt x="0" y="324146"/>
                </a:lnTo>
                <a:cubicBezTo>
                  <a:pt x="0" y="229114"/>
                  <a:pt x="28890" y="140830"/>
                  <a:pt x="78366" y="67596"/>
                </a:cubicBezTo>
                <a:close/>
              </a:path>
            </a:pathLst>
          </a:cu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abic Typesetting" panose="03020402040406030203" pitchFamily="66" charset="-78"/>
              <a:cs typeface="Arabic Typesetting" panose="03020402040406030203" pitchFamily="66" charset="-78"/>
            </a:endParaRPr>
          </a:p>
        </p:txBody>
      </p:sp>
      <p:sp>
        <p:nvSpPr>
          <p:cNvPr id="4" name="Subtitle 2">
            <a:extLst>
              <a:ext uri="{FF2B5EF4-FFF2-40B4-BE49-F238E27FC236}">
                <a16:creationId xmlns:a16="http://schemas.microsoft.com/office/drawing/2014/main" id="{C63845F6-F753-C2F3-52D3-C83812D942BF}"/>
              </a:ext>
            </a:extLst>
          </p:cNvPr>
          <p:cNvSpPr txBox="1">
            <a:spLocks/>
          </p:cNvSpPr>
          <p:nvPr/>
        </p:nvSpPr>
        <p:spPr>
          <a:xfrm>
            <a:off x="1683707" y="342356"/>
            <a:ext cx="9144000" cy="1143000"/>
          </a:xfrm>
          <a:prstGeom prst="rect">
            <a:avLst/>
          </a:prstGeom>
          <a:solidFill>
            <a:schemeClr val="accent2">
              <a:lumMod val="60000"/>
              <a:lumOff val="40000"/>
            </a:schemeClr>
          </a:solidFill>
        </p:spPr>
        <p:style>
          <a:lnRef idx="0">
            <a:schemeClr val="accent4"/>
          </a:lnRef>
          <a:fillRef idx="3">
            <a:schemeClr val="accent4"/>
          </a:fillRef>
          <a:effectRef idx="3">
            <a:schemeClr val="accent4"/>
          </a:effectRef>
          <a:fontRef idx="minor">
            <a:schemeClr val="lt1"/>
          </a:fontRef>
        </p:style>
        <p:txBody>
          <a:bodyPr anchor="b"/>
          <a:lstStyle/>
          <a:p>
            <a:pPr algn="ctr">
              <a:spcBef>
                <a:spcPct val="20000"/>
              </a:spcBef>
              <a:buClr>
                <a:schemeClr val="accent1"/>
              </a:buClr>
              <a:buSzPct val="70000"/>
              <a:defRPr/>
            </a:pPr>
            <a:r>
              <a:rPr lang="ar-SA" sz="6000" b="1" dirty="0">
                <a:latin typeface="Arabic Typesetting" panose="03020402040406030203" pitchFamily="66" charset="-78"/>
                <a:cs typeface="Arabic Typesetting" panose="03020402040406030203" pitchFamily="66" charset="-78"/>
              </a:rPr>
              <a:t>الأهداف التفصيلية للبرنامج</a:t>
            </a:r>
            <a:r>
              <a:rPr lang="en-US" sz="6000" b="1" dirty="0">
                <a:latin typeface="Arabic Typesetting" panose="03020402040406030203" pitchFamily="66" charset="-78"/>
                <a:cs typeface="Arabic Typesetting" panose="03020402040406030203" pitchFamily="66" charset="-78"/>
              </a:rPr>
              <a:t>   </a:t>
            </a:r>
          </a:p>
        </p:txBody>
      </p:sp>
      <p:sp>
        <p:nvSpPr>
          <p:cNvPr id="5" name="TextBox 13">
            <a:extLst>
              <a:ext uri="{FF2B5EF4-FFF2-40B4-BE49-F238E27FC236}">
                <a16:creationId xmlns:a16="http://schemas.microsoft.com/office/drawing/2014/main" id="{DD719C9E-9B5F-B3FF-27E9-902887217235}"/>
              </a:ext>
            </a:extLst>
          </p:cNvPr>
          <p:cNvSpPr txBox="1">
            <a:spLocks noChangeArrowheads="1"/>
          </p:cNvSpPr>
          <p:nvPr/>
        </p:nvSpPr>
        <p:spPr bwMode="auto">
          <a:xfrm>
            <a:off x="1524032" y="1219201"/>
            <a:ext cx="9144000" cy="2062163"/>
          </a:xfrm>
          <a:prstGeom prst="rect">
            <a:avLst/>
          </a:prstGeom>
          <a:noFill/>
          <a:ln w="9525">
            <a:noFill/>
            <a:miter lim="800000"/>
            <a:headEnd/>
            <a:tailEnd/>
          </a:ln>
        </p:spPr>
        <p:txBody>
          <a:bodyPr>
            <a:spAutoFit/>
          </a:bodyPr>
          <a:lstStyle/>
          <a:p>
            <a:endParaRPr lang="ar-EG" sz="3200">
              <a:latin typeface="Arabic Typesetting" panose="03020402040406030203" pitchFamily="66" charset="-78"/>
              <a:cs typeface="Arabic Typesetting" panose="03020402040406030203" pitchFamily="66" charset="-78"/>
            </a:endParaRPr>
          </a:p>
          <a:p>
            <a:endParaRPr lang="ar-EG" sz="3200">
              <a:latin typeface="Arabic Typesetting" panose="03020402040406030203" pitchFamily="66" charset="-78"/>
              <a:cs typeface="Arabic Typesetting" panose="03020402040406030203" pitchFamily="66" charset="-78"/>
            </a:endParaRPr>
          </a:p>
          <a:p>
            <a:endParaRPr lang="ar-EG" sz="3200">
              <a:latin typeface="Arabic Typesetting" panose="03020402040406030203" pitchFamily="66" charset="-78"/>
              <a:cs typeface="Arabic Typesetting" panose="03020402040406030203" pitchFamily="66" charset="-78"/>
            </a:endParaRPr>
          </a:p>
          <a:p>
            <a:endParaRPr lang="ar-EG" sz="3200">
              <a:latin typeface="Arabic Typesetting" panose="03020402040406030203" pitchFamily="66" charset="-78"/>
              <a:cs typeface="Arabic Typesetting" panose="03020402040406030203" pitchFamily="66" charset="-78"/>
            </a:endParaRPr>
          </a:p>
        </p:txBody>
      </p:sp>
      <p:sp>
        <p:nvSpPr>
          <p:cNvPr id="6" name="مستطيل 7">
            <a:extLst>
              <a:ext uri="{FF2B5EF4-FFF2-40B4-BE49-F238E27FC236}">
                <a16:creationId xmlns:a16="http://schemas.microsoft.com/office/drawing/2014/main" id="{EAEB3E1F-0C6F-2C62-B1AC-863AE1204808}"/>
              </a:ext>
            </a:extLst>
          </p:cNvPr>
          <p:cNvSpPr>
            <a:spLocks noChangeArrowheads="1"/>
          </p:cNvSpPr>
          <p:nvPr/>
        </p:nvSpPr>
        <p:spPr bwMode="auto">
          <a:xfrm>
            <a:off x="1524032" y="1219201"/>
            <a:ext cx="9144000" cy="5324475"/>
          </a:xfrm>
          <a:prstGeom prst="rect">
            <a:avLst/>
          </a:prstGeom>
          <a:noFill/>
          <a:ln w="9525">
            <a:noFill/>
            <a:miter lim="800000"/>
            <a:headEnd/>
            <a:tailEnd/>
          </a:ln>
        </p:spPr>
        <p:txBody>
          <a:bodyPr>
            <a:spAutoFit/>
          </a:bodyPr>
          <a:lstStyle/>
          <a:p>
            <a:endParaRPr lang="ar-SA" sz="2000" b="1">
              <a:latin typeface="Arabic Typesetting" panose="03020402040406030203" pitchFamily="66" charset="-78"/>
              <a:cs typeface="Arabic Typesetting" panose="03020402040406030203" pitchFamily="66" charset="-78"/>
            </a:endParaRPr>
          </a:p>
          <a:p>
            <a:endParaRPr lang="ar-SA" sz="2000" b="1">
              <a:latin typeface="Arabic Typesetting" panose="03020402040406030203" pitchFamily="66" charset="-78"/>
              <a:cs typeface="Arabic Typesetting" panose="03020402040406030203" pitchFamily="66" charset="-78"/>
            </a:endParaRPr>
          </a:p>
          <a:p>
            <a:endParaRPr lang="ar-SA" sz="2000" b="1">
              <a:latin typeface="Arabic Typesetting" panose="03020402040406030203" pitchFamily="66" charset="-78"/>
              <a:cs typeface="Arabic Typesetting" panose="03020402040406030203" pitchFamily="66" charset="-78"/>
            </a:endParaRPr>
          </a:p>
          <a:p>
            <a:endParaRPr lang="ar-SA" sz="2000" b="1">
              <a:latin typeface="Arabic Typesetting" panose="03020402040406030203" pitchFamily="66" charset="-78"/>
              <a:cs typeface="Arabic Typesetting" panose="03020402040406030203" pitchFamily="66" charset="-78"/>
            </a:endParaRPr>
          </a:p>
          <a:p>
            <a:endParaRPr lang="ar-SA" sz="2000" b="1">
              <a:latin typeface="Arabic Typesetting" panose="03020402040406030203" pitchFamily="66" charset="-78"/>
              <a:cs typeface="Arabic Typesetting" panose="03020402040406030203" pitchFamily="66" charset="-78"/>
            </a:endParaRPr>
          </a:p>
          <a:p>
            <a:endParaRPr lang="ar-SA" sz="2000" b="1">
              <a:latin typeface="Arabic Typesetting" panose="03020402040406030203" pitchFamily="66" charset="-78"/>
              <a:cs typeface="Arabic Typesetting" panose="03020402040406030203" pitchFamily="66" charset="-78"/>
            </a:endParaRPr>
          </a:p>
          <a:p>
            <a:endParaRPr lang="ar-SA" sz="2000" b="1">
              <a:latin typeface="Arabic Typesetting" panose="03020402040406030203" pitchFamily="66" charset="-78"/>
              <a:cs typeface="Arabic Typesetting" panose="03020402040406030203" pitchFamily="66" charset="-78"/>
            </a:endParaRPr>
          </a:p>
          <a:p>
            <a:endParaRPr lang="ar-SA" sz="2000" b="1">
              <a:latin typeface="Arabic Typesetting" panose="03020402040406030203" pitchFamily="66" charset="-78"/>
              <a:cs typeface="Arabic Typesetting" panose="03020402040406030203" pitchFamily="66" charset="-78"/>
            </a:endParaRPr>
          </a:p>
          <a:p>
            <a:endParaRPr lang="ar-SA" sz="2000" b="1">
              <a:latin typeface="Arabic Typesetting" panose="03020402040406030203" pitchFamily="66" charset="-78"/>
              <a:cs typeface="Arabic Typesetting" panose="03020402040406030203" pitchFamily="66" charset="-78"/>
            </a:endParaRPr>
          </a:p>
          <a:p>
            <a:endParaRPr lang="ar-SA" sz="2000" b="1">
              <a:latin typeface="Arabic Typesetting" panose="03020402040406030203" pitchFamily="66" charset="-78"/>
              <a:cs typeface="Arabic Typesetting" panose="03020402040406030203" pitchFamily="66" charset="-78"/>
            </a:endParaRPr>
          </a:p>
          <a:p>
            <a:endParaRPr lang="ar-SA" sz="2000" b="1">
              <a:latin typeface="Arabic Typesetting" panose="03020402040406030203" pitchFamily="66" charset="-78"/>
              <a:cs typeface="Arabic Typesetting" panose="03020402040406030203" pitchFamily="66" charset="-78"/>
            </a:endParaRPr>
          </a:p>
          <a:p>
            <a:endParaRPr lang="ar-SA" sz="2000" b="1">
              <a:latin typeface="Arabic Typesetting" panose="03020402040406030203" pitchFamily="66" charset="-78"/>
              <a:cs typeface="Arabic Typesetting" panose="03020402040406030203" pitchFamily="66" charset="-78"/>
            </a:endParaRPr>
          </a:p>
          <a:p>
            <a:endParaRPr lang="ar-SA" sz="2000" b="1">
              <a:latin typeface="Arabic Typesetting" panose="03020402040406030203" pitchFamily="66" charset="-78"/>
              <a:cs typeface="Arabic Typesetting" panose="03020402040406030203" pitchFamily="66" charset="-78"/>
            </a:endParaRPr>
          </a:p>
          <a:p>
            <a:endParaRPr lang="ar-SA" sz="2000" b="1">
              <a:latin typeface="Arabic Typesetting" panose="03020402040406030203" pitchFamily="66" charset="-78"/>
              <a:cs typeface="Arabic Typesetting" panose="03020402040406030203" pitchFamily="66" charset="-78"/>
            </a:endParaRPr>
          </a:p>
          <a:p>
            <a:endParaRPr lang="ar-SA" sz="2000" b="1">
              <a:latin typeface="Arabic Typesetting" panose="03020402040406030203" pitchFamily="66" charset="-78"/>
              <a:cs typeface="Arabic Typesetting" panose="03020402040406030203" pitchFamily="66" charset="-78"/>
            </a:endParaRPr>
          </a:p>
          <a:p>
            <a:endParaRPr lang="ar-SA" sz="2000" b="1">
              <a:latin typeface="Arabic Typesetting" panose="03020402040406030203" pitchFamily="66" charset="-78"/>
              <a:cs typeface="Arabic Typesetting" panose="03020402040406030203" pitchFamily="66" charset="-78"/>
            </a:endParaRPr>
          </a:p>
          <a:p>
            <a:endParaRPr lang="ar-SA" sz="2000" b="1">
              <a:latin typeface="Arabic Typesetting" panose="03020402040406030203" pitchFamily="66" charset="-78"/>
              <a:cs typeface="Arabic Typesetting" panose="03020402040406030203" pitchFamily="66" charset="-78"/>
            </a:endParaRPr>
          </a:p>
        </p:txBody>
      </p:sp>
      <p:graphicFrame>
        <p:nvGraphicFramePr>
          <p:cNvPr id="7" name="جدول 6">
            <a:extLst>
              <a:ext uri="{FF2B5EF4-FFF2-40B4-BE49-F238E27FC236}">
                <a16:creationId xmlns:a16="http://schemas.microsoft.com/office/drawing/2014/main" id="{C3B80CBD-CEA0-984D-7604-AB3694BFA3DB}"/>
              </a:ext>
            </a:extLst>
          </p:cNvPr>
          <p:cNvGraphicFramePr>
            <a:graphicFrameLocks noGrp="1"/>
          </p:cNvGraphicFramePr>
          <p:nvPr>
            <p:extLst>
              <p:ext uri="{D42A27DB-BD31-4B8C-83A1-F6EECF244321}">
                <p14:modId xmlns:p14="http://schemas.microsoft.com/office/powerpoint/2010/main" val="3595282398"/>
              </p:ext>
            </p:extLst>
          </p:nvPr>
        </p:nvGraphicFramePr>
        <p:xfrm>
          <a:off x="2166942" y="1556793"/>
          <a:ext cx="8177530" cy="4729729"/>
        </p:xfrm>
        <a:graphic>
          <a:graphicData uri="http://schemas.openxmlformats.org/drawingml/2006/table">
            <a:tbl>
              <a:tblPr rtl="1">
                <a:tableStyleId>{775DCB02-9BB8-47FD-8907-85C794F793BA}</a:tableStyleId>
              </a:tblPr>
              <a:tblGrid>
                <a:gridCol w="8177530">
                  <a:extLst>
                    <a:ext uri="{9D8B030D-6E8A-4147-A177-3AD203B41FA5}">
                      <a16:colId xmlns:a16="http://schemas.microsoft.com/office/drawing/2014/main" val="20000"/>
                    </a:ext>
                  </a:extLst>
                </a:gridCol>
              </a:tblGrid>
              <a:tr h="1282516">
                <a:tc>
                  <a:txBody>
                    <a:bodyPr/>
                    <a:lstStyle/>
                    <a:p>
                      <a:pPr marL="0" marR="0" lvl="0" indent="0" algn="r" defTabSz="914400" rtl="1" eaLnBrk="1" fontAlgn="base" latinLnBrk="0" hangingPunct="1">
                        <a:lnSpc>
                          <a:spcPct val="115000"/>
                        </a:lnSpc>
                        <a:spcBef>
                          <a:spcPct val="0"/>
                        </a:spcBef>
                        <a:spcAft>
                          <a:spcPct val="0"/>
                        </a:spcAft>
                        <a:buClrTx/>
                        <a:buSzTx/>
                        <a:buFontTx/>
                        <a:buNone/>
                        <a:tabLst/>
                        <a:defRPr/>
                      </a:pPr>
                      <a:r>
                        <a:rPr kumimoji="0" lang="ar-EG" sz="4000" b="1" i="0" u="none" strike="noStrike" kern="1200" cap="none" normalizeH="0" baseline="0" dirty="0">
                          <a:ln>
                            <a:noFill/>
                          </a:ln>
                          <a:solidFill>
                            <a:srgbClr val="002060"/>
                          </a:solidFill>
                          <a:effectLst/>
                          <a:latin typeface="Arabic Typesetting" panose="03020402040406030203" pitchFamily="66" charset="-78"/>
                          <a:ea typeface="+mn-ea"/>
                          <a:cs typeface="Arabic Typesetting" panose="03020402040406030203" pitchFamily="66" charset="-78"/>
                        </a:rPr>
                        <a:t> يذكر الفرق بين أسلوب التدريس والتعليم والتعلم</a:t>
                      </a: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extLst>
                  <a:ext uri="{0D108BD9-81ED-4DB2-BD59-A6C34878D82A}">
                    <a16:rowId xmlns:a16="http://schemas.microsoft.com/office/drawing/2014/main" val="10000"/>
                  </a:ext>
                </a:extLst>
              </a:tr>
              <a:tr h="1149071">
                <a:tc>
                  <a:txBody>
                    <a:bodyPr/>
                    <a:lstStyle/>
                    <a:p>
                      <a:pPr marL="0" marR="0" lvl="0" indent="0" algn="r" defTabSz="914400" rtl="1" eaLnBrk="1" fontAlgn="base" latinLnBrk="0" hangingPunct="1">
                        <a:lnSpc>
                          <a:spcPct val="115000"/>
                        </a:lnSpc>
                        <a:spcBef>
                          <a:spcPct val="0"/>
                        </a:spcBef>
                        <a:spcAft>
                          <a:spcPct val="0"/>
                        </a:spcAft>
                        <a:buClrTx/>
                        <a:buSzTx/>
                        <a:buFontTx/>
                        <a:buNone/>
                        <a:tabLst/>
                        <a:defRPr/>
                      </a:pPr>
                      <a:r>
                        <a:rPr kumimoji="0" lang="ar-EG" sz="4000" b="1" i="0" u="none" strike="noStrike" kern="1200" cap="none" normalizeH="0" baseline="0" dirty="0">
                          <a:ln>
                            <a:noFill/>
                          </a:ln>
                          <a:solidFill>
                            <a:srgbClr val="002060"/>
                          </a:solidFill>
                          <a:effectLst/>
                          <a:latin typeface="Arabic Typesetting" panose="03020402040406030203" pitchFamily="66" charset="-78"/>
                          <a:ea typeface="+mn-ea"/>
                          <a:cs typeface="Arabic Typesetting" panose="03020402040406030203" pitchFamily="66" charset="-78"/>
                        </a:rPr>
                        <a:t> يحدد علاقة  الدافعية بعملية التعلم:</a:t>
                      </a: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extLst>
                  <a:ext uri="{0D108BD9-81ED-4DB2-BD59-A6C34878D82A}">
                    <a16:rowId xmlns:a16="http://schemas.microsoft.com/office/drawing/2014/main" val="10001"/>
                  </a:ext>
                </a:extLst>
              </a:tr>
              <a:tr h="1149071">
                <a:tc>
                  <a:txBody>
                    <a:bodyPr/>
                    <a:lstStyle/>
                    <a:p>
                      <a:pPr marL="0" marR="0" lvl="0" indent="0" algn="r" defTabSz="914400" rtl="1" eaLnBrk="1" fontAlgn="base" latinLnBrk="0" hangingPunct="1">
                        <a:lnSpc>
                          <a:spcPct val="115000"/>
                        </a:lnSpc>
                        <a:spcBef>
                          <a:spcPct val="0"/>
                        </a:spcBef>
                        <a:spcAft>
                          <a:spcPct val="0"/>
                        </a:spcAft>
                        <a:buClrTx/>
                        <a:buSzTx/>
                        <a:buFontTx/>
                        <a:buNone/>
                        <a:tabLst/>
                      </a:pPr>
                      <a:r>
                        <a:rPr kumimoji="0" lang="ar-EG" sz="4000" b="1" i="0" u="none" strike="noStrike" kern="1200" cap="none" normalizeH="0" baseline="0" dirty="0">
                          <a:ln>
                            <a:noFill/>
                          </a:ln>
                          <a:solidFill>
                            <a:srgbClr val="002060"/>
                          </a:solidFill>
                          <a:effectLst/>
                          <a:latin typeface="Arabic Typesetting" panose="03020402040406030203" pitchFamily="66" charset="-78"/>
                          <a:ea typeface="+mn-ea"/>
                          <a:cs typeface="Arabic Typesetting" panose="03020402040406030203" pitchFamily="66" charset="-78"/>
                        </a:rPr>
                        <a:t> يطبق استراتيجية كيلر بطريقة صحيحة</a:t>
                      </a:r>
                      <a:endParaRPr kumimoji="0" lang="en-US" sz="4000" b="1" i="0" u="none" strike="noStrike" kern="1200" cap="none" normalizeH="0" baseline="0" dirty="0">
                        <a:ln>
                          <a:noFill/>
                        </a:ln>
                        <a:solidFill>
                          <a:srgbClr val="002060"/>
                        </a:solidFill>
                        <a:effectLst/>
                        <a:latin typeface="Arabic Typesetting" panose="03020402040406030203" pitchFamily="66" charset="-78"/>
                        <a:ea typeface="+mn-ea"/>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extLst>
                  <a:ext uri="{0D108BD9-81ED-4DB2-BD59-A6C34878D82A}">
                    <a16:rowId xmlns:a16="http://schemas.microsoft.com/office/drawing/2014/main" val="10002"/>
                  </a:ext>
                </a:extLst>
              </a:tr>
              <a:tr h="1149071">
                <a:tc>
                  <a:txBody>
                    <a:bodyPr/>
                    <a:lstStyle/>
                    <a:p>
                      <a:pPr marL="0" marR="0" lvl="0" indent="0" algn="r" defTabSz="914400" rtl="1" eaLnBrk="1" fontAlgn="base" latinLnBrk="0" hangingPunct="1">
                        <a:lnSpc>
                          <a:spcPct val="115000"/>
                        </a:lnSpc>
                        <a:spcBef>
                          <a:spcPct val="0"/>
                        </a:spcBef>
                        <a:spcAft>
                          <a:spcPct val="0"/>
                        </a:spcAft>
                        <a:buClrTx/>
                        <a:buSzTx/>
                        <a:buFontTx/>
                        <a:buNone/>
                        <a:tabLst/>
                      </a:pPr>
                      <a:r>
                        <a:rPr kumimoji="0" lang="ar-EG" sz="4000" b="1" i="0" u="none" strike="noStrike" kern="1200" cap="none" normalizeH="0" baseline="0" dirty="0">
                          <a:ln>
                            <a:noFill/>
                          </a:ln>
                          <a:solidFill>
                            <a:srgbClr val="002060"/>
                          </a:solidFill>
                          <a:effectLst/>
                          <a:latin typeface="Arabic Typesetting" panose="03020402040406030203" pitchFamily="66" charset="-78"/>
                          <a:ea typeface="+mn-ea"/>
                          <a:cs typeface="Arabic Typesetting" panose="03020402040406030203" pitchFamily="66" charset="-78"/>
                        </a:rPr>
                        <a:t> يستخدم استراتيجية كيلر زيادة دافعية التعلم لدى الطلاب</a:t>
                      </a:r>
                      <a:endParaRPr kumimoji="0" lang="en-US" sz="4000" b="1" i="0" u="none" strike="noStrike" kern="1200" cap="none" normalizeH="0" baseline="0" dirty="0">
                        <a:ln>
                          <a:noFill/>
                        </a:ln>
                        <a:solidFill>
                          <a:srgbClr val="002060"/>
                        </a:solidFill>
                        <a:effectLst/>
                        <a:latin typeface="Arabic Typesetting" panose="03020402040406030203" pitchFamily="66" charset="-78"/>
                        <a:ea typeface="+mn-ea"/>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912279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2"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ppt_x</p:attrName>
                                        </p:attrNameLst>
                                      </p:cBhvr>
                                      <p:tavLst>
                                        <p:tav tm="0">
                                          <p:val>
                                            <p:strVal val="#ppt_x+#ppt_w/2"/>
                                          </p:val>
                                        </p:tav>
                                        <p:tav tm="100000">
                                          <p:val>
                                            <p:strVal val="#ppt_x"/>
                                          </p:val>
                                        </p:tav>
                                      </p:tavLst>
                                    </p:anim>
                                    <p:anim calcmode="lin" valueType="num">
                                      <p:cBhvr>
                                        <p:cTn id="8" dur="500" fill="hold"/>
                                        <p:tgtEl>
                                          <p:spTgt spid="8"/>
                                        </p:tgtEl>
                                        <p:attrNameLst>
                                          <p:attrName>ppt_y</p:attrName>
                                        </p:attrNameLst>
                                      </p:cBhvr>
                                      <p:tavLst>
                                        <p:tav tm="0">
                                          <p:val>
                                            <p:strVal val="#ppt_y"/>
                                          </p:val>
                                        </p:tav>
                                        <p:tav tm="100000">
                                          <p:val>
                                            <p:strVal val="#ppt_y"/>
                                          </p:val>
                                        </p:tav>
                                      </p:tavLst>
                                    </p:anim>
                                    <p:anim calcmode="lin" valueType="num">
                                      <p:cBhvr>
                                        <p:cTn id="9" dur="500" fill="hold"/>
                                        <p:tgtEl>
                                          <p:spTgt spid="8"/>
                                        </p:tgtEl>
                                        <p:attrNameLst>
                                          <p:attrName>ppt_w</p:attrName>
                                        </p:attrNameLst>
                                      </p:cBhvr>
                                      <p:tavLst>
                                        <p:tav tm="0">
                                          <p:val>
                                            <p:fltVal val="0"/>
                                          </p:val>
                                        </p:tav>
                                        <p:tav tm="100000">
                                          <p:val>
                                            <p:strVal val="#ppt_w"/>
                                          </p:val>
                                        </p:tav>
                                      </p:tavLst>
                                    </p:anim>
                                    <p:anim calcmode="lin" valueType="num">
                                      <p:cBhvr>
                                        <p:cTn id="10" dur="500" fill="hold"/>
                                        <p:tgtEl>
                                          <p:spTgt spid="8"/>
                                        </p:tgtEl>
                                        <p:attrNameLst>
                                          <p:attrName>ppt_h</p:attrName>
                                        </p:attrNameLst>
                                      </p:cBhvr>
                                      <p:tavLst>
                                        <p:tav tm="0">
                                          <p:val>
                                            <p:strVal val="#ppt_h"/>
                                          </p:val>
                                        </p:tav>
                                        <p:tav tm="100000">
                                          <p:val>
                                            <p:strVal val="#ppt_h"/>
                                          </p:val>
                                        </p:tav>
                                      </p:tavLst>
                                    </p:anim>
                                  </p:childTnLst>
                                </p:cTn>
                              </p:par>
                              <p:par>
                                <p:cTn id="11" presetID="17" presetClass="entr" presetSubtype="2"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ppt_x</p:attrName>
                                        </p:attrNameLst>
                                      </p:cBhvr>
                                      <p:tavLst>
                                        <p:tav tm="0">
                                          <p:val>
                                            <p:strVal val="#ppt_x+#ppt_w/2"/>
                                          </p:val>
                                        </p:tav>
                                        <p:tav tm="100000">
                                          <p:val>
                                            <p:strVal val="#ppt_x"/>
                                          </p:val>
                                        </p:tav>
                                      </p:tavLst>
                                    </p:anim>
                                    <p:anim calcmode="lin" valueType="num">
                                      <p:cBhvr>
                                        <p:cTn id="14" dur="500" fill="hold"/>
                                        <p:tgtEl>
                                          <p:spTgt spid="9"/>
                                        </p:tgtEl>
                                        <p:attrNameLst>
                                          <p:attrName>ppt_y</p:attrName>
                                        </p:attrNameLst>
                                      </p:cBhvr>
                                      <p:tavLst>
                                        <p:tav tm="0">
                                          <p:val>
                                            <p:strVal val="#ppt_y"/>
                                          </p:val>
                                        </p:tav>
                                        <p:tav tm="100000">
                                          <p:val>
                                            <p:strVal val="#ppt_y"/>
                                          </p:val>
                                        </p:tav>
                                      </p:tavLst>
                                    </p:anim>
                                    <p:anim calcmode="lin" valueType="num">
                                      <p:cBhvr>
                                        <p:cTn id="15" dur="500" fill="hold"/>
                                        <p:tgtEl>
                                          <p:spTgt spid="9"/>
                                        </p:tgtEl>
                                        <p:attrNameLst>
                                          <p:attrName>ppt_w</p:attrName>
                                        </p:attrNameLst>
                                      </p:cBhvr>
                                      <p:tavLst>
                                        <p:tav tm="0">
                                          <p:val>
                                            <p:fltVal val="0"/>
                                          </p:val>
                                        </p:tav>
                                        <p:tav tm="100000">
                                          <p:val>
                                            <p:strVal val="#ppt_w"/>
                                          </p:val>
                                        </p:tav>
                                      </p:tavLst>
                                    </p:anim>
                                    <p:anim calcmode="lin" valueType="num">
                                      <p:cBhvr>
                                        <p:cTn id="16" dur="500" fill="hold"/>
                                        <p:tgtEl>
                                          <p:spTgt spid="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127E348-D64F-BF2B-A240-AF5870B4C56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 y="-1077"/>
            <a:ext cx="12188175" cy="6860153"/>
          </a:xfrm>
          <a:prstGeom prst="rect">
            <a:avLst/>
          </a:prstGeom>
        </p:spPr>
      </p:pic>
      <p:pic>
        <p:nvPicPr>
          <p:cNvPr id="3" name="Picture 1">
            <a:extLst>
              <a:ext uri="{FF2B5EF4-FFF2-40B4-BE49-F238E27FC236}">
                <a16:creationId xmlns:a16="http://schemas.microsoft.com/office/drawing/2014/main" id="{7F5E594D-E2E2-8106-EB89-1BB980C174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25" y="0"/>
            <a:ext cx="12188175" cy="6860153"/>
          </a:xfrm>
          <a:prstGeom prst="rect">
            <a:avLst/>
          </a:prstGeom>
        </p:spPr>
      </p:pic>
      <p:sp>
        <p:nvSpPr>
          <p:cNvPr id="8" name="Freeform: Shape 28">
            <a:extLst>
              <a:ext uri="{FF2B5EF4-FFF2-40B4-BE49-F238E27FC236}">
                <a16:creationId xmlns:a16="http://schemas.microsoft.com/office/drawing/2014/main" id="{6FBB67B9-ACA3-8649-6B8E-C9896E5A44A2}"/>
              </a:ext>
            </a:extLst>
          </p:cNvPr>
          <p:cNvSpPr/>
          <p:nvPr/>
        </p:nvSpPr>
        <p:spPr>
          <a:xfrm rot="16200000">
            <a:off x="6116198" y="4811881"/>
            <a:ext cx="134137" cy="783002"/>
          </a:xfrm>
          <a:custGeom>
            <a:avLst/>
            <a:gdLst>
              <a:gd name="connsiteX0" fmla="*/ 134137 w 134137"/>
              <a:gd name="connsiteY0" fmla="*/ 0 h 783002"/>
              <a:gd name="connsiteX1" fmla="*/ 101977 w 134137"/>
              <a:gd name="connsiteY1" fmla="*/ 80875 h 783002"/>
              <a:gd name="connsiteX2" fmla="*/ 65918 w 134137"/>
              <a:gd name="connsiteY2" fmla="*/ 324666 h 783002"/>
              <a:gd name="connsiteX3" fmla="*/ 65918 w 134137"/>
              <a:gd name="connsiteY3" fmla="*/ 783002 h 783002"/>
              <a:gd name="connsiteX4" fmla="*/ 0 w 134137"/>
              <a:gd name="connsiteY4" fmla="*/ 783002 h 783002"/>
              <a:gd name="connsiteX5" fmla="*/ 0 w 134137"/>
              <a:gd name="connsiteY5" fmla="*/ 324146 h 783002"/>
              <a:gd name="connsiteX6" fmla="*/ 78366 w 134137"/>
              <a:gd name="connsiteY6" fmla="*/ 67596 h 783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4137" h="783002">
                <a:moveTo>
                  <a:pt x="134137" y="0"/>
                </a:moveTo>
                <a:lnTo>
                  <a:pt x="101977" y="80875"/>
                </a:lnTo>
                <a:cubicBezTo>
                  <a:pt x="78758" y="155806"/>
                  <a:pt x="65918" y="238190"/>
                  <a:pt x="65918" y="324666"/>
                </a:cubicBezTo>
                <a:lnTo>
                  <a:pt x="65918" y="783002"/>
                </a:lnTo>
                <a:lnTo>
                  <a:pt x="0" y="783002"/>
                </a:lnTo>
                <a:lnTo>
                  <a:pt x="0" y="324146"/>
                </a:lnTo>
                <a:cubicBezTo>
                  <a:pt x="0" y="229114"/>
                  <a:pt x="28890" y="140830"/>
                  <a:pt x="78366" y="67596"/>
                </a:cubicBezTo>
                <a:close/>
              </a:path>
            </a:pathLst>
          </a:cu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29">
            <a:extLst>
              <a:ext uri="{FF2B5EF4-FFF2-40B4-BE49-F238E27FC236}">
                <a16:creationId xmlns:a16="http://schemas.microsoft.com/office/drawing/2014/main" id="{F6859482-65B9-9733-96DF-0BDF1EFFC609}"/>
              </a:ext>
            </a:extLst>
          </p:cNvPr>
          <p:cNvSpPr/>
          <p:nvPr/>
        </p:nvSpPr>
        <p:spPr>
          <a:xfrm rot="16200000">
            <a:off x="9591424" y="4828955"/>
            <a:ext cx="134137" cy="783002"/>
          </a:xfrm>
          <a:custGeom>
            <a:avLst/>
            <a:gdLst>
              <a:gd name="connsiteX0" fmla="*/ 134137 w 134137"/>
              <a:gd name="connsiteY0" fmla="*/ 0 h 783002"/>
              <a:gd name="connsiteX1" fmla="*/ 101977 w 134137"/>
              <a:gd name="connsiteY1" fmla="*/ 80875 h 783002"/>
              <a:gd name="connsiteX2" fmla="*/ 65918 w 134137"/>
              <a:gd name="connsiteY2" fmla="*/ 324666 h 783002"/>
              <a:gd name="connsiteX3" fmla="*/ 65918 w 134137"/>
              <a:gd name="connsiteY3" fmla="*/ 783002 h 783002"/>
              <a:gd name="connsiteX4" fmla="*/ 0 w 134137"/>
              <a:gd name="connsiteY4" fmla="*/ 783002 h 783002"/>
              <a:gd name="connsiteX5" fmla="*/ 0 w 134137"/>
              <a:gd name="connsiteY5" fmla="*/ 324146 h 783002"/>
              <a:gd name="connsiteX6" fmla="*/ 78366 w 134137"/>
              <a:gd name="connsiteY6" fmla="*/ 67596 h 783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4137" h="783002">
                <a:moveTo>
                  <a:pt x="134137" y="0"/>
                </a:moveTo>
                <a:lnTo>
                  <a:pt x="101977" y="80875"/>
                </a:lnTo>
                <a:cubicBezTo>
                  <a:pt x="78758" y="155806"/>
                  <a:pt x="65918" y="238190"/>
                  <a:pt x="65918" y="324666"/>
                </a:cubicBezTo>
                <a:lnTo>
                  <a:pt x="65918" y="783002"/>
                </a:lnTo>
                <a:lnTo>
                  <a:pt x="0" y="783002"/>
                </a:lnTo>
                <a:lnTo>
                  <a:pt x="0" y="324146"/>
                </a:lnTo>
                <a:cubicBezTo>
                  <a:pt x="0" y="229114"/>
                  <a:pt x="28890" y="140830"/>
                  <a:pt x="78366" y="67596"/>
                </a:cubicBezTo>
                <a:close/>
              </a:path>
            </a:pathLst>
          </a:cu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
            <a:extLst>
              <a:ext uri="{FF2B5EF4-FFF2-40B4-BE49-F238E27FC236}">
                <a16:creationId xmlns:a16="http://schemas.microsoft.com/office/drawing/2014/main" id="{33ED4392-C7F9-CAD8-05F5-3DB707E7CCEF}"/>
              </a:ext>
            </a:extLst>
          </p:cNvPr>
          <p:cNvSpPr/>
          <p:nvPr/>
        </p:nvSpPr>
        <p:spPr>
          <a:xfrm>
            <a:off x="5622925" y="-844156"/>
            <a:ext cx="946150" cy="492122"/>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rtl="1">
              <a:lnSpc>
                <a:spcPct val="115000"/>
              </a:lnSpc>
              <a:spcAft>
                <a:spcPts val="1000"/>
              </a:spcAft>
            </a:pPr>
            <a:r>
              <a:rPr lang="ar-EG" sz="2400" b="1" dirty="0">
                <a:solidFill>
                  <a:schemeClr val="tx1">
                    <a:lumMod val="95000"/>
                    <a:lumOff val="5000"/>
                  </a:schemeClr>
                </a:solidFill>
                <a:latin typeface="Calibri" panose="020F0502020204030204" pitchFamily="34" charset="0"/>
                <a:cs typeface="Calibri" panose="020F0502020204030204" pitchFamily="34" charset="0"/>
              </a:rPr>
              <a:t>المنهج</a:t>
            </a:r>
            <a:endParaRPr lang="en-US" sz="2400" b="1" dirty="0">
              <a:solidFill>
                <a:schemeClr val="tx1">
                  <a:lumMod val="95000"/>
                  <a:lumOff val="5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14" name="Rounded Rectangle 6">
            <a:extLst>
              <a:ext uri="{FF2B5EF4-FFF2-40B4-BE49-F238E27FC236}">
                <a16:creationId xmlns:a16="http://schemas.microsoft.com/office/drawing/2014/main" id="{B9541487-DE27-A748-0A5E-AAB7218F15B2}"/>
              </a:ext>
            </a:extLst>
          </p:cNvPr>
          <p:cNvSpPr/>
          <p:nvPr/>
        </p:nvSpPr>
        <p:spPr>
          <a:xfrm>
            <a:off x="8871030" y="3612659"/>
            <a:ext cx="545940" cy="468427"/>
          </a:xfrm>
          <a:prstGeom prst="roundRect">
            <a:avLst/>
          </a:prstGeom>
          <a:blipFill dpi="0" rotWithShape="1">
            <a:blip r:embed="rId3">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ar-EG" b="1" dirty="0">
                <a:solidFill>
                  <a:schemeClr val="tx1">
                    <a:lumMod val="95000"/>
                    <a:lumOff val="5000"/>
                  </a:schemeClr>
                </a:solidFill>
                <a:latin typeface="Calibri" panose="020F0502020204030204" pitchFamily="34" charset="0"/>
                <a:cs typeface="Calibri" panose="020F0502020204030204" pitchFamily="34" charset="0"/>
              </a:rPr>
              <a:t>5</a:t>
            </a:r>
            <a:endParaRPr lang="en-US"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15" name="Rounded Rectangle 8">
            <a:extLst>
              <a:ext uri="{FF2B5EF4-FFF2-40B4-BE49-F238E27FC236}">
                <a16:creationId xmlns:a16="http://schemas.microsoft.com/office/drawing/2014/main" id="{D7C99494-0D71-2A5D-F339-A152DF0AB159}"/>
              </a:ext>
            </a:extLst>
          </p:cNvPr>
          <p:cNvSpPr/>
          <p:nvPr/>
        </p:nvSpPr>
        <p:spPr>
          <a:xfrm>
            <a:off x="4021238" y="3612660"/>
            <a:ext cx="3526420" cy="468427"/>
          </a:xfrm>
          <a:prstGeom prst="roundRect">
            <a:avLst/>
          </a:prstGeom>
          <a:blipFill dpi="0" rotWithShape="1">
            <a:blip r:embed="rId4">
              <a:alphaModFix amt="1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rtl="1"/>
            <a:r>
              <a:rPr lang="ar-EG" sz="1800" b="1" dirty="0">
                <a:solidFill>
                  <a:schemeClr val="tx1">
                    <a:lumMod val="95000"/>
                    <a:lumOff val="5000"/>
                  </a:schemeClr>
                </a:solidFill>
                <a:latin typeface="Calibri" panose="020F0502020204030204" pitchFamily="34" charset="0"/>
                <a:cs typeface="Calibri" panose="020F0502020204030204" pitchFamily="34" charset="0"/>
              </a:rPr>
              <a:t>الفرق بين أسلوب التدريس والتعليم والتعلم</a:t>
            </a:r>
          </a:p>
        </p:txBody>
      </p:sp>
      <p:sp>
        <p:nvSpPr>
          <p:cNvPr id="16" name="Rounded Rectangle 9">
            <a:extLst>
              <a:ext uri="{FF2B5EF4-FFF2-40B4-BE49-F238E27FC236}">
                <a16:creationId xmlns:a16="http://schemas.microsoft.com/office/drawing/2014/main" id="{30CFC391-4D83-02DB-5A0E-8C25A9EA68F5}"/>
              </a:ext>
            </a:extLst>
          </p:cNvPr>
          <p:cNvSpPr/>
          <p:nvPr/>
        </p:nvSpPr>
        <p:spPr>
          <a:xfrm>
            <a:off x="4021238" y="4186067"/>
            <a:ext cx="3526420" cy="468427"/>
          </a:xfrm>
          <a:prstGeom prst="roundRect">
            <a:avLst/>
          </a:prstGeom>
          <a:blipFill>
            <a:blip r:embed="rId4">
              <a:alphaModFix amt="19000"/>
            </a:blip>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rtl="1"/>
            <a:r>
              <a:rPr lang="ar-EG" sz="1800" b="1">
                <a:solidFill>
                  <a:schemeClr val="tx1">
                    <a:lumMod val="95000"/>
                    <a:lumOff val="5000"/>
                  </a:schemeClr>
                </a:solidFill>
                <a:latin typeface="Calibri" panose="020F0502020204030204" pitchFamily="34" charset="0"/>
                <a:cs typeface="Calibri" panose="020F0502020204030204" pitchFamily="34" charset="0"/>
              </a:rPr>
              <a:t>مكونات استراتيجيات التدريس</a:t>
            </a:r>
            <a:endParaRPr lang="ar-EG" sz="18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17" name="Rounded Rectangle 10">
            <a:extLst>
              <a:ext uri="{FF2B5EF4-FFF2-40B4-BE49-F238E27FC236}">
                <a16:creationId xmlns:a16="http://schemas.microsoft.com/office/drawing/2014/main" id="{B859206E-5C1D-1EDF-DF78-2B4448559A16}"/>
              </a:ext>
            </a:extLst>
          </p:cNvPr>
          <p:cNvSpPr/>
          <p:nvPr/>
        </p:nvSpPr>
        <p:spPr>
          <a:xfrm>
            <a:off x="4021238" y="4816335"/>
            <a:ext cx="3526420" cy="468427"/>
          </a:xfrm>
          <a:prstGeom prst="roundRect">
            <a:avLst/>
          </a:prstGeom>
          <a:blipFill>
            <a:blip r:embed="rId4">
              <a:alphaModFix amt="19000"/>
            </a:blip>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rtl="1"/>
            <a:r>
              <a:rPr lang="ar-EG" sz="1800" b="1">
                <a:solidFill>
                  <a:schemeClr val="tx1">
                    <a:lumMod val="95000"/>
                    <a:lumOff val="5000"/>
                  </a:schemeClr>
                </a:solidFill>
                <a:latin typeface="Calibri" panose="020F0502020204030204" pitchFamily="34" charset="0"/>
                <a:cs typeface="Calibri" panose="020F0502020204030204" pitchFamily="34" charset="0"/>
              </a:rPr>
              <a:t>عناصر عملية التعلم</a:t>
            </a:r>
            <a:endParaRPr lang="ar-EG" sz="18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18" name="Rounded Rectangle 11">
            <a:extLst>
              <a:ext uri="{FF2B5EF4-FFF2-40B4-BE49-F238E27FC236}">
                <a16:creationId xmlns:a16="http://schemas.microsoft.com/office/drawing/2014/main" id="{16731328-D1FE-9092-2296-BB2291AE3CE2}"/>
              </a:ext>
            </a:extLst>
          </p:cNvPr>
          <p:cNvSpPr/>
          <p:nvPr/>
        </p:nvSpPr>
        <p:spPr>
          <a:xfrm>
            <a:off x="4021238" y="5505665"/>
            <a:ext cx="3526420" cy="468427"/>
          </a:xfrm>
          <a:prstGeom prst="roundRect">
            <a:avLst/>
          </a:prstGeom>
          <a:blipFill>
            <a:blip r:embed="rId4">
              <a:alphaModFix amt="19000"/>
            </a:blip>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ar-EG" sz="1800" b="1">
                <a:solidFill>
                  <a:schemeClr val="tx1">
                    <a:lumMod val="95000"/>
                    <a:lumOff val="5000"/>
                  </a:schemeClr>
                </a:solidFill>
                <a:latin typeface="Calibri" panose="020F0502020204030204" pitchFamily="34" charset="0"/>
                <a:cs typeface="Calibri" panose="020F0502020204030204" pitchFamily="34" charset="0"/>
              </a:rPr>
              <a:t>مفهوم دافعية التعلم</a:t>
            </a:r>
            <a:endParaRPr lang="en-US"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19" name="Rounded Rectangle 13">
            <a:extLst>
              <a:ext uri="{FF2B5EF4-FFF2-40B4-BE49-F238E27FC236}">
                <a16:creationId xmlns:a16="http://schemas.microsoft.com/office/drawing/2014/main" id="{9BC5E318-6B29-EFEB-B02D-A34520BE4C81}"/>
              </a:ext>
            </a:extLst>
          </p:cNvPr>
          <p:cNvSpPr/>
          <p:nvPr/>
        </p:nvSpPr>
        <p:spPr>
          <a:xfrm>
            <a:off x="8871030" y="4186067"/>
            <a:ext cx="545940" cy="468427"/>
          </a:xfrm>
          <a:prstGeom prst="roundRect">
            <a:avLst/>
          </a:prstGeom>
          <a:blipFill dpi="0" rotWithShape="1">
            <a:blip r:embed="rId3">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ar-EG" b="1" dirty="0">
                <a:solidFill>
                  <a:schemeClr val="tx1">
                    <a:lumMod val="95000"/>
                    <a:lumOff val="5000"/>
                  </a:schemeClr>
                </a:solidFill>
                <a:latin typeface="Calibri" panose="020F0502020204030204" pitchFamily="34" charset="0"/>
                <a:cs typeface="Calibri" panose="020F0502020204030204" pitchFamily="34" charset="0"/>
              </a:rPr>
              <a:t>6</a:t>
            </a:r>
            <a:endParaRPr lang="en-US"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20" name="Rounded Rectangle 14">
            <a:extLst>
              <a:ext uri="{FF2B5EF4-FFF2-40B4-BE49-F238E27FC236}">
                <a16:creationId xmlns:a16="http://schemas.microsoft.com/office/drawing/2014/main" id="{9224E160-6B6C-DEC6-82DD-1FC196F24B47}"/>
              </a:ext>
            </a:extLst>
          </p:cNvPr>
          <p:cNvSpPr/>
          <p:nvPr/>
        </p:nvSpPr>
        <p:spPr>
          <a:xfrm>
            <a:off x="8871030" y="4732535"/>
            <a:ext cx="545940" cy="468427"/>
          </a:xfrm>
          <a:prstGeom prst="roundRect">
            <a:avLst/>
          </a:prstGeom>
          <a:blipFill dpi="0" rotWithShape="1">
            <a:blip r:embed="rId3">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ar-EG" b="1" dirty="0">
                <a:solidFill>
                  <a:schemeClr val="tx1">
                    <a:lumMod val="95000"/>
                    <a:lumOff val="5000"/>
                  </a:schemeClr>
                </a:solidFill>
                <a:latin typeface="Calibri" panose="020F0502020204030204" pitchFamily="34" charset="0"/>
                <a:cs typeface="Calibri" panose="020F0502020204030204" pitchFamily="34" charset="0"/>
              </a:rPr>
              <a:t>7</a:t>
            </a:r>
            <a:endParaRPr lang="en-US"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21" name="Rounded Rectangle 15">
            <a:extLst>
              <a:ext uri="{FF2B5EF4-FFF2-40B4-BE49-F238E27FC236}">
                <a16:creationId xmlns:a16="http://schemas.microsoft.com/office/drawing/2014/main" id="{4621EC4F-87B0-EDB7-B4CC-844FFF42EC95}"/>
              </a:ext>
            </a:extLst>
          </p:cNvPr>
          <p:cNvSpPr/>
          <p:nvPr/>
        </p:nvSpPr>
        <p:spPr>
          <a:xfrm>
            <a:off x="8871030" y="5505665"/>
            <a:ext cx="545940" cy="468427"/>
          </a:xfrm>
          <a:prstGeom prst="roundRect">
            <a:avLst/>
          </a:prstGeom>
          <a:blipFill dpi="0" rotWithShape="1">
            <a:blip r:embed="rId3">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ar-EG" b="1" dirty="0">
                <a:solidFill>
                  <a:schemeClr val="tx1">
                    <a:lumMod val="95000"/>
                    <a:lumOff val="5000"/>
                  </a:schemeClr>
                </a:solidFill>
                <a:latin typeface="Calibri" panose="020F0502020204030204" pitchFamily="34" charset="0"/>
                <a:cs typeface="Calibri" panose="020F0502020204030204" pitchFamily="34" charset="0"/>
              </a:rPr>
              <a:t>8</a:t>
            </a:r>
            <a:endParaRPr lang="en-US"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22" name="Rectangle 28">
            <a:extLst>
              <a:ext uri="{FF2B5EF4-FFF2-40B4-BE49-F238E27FC236}">
                <a16:creationId xmlns:a16="http://schemas.microsoft.com/office/drawing/2014/main" id="{68BF2A1F-1999-25F7-517A-BB72C2B5D558}"/>
              </a:ext>
            </a:extLst>
          </p:cNvPr>
          <p:cNvSpPr/>
          <p:nvPr/>
        </p:nvSpPr>
        <p:spPr>
          <a:xfrm>
            <a:off x="5403573" y="-481554"/>
            <a:ext cx="761748" cy="400110"/>
          </a:xfrm>
          <a:prstGeom prst="rect">
            <a:avLst/>
          </a:prstGeom>
        </p:spPr>
        <p:txBody>
          <a:bodyPr wrap="non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rtl="1"/>
            <a:r>
              <a:rPr lang="ar-EG" sz="2000" b="1" dirty="0">
                <a:solidFill>
                  <a:schemeClr val="tx1">
                    <a:lumMod val="95000"/>
                    <a:lumOff val="5000"/>
                  </a:schemeClr>
                </a:solidFill>
                <a:latin typeface="Calibri" panose="020F0502020204030204" pitchFamily="34" charset="0"/>
                <a:cs typeface="Calibri" panose="020F0502020204030204" pitchFamily="34" charset="0"/>
              </a:rPr>
              <a:t>المنهج</a:t>
            </a:r>
            <a:endParaRPr lang="en-US" sz="2000" b="1" dirty="0">
              <a:solidFill>
                <a:schemeClr val="tx1">
                  <a:lumMod val="95000"/>
                  <a:lumOff val="5000"/>
                </a:schemeClr>
              </a:solidFill>
              <a:effectLst/>
              <a:latin typeface="Calibri" panose="020F0502020204030204" pitchFamily="34" charset="0"/>
              <a:cs typeface="Calibri" panose="020F0502020204030204" pitchFamily="34" charset="0"/>
            </a:endParaRPr>
          </a:p>
        </p:txBody>
      </p:sp>
      <p:sp>
        <p:nvSpPr>
          <p:cNvPr id="24" name="Rounded Rectangle 30">
            <a:extLst>
              <a:ext uri="{FF2B5EF4-FFF2-40B4-BE49-F238E27FC236}">
                <a16:creationId xmlns:a16="http://schemas.microsoft.com/office/drawing/2014/main" id="{58235F09-240F-9E07-709F-EF8C0B5608A7}"/>
              </a:ext>
            </a:extLst>
          </p:cNvPr>
          <p:cNvSpPr/>
          <p:nvPr/>
        </p:nvSpPr>
        <p:spPr>
          <a:xfrm>
            <a:off x="8871030" y="483393"/>
            <a:ext cx="545940" cy="468427"/>
          </a:xfrm>
          <a:prstGeom prst="roundRect">
            <a:avLst>
              <a:gd name="adj" fmla="val 25777"/>
            </a:avLst>
          </a:prstGeom>
          <a:blipFill dpi="0" rotWithShape="1">
            <a:blip r:embed="rId3">
              <a:alphaModFix amt="61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ar-EG" sz="2800" b="1" dirty="0">
                <a:solidFill>
                  <a:schemeClr val="tx1">
                    <a:lumMod val="95000"/>
                    <a:lumOff val="5000"/>
                  </a:schemeClr>
                </a:solidFill>
                <a:latin typeface="Calibri" panose="020F0502020204030204" pitchFamily="34" charset="0"/>
                <a:cs typeface="Calibri" panose="020F0502020204030204" pitchFamily="34" charset="0"/>
              </a:rPr>
              <a:t>م</a:t>
            </a:r>
            <a:endParaRPr lang="en-US"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25" name="Rounded Rectangle 31">
            <a:extLst>
              <a:ext uri="{FF2B5EF4-FFF2-40B4-BE49-F238E27FC236}">
                <a16:creationId xmlns:a16="http://schemas.microsoft.com/office/drawing/2014/main" id="{55ACDAA1-0B28-673A-E71E-3CEFB4C558C2}"/>
              </a:ext>
            </a:extLst>
          </p:cNvPr>
          <p:cNvSpPr/>
          <p:nvPr/>
        </p:nvSpPr>
        <p:spPr>
          <a:xfrm>
            <a:off x="7701987" y="483393"/>
            <a:ext cx="1014714" cy="468427"/>
          </a:xfrm>
          <a:prstGeom prst="roundRect">
            <a:avLst>
              <a:gd name="adj" fmla="val 27078"/>
            </a:avLst>
          </a:prstGeom>
          <a:blipFill dpi="0" rotWithShape="1">
            <a:blip r:embed="rId5">
              <a:alphaModFix amt="67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ar-EG" sz="2000" b="1" dirty="0">
                <a:solidFill>
                  <a:schemeClr val="tx1">
                    <a:lumMod val="95000"/>
                    <a:lumOff val="5000"/>
                  </a:schemeClr>
                </a:solidFill>
                <a:latin typeface="Calibri" panose="020F0502020204030204" pitchFamily="34" charset="0"/>
                <a:cs typeface="Calibri" panose="020F0502020204030204" pitchFamily="34" charset="0"/>
              </a:rPr>
              <a:t>الجلسة</a:t>
            </a:r>
            <a:endParaRPr lang="en-US" sz="20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26" name="Rounded Rectangle 32">
            <a:extLst>
              <a:ext uri="{FF2B5EF4-FFF2-40B4-BE49-F238E27FC236}">
                <a16:creationId xmlns:a16="http://schemas.microsoft.com/office/drawing/2014/main" id="{6B6A7C0B-51F8-C037-C483-23F3C90CA0C8}"/>
              </a:ext>
            </a:extLst>
          </p:cNvPr>
          <p:cNvSpPr/>
          <p:nvPr/>
        </p:nvSpPr>
        <p:spPr>
          <a:xfrm>
            <a:off x="4021238" y="483393"/>
            <a:ext cx="3526420" cy="468427"/>
          </a:xfrm>
          <a:prstGeom prst="roundRect">
            <a:avLst/>
          </a:prstGeom>
          <a:blipFill dpi="0" rotWithShape="1">
            <a:blip r:embed="rId4">
              <a:alphaModFix amt="70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ar-EG" sz="2400" b="1" dirty="0">
                <a:solidFill>
                  <a:schemeClr val="tx1">
                    <a:lumMod val="95000"/>
                    <a:lumOff val="5000"/>
                  </a:schemeClr>
                </a:solidFill>
                <a:latin typeface="Calibri" panose="020F0502020204030204" pitchFamily="34" charset="0"/>
                <a:cs typeface="Calibri" panose="020F0502020204030204" pitchFamily="34" charset="0"/>
              </a:rPr>
              <a:t>المحاور</a:t>
            </a:r>
            <a:endParaRPr lang="en-US" sz="24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27" name="Rounded Rectangle 33">
            <a:extLst>
              <a:ext uri="{FF2B5EF4-FFF2-40B4-BE49-F238E27FC236}">
                <a16:creationId xmlns:a16="http://schemas.microsoft.com/office/drawing/2014/main" id="{653AA92D-6678-CD0A-A783-586807864F3F}"/>
              </a:ext>
            </a:extLst>
          </p:cNvPr>
          <p:cNvSpPr/>
          <p:nvPr/>
        </p:nvSpPr>
        <p:spPr>
          <a:xfrm>
            <a:off x="2782749" y="483393"/>
            <a:ext cx="1084160" cy="468427"/>
          </a:xfrm>
          <a:prstGeom prst="roundRect">
            <a:avLst/>
          </a:prstGeom>
          <a:blipFill dpi="0" rotWithShape="1">
            <a:blip r:embed="rId6">
              <a:alphaModFix amt="36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ar-EG" sz="2400" b="1" dirty="0">
                <a:solidFill>
                  <a:schemeClr val="tx1">
                    <a:lumMod val="95000"/>
                    <a:lumOff val="5000"/>
                  </a:schemeClr>
                </a:solidFill>
                <a:latin typeface="Calibri" panose="020F0502020204030204" pitchFamily="34" charset="0"/>
                <a:cs typeface="Calibri" panose="020F0502020204030204" pitchFamily="34" charset="0"/>
              </a:rPr>
              <a:t>الزمن</a:t>
            </a:r>
            <a:endParaRPr lang="en-US" sz="24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28" name="Rounded Rectangle 34">
            <a:extLst>
              <a:ext uri="{FF2B5EF4-FFF2-40B4-BE49-F238E27FC236}">
                <a16:creationId xmlns:a16="http://schemas.microsoft.com/office/drawing/2014/main" id="{357E60A3-CB07-99F2-5F83-503812784FCC}"/>
              </a:ext>
            </a:extLst>
          </p:cNvPr>
          <p:cNvSpPr/>
          <p:nvPr/>
        </p:nvSpPr>
        <p:spPr>
          <a:xfrm>
            <a:off x="8871030" y="1092164"/>
            <a:ext cx="545940" cy="468427"/>
          </a:xfrm>
          <a:prstGeom prst="roundRect">
            <a:avLst/>
          </a:prstGeom>
          <a:blipFill dpi="0" rotWithShape="1">
            <a:blip r:embed="rId3">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ar-EG" b="1" dirty="0">
                <a:solidFill>
                  <a:schemeClr val="tx1">
                    <a:lumMod val="95000"/>
                    <a:lumOff val="5000"/>
                  </a:schemeClr>
                </a:solidFill>
                <a:latin typeface="Calibri" panose="020F0502020204030204" pitchFamily="34" charset="0"/>
                <a:cs typeface="Calibri" panose="020F0502020204030204" pitchFamily="34" charset="0"/>
              </a:rPr>
              <a:t>1</a:t>
            </a:r>
            <a:endParaRPr lang="en-US"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29" name="Rounded Rectangle 35">
            <a:extLst>
              <a:ext uri="{FF2B5EF4-FFF2-40B4-BE49-F238E27FC236}">
                <a16:creationId xmlns:a16="http://schemas.microsoft.com/office/drawing/2014/main" id="{F75585E3-D9BD-A356-B028-D6B77C5072D4}"/>
              </a:ext>
            </a:extLst>
          </p:cNvPr>
          <p:cNvSpPr/>
          <p:nvPr/>
        </p:nvSpPr>
        <p:spPr>
          <a:xfrm>
            <a:off x="8871030" y="1700935"/>
            <a:ext cx="545940" cy="468427"/>
          </a:xfrm>
          <a:prstGeom prst="roundRect">
            <a:avLst/>
          </a:prstGeom>
          <a:blipFill dpi="0" rotWithShape="1">
            <a:blip r:embed="rId3">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ar-EG" b="1" dirty="0">
                <a:solidFill>
                  <a:schemeClr val="tx1">
                    <a:lumMod val="95000"/>
                    <a:lumOff val="5000"/>
                  </a:schemeClr>
                </a:solidFill>
                <a:latin typeface="Calibri" panose="020F0502020204030204" pitchFamily="34" charset="0"/>
                <a:cs typeface="Calibri" panose="020F0502020204030204" pitchFamily="34" charset="0"/>
              </a:rPr>
              <a:t>2</a:t>
            </a:r>
            <a:endParaRPr lang="en-US"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30" name="Rounded Rectangle 36">
            <a:extLst>
              <a:ext uri="{FF2B5EF4-FFF2-40B4-BE49-F238E27FC236}">
                <a16:creationId xmlns:a16="http://schemas.microsoft.com/office/drawing/2014/main" id="{FC72B942-5EB7-9C48-3943-0E0BF2724253}"/>
              </a:ext>
            </a:extLst>
          </p:cNvPr>
          <p:cNvSpPr/>
          <p:nvPr/>
        </p:nvSpPr>
        <p:spPr>
          <a:xfrm>
            <a:off x="8871030" y="2309706"/>
            <a:ext cx="545940" cy="468427"/>
          </a:xfrm>
          <a:prstGeom prst="roundRect">
            <a:avLst/>
          </a:prstGeom>
          <a:blipFill dpi="0" rotWithShape="1">
            <a:blip r:embed="rId3">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ar-EG" b="1" dirty="0">
                <a:solidFill>
                  <a:schemeClr val="tx1">
                    <a:lumMod val="95000"/>
                    <a:lumOff val="5000"/>
                  </a:schemeClr>
                </a:solidFill>
                <a:latin typeface="Calibri" panose="020F0502020204030204" pitchFamily="34" charset="0"/>
                <a:cs typeface="Calibri" panose="020F0502020204030204" pitchFamily="34" charset="0"/>
              </a:rPr>
              <a:t>3</a:t>
            </a:r>
            <a:endParaRPr lang="en-US"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31" name="Rounded Rectangle 37">
            <a:extLst>
              <a:ext uri="{FF2B5EF4-FFF2-40B4-BE49-F238E27FC236}">
                <a16:creationId xmlns:a16="http://schemas.microsoft.com/office/drawing/2014/main" id="{CA5BF975-A18D-709E-471C-28112F7F62DE}"/>
              </a:ext>
            </a:extLst>
          </p:cNvPr>
          <p:cNvSpPr/>
          <p:nvPr/>
        </p:nvSpPr>
        <p:spPr>
          <a:xfrm>
            <a:off x="8871030" y="2918477"/>
            <a:ext cx="545940" cy="468427"/>
          </a:xfrm>
          <a:prstGeom prst="roundRect">
            <a:avLst/>
          </a:prstGeom>
          <a:blipFill dpi="0" rotWithShape="1">
            <a:blip r:embed="rId3">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ar-EG" b="1" dirty="0">
                <a:solidFill>
                  <a:schemeClr val="tx1">
                    <a:lumMod val="95000"/>
                    <a:lumOff val="5000"/>
                  </a:schemeClr>
                </a:solidFill>
                <a:latin typeface="Calibri" panose="020F0502020204030204" pitchFamily="34" charset="0"/>
                <a:cs typeface="Calibri" panose="020F0502020204030204" pitchFamily="34" charset="0"/>
              </a:rPr>
              <a:t>4</a:t>
            </a:r>
            <a:endParaRPr lang="en-US"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32" name="Rounded Rectangle 38">
            <a:extLst>
              <a:ext uri="{FF2B5EF4-FFF2-40B4-BE49-F238E27FC236}">
                <a16:creationId xmlns:a16="http://schemas.microsoft.com/office/drawing/2014/main" id="{5E03CF32-5785-5BB0-07CE-AA73444B3526}"/>
              </a:ext>
            </a:extLst>
          </p:cNvPr>
          <p:cNvSpPr/>
          <p:nvPr/>
        </p:nvSpPr>
        <p:spPr>
          <a:xfrm>
            <a:off x="7701987" y="1092163"/>
            <a:ext cx="1014714" cy="5681169"/>
          </a:xfrm>
          <a:prstGeom prst="roundRect">
            <a:avLst/>
          </a:prstGeom>
          <a:blipFill dpi="0" rotWithShape="1">
            <a:blip r:embed="rId5">
              <a:alphaModFix amt="21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ar-EG" sz="2400" b="1" dirty="0">
                <a:solidFill>
                  <a:schemeClr val="tx1">
                    <a:lumMod val="95000"/>
                    <a:lumOff val="5000"/>
                  </a:schemeClr>
                </a:solidFill>
                <a:latin typeface="Calibri" panose="020F0502020204030204" pitchFamily="34" charset="0"/>
                <a:cs typeface="Calibri" panose="020F0502020204030204" pitchFamily="34" charset="0"/>
              </a:rPr>
              <a:t>الأولى</a:t>
            </a:r>
          </a:p>
          <a:p>
            <a:pPr algn="ctr"/>
            <a:endParaRPr lang="ar-EG" b="1" dirty="0">
              <a:solidFill>
                <a:schemeClr val="tx1">
                  <a:lumMod val="95000"/>
                  <a:lumOff val="5000"/>
                </a:schemeClr>
              </a:solidFill>
              <a:latin typeface="Calibri" panose="020F0502020204030204" pitchFamily="34" charset="0"/>
              <a:cs typeface="Calibri" panose="020F0502020204030204" pitchFamily="34" charset="0"/>
            </a:endParaRPr>
          </a:p>
          <a:p>
            <a:pPr algn="ctr"/>
            <a:endParaRPr lang="ar-EG" b="1" dirty="0">
              <a:solidFill>
                <a:schemeClr val="tx1">
                  <a:lumMod val="95000"/>
                  <a:lumOff val="5000"/>
                </a:schemeClr>
              </a:solidFill>
              <a:latin typeface="Calibri" panose="020F0502020204030204" pitchFamily="34" charset="0"/>
              <a:cs typeface="Calibri" panose="020F0502020204030204" pitchFamily="34" charset="0"/>
            </a:endParaRPr>
          </a:p>
          <a:p>
            <a:pPr algn="ctr"/>
            <a:endParaRPr lang="ar-EG" b="1" dirty="0">
              <a:solidFill>
                <a:schemeClr val="tx1">
                  <a:lumMod val="95000"/>
                  <a:lumOff val="5000"/>
                </a:schemeClr>
              </a:solidFill>
              <a:latin typeface="Calibri" panose="020F0502020204030204" pitchFamily="34" charset="0"/>
              <a:cs typeface="Calibri" panose="020F0502020204030204" pitchFamily="34" charset="0"/>
            </a:endParaRPr>
          </a:p>
          <a:p>
            <a:pPr algn="ctr"/>
            <a:endParaRPr lang="ar-EG" b="1" dirty="0">
              <a:solidFill>
                <a:schemeClr val="tx1">
                  <a:lumMod val="95000"/>
                  <a:lumOff val="5000"/>
                </a:schemeClr>
              </a:solidFill>
              <a:latin typeface="Calibri" panose="020F0502020204030204" pitchFamily="34" charset="0"/>
              <a:cs typeface="Calibri" panose="020F0502020204030204" pitchFamily="34" charset="0"/>
            </a:endParaRPr>
          </a:p>
          <a:p>
            <a:pPr algn="ctr"/>
            <a:endParaRPr lang="ar-EG" b="1" dirty="0">
              <a:solidFill>
                <a:schemeClr val="tx1">
                  <a:lumMod val="95000"/>
                  <a:lumOff val="5000"/>
                </a:schemeClr>
              </a:solidFill>
              <a:latin typeface="Calibri" panose="020F0502020204030204" pitchFamily="34" charset="0"/>
              <a:cs typeface="Calibri" panose="020F0502020204030204" pitchFamily="34" charset="0"/>
            </a:endParaRPr>
          </a:p>
          <a:p>
            <a:pPr algn="ctr"/>
            <a:endParaRPr lang="en-US"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33" name="Rounded Rectangle 39">
            <a:extLst>
              <a:ext uri="{FF2B5EF4-FFF2-40B4-BE49-F238E27FC236}">
                <a16:creationId xmlns:a16="http://schemas.microsoft.com/office/drawing/2014/main" id="{91A65D9B-2C39-907D-661C-E5AFF47B9198}"/>
              </a:ext>
            </a:extLst>
          </p:cNvPr>
          <p:cNvSpPr/>
          <p:nvPr/>
        </p:nvSpPr>
        <p:spPr>
          <a:xfrm>
            <a:off x="4021238" y="1092164"/>
            <a:ext cx="3526420" cy="468427"/>
          </a:xfrm>
          <a:prstGeom prst="roundRect">
            <a:avLst/>
          </a:prstGeom>
          <a:blipFill dpi="0" rotWithShape="1">
            <a:blip r:embed="rId4">
              <a:alphaModFix amt="1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rtl="1"/>
            <a:r>
              <a:rPr lang="ar-EG" sz="1800" b="1">
                <a:solidFill>
                  <a:schemeClr val="tx1">
                    <a:lumMod val="95000"/>
                    <a:lumOff val="5000"/>
                  </a:schemeClr>
                </a:solidFill>
                <a:latin typeface="Calibri" panose="020F0502020204030204" pitchFamily="34" charset="0"/>
                <a:cs typeface="Calibri" panose="020F0502020204030204" pitchFamily="34" charset="0"/>
              </a:rPr>
              <a:t>مفهوم الاستراتيجية</a:t>
            </a:r>
            <a:endParaRPr lang="ar-EG" sz="18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34" name="Rounded Rectangle 40">
            <a:extLst>
              <a:ext uri="{FF2B5EF4-FFF2-40B4-BE49-F238E27FC236}">
                <a16:creationId xmlns:a16="http://schemas.microsoft.com/office/drawing/2014/main" id="{4B758AC1-F2AA-4CD6-725B-C485F9979B69}"/>
              </a:ext>
            </a:extLst>
          </p:cNvPr>
          <p:cNvSpPr/>
          <p:nvPr/>
        </p:nvSpPr>
        <p:spPr>
          <a:xfrm>
            <a:off x="4021238" y="1700935"/>
            <a:ext cx="3526420" cy="468427"/>
          </a:xfrm>
          <a:prstGeom prst="roundRect">
            <a:avLst/>
          </a:prstGeom>
          <a:blipFill>
            <a:blip r:embed="rId4">
              <a:alphaModFix amt="19000"/>
            </a:blip>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rtl="1"/>
            <a:r>
              <a:rPr lang="ar-EG" sz="1800" b="1">
                <a:solidFill>
                  <a:schemeClr val="tx1">
                    <a:lumMod val="95000"/>
                    <a:lumOff val="5000"/>
                  </a:schemeClr>
                </a:solidFill>
                <a:latin typeface="Calibri" panose="020F0502020204030204" pitchFamily="34" charset="0"/>
                <a:cs typeface="Calibri" panose="020F0502020204030204" pitchFamily="34" charset="0"/>
              </a:rPr>
              <a:t>مفهوم استراتيجية كيلر</a:t>
            </a:r>
            <a:endParaRPr lang="ar-EG" sz="18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35" name="Rounded Rectangle 41">
            <a:extLst>
              <a:ext uri="{FF2B5EF4-FFF2-40B4-BE49-F238E27FC236}">
                <a16:creationId xmlns:a16="http://schemas.microsoft.com/office/drawing/2014/main" id="{21E2A219-82E9-7F24-471D-56E19E2CA178}"/>
              </a:ext>
            </a:extLst>
          </p:cNvPr>
          <p:cNvSpPr/>
          <p:nvPr/>
        </p:nvSpPr>
        <p:spPr>
          <a:xfrm>
            <a:off x="4040027" y="2309706"/>
            <a:ext cx="3526420" cy="468427"/>
          </a:xfrm>
          <a:prstGeom prst="roundRect">
            <a:avLst/>
          </a:prstGeom>
          <a:blipFill>
            <a:blip r:embed="rId4">
              <a:alphaModFix amt="19000"/>
            </a:blip>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rtl="1"/>
            <a:r>
              <a:rPr lang="ar-EG" sz="1800" b="1" dirty="0">
                <a:solidFill>
                  <a:schemeClr val="tx1">
                    <a:lumMod val="95000"/>
                    <a:lumOff val="5000"/>
                  </a:schemeClr>
                </a:solidFill>
                <a:latin typeface="Calibri" panose="020F0502020204030204" pitchFamily="34" charset="0"/>
                <a:cs typeface="Calibri" panose="020F0502020204030204" pitchFamily="34" charset="0"/>
              </a:rPr>
              <a:t>مفهوم الدافعية </a:t>
            </a:r>
          </a:p>
        </p:txBody>
      </p:sp>
      <p:sp>
        <p:nvSpPr>
          <p:cNvPr id="36" name="Rounded Rectangle 42">
            <a:extLst>
              <a:ext uri="{FF2B5EF4-FFF2-40B4-BE49-F238E27FC236}">
                <a16:creationId xmlns:a16="http://schemas.microsoft.com/office/drawing/2014/main" id="{38EBBDA3-C675-080C-5EE1-F16B2D188803}"/>
              </a:ext>
            </a:extLst>
          </p:cNvPr>
          <p:cNvSpPr/>
          <p:nvPr/>
        </p:nvSpPr>
        <p:spPr>
          <a:xfrm>
            <a:off x="4021238" y="2918477"/>
            <a:ext cx="3526420" cy="468427"/>
          </a:xfrm>
          <a:prstGeom prst="roundRect">
            <a:avLst/>
          </a:prstGeom>
          <a:blipFill>
            <a:blip r:embed="rId4">
              <a:alphaModFix amt="19000"/>
            </a:blip>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rtl="1"/>
            <a:r>
              <a:rPr lang="ar-EG" sz="1800" b="1" dirty="0">
                <a:solidFill>
                  <a:schemeClr val="tx1">
                    <a:lumMod val="95000"/>
                    <a:lumOff val="5000"/>
                  </a:schemeClr>
                </a:solidFill>
                <a:latin typeface="Calibri" panose="020F0502020204030204" pitchFamily="34" charset="0"/>
                <a:cs typeface="Calibri" panose="020F0502020204030204" pitchFamily="34" charset="0"/>
              </a:rPr>
              <a:t>مفهوم التعلم </a:t>
            </a:r>
          </a:p>
        </p:txBody>
      </p:sp>
      <p:sp>
        <p:nvSpPr>
          <p:cNvPr id="37" name="Rounded Rectangle 43">
            <a:extLst>
              <a:ext uri="{FF2B5EF4-FFF2-40B4-BE49-F238E27FC236}">
                <a16:creationId xmlns:a16="http://schemas.microsoft.com/office/drawing/2014/main" id="{2944265B-AFEA-7B82-319E-6A87BBBF957B}"/>
              </a:ext>
            </a:extLst>
          </p:cNvPr>
          <p:cNvSpPr/>
          <p:nvPr/>
        </p:nvSpPr>
        <p:spPr>
          <a:xfrm>
            <a:off x="2781746" y="1092163"/>
            <a:ext cx="1122742" cy="5518511"/>
          </a:xfrm>
          <a:prstGeom prst="roundRect">
            <a:avLst/>
          </a:prstGeom>
          <a:blipFill>
            <a:blip r:embed="rId6">
              <a:alphaModFix amt="36000"/>
            </a:blip>
            <a:tile tx="-101600" ty="120650" sx="76000" sy="83000" flip="x" algn="b"/>
          </a:blip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ar-EG" b="1" dirty="0">
                <a:solidFill>
                  <a:schemeClr val="tx1">
                    <a:lumMod val="95000"/>
                    <a:lumOff val="5000"/>
                  </a:schemeClr>
                </a:solidFill>
                <a:latin typeface="Calibri" panose="020F0502020204030204" pitchFamily="34" charset="0"/>
                <a:cs typeface="Calibri" panose="020F0502020204030204" pitchFamily="34" charset="0"/>
              </a:rPr>
              <a:t>120 دقيقة</a:t>
            </a:r>
          </a:p>
          <a:p>
            <a:pPr algn="ctr"/>
            <a:endParaRPr lang="ar-EG" b="1" dirty="0">
              <a:solidFill>
                <a:schemeClr val="tx1">
                  <a:lumMod val="95000"/>
                  <a:lumOff val="5000"/>
                </a:schemeClr>
              </a:solidFill>
              <a:latin typeface="Calibri" panose="020F0502020204030204" pitchFamily="34" charset="0"/>
              <a:cs typeface="Calibri" panose="020F0502020204030204" pitchFamily="34" charset="0"/>
            </a:endParaRPr>
          </a:p>
          <a:p>
            <a:pPr algn="ctr"/>
            <a:endParaRPr lang="ar-EG" b="1" dirty="0">
              <a:solidFill>
                <a:schemeClr val="tx1">
                  <a:lumMod val="95000"/>
                  <a:lumOff val="5000"/>
                </a:schemeClr>
              </a:solidFill>
              <a:latin typeface="Calibri" panose="020F0502020204030204" pitchFamily="34" charset="0"/>
              <a:cs typeface="Calibri" panose="020F0502020204030204" pitchFamily="34" charset="0"/>
            </a:endParaRPr>
          </a:p>
          <a:p>
            <a:pPr algn="ctr"/>
            <a:endParaRPr lang="ar-EG" b="1" dirty="0">
              <a:solidFill>
                <a:schemeClr val="tx1">
                  <a:lumMod val="95000"/>
                  <a:lumOff val="5000"/>
                </a:schemeClr>
              </a:solidFill>
              <a:latin typeface="Calibri" panose="020F0502020204030204" pitchFamily="34" charset="0"/>
              <a:cs typeface="Calibri" panose="020F0502020204030204" pitchFamily="34" charset="0"/>
            </a:endParaRPr>
          </a:p>
          <a:p>
            <a:pPr algn="ctr"/>
            <a:endParaRPr lang="ar-EG" b="1" dirty="0">
              <a:solidFill>
                <a:schemeClr val="tx1">
                  <a:lumMod val="95000"/>
                  <a:lumOff val="5000"/>
                </a:schemeClr>
              </a:solidFill>
              <a:latin typeface="Calibri" panose="020F0502020204030204" pitchFamily="34" charset="0"/>
              <a:cs typeface="Calibri" panose="020F0502020204030204" pitchFamily="34" charset="0"/>
            </a:endParaRPr>
          </a:p>
          <a:p>
            <a:pPr algn="ctr"/>
            <a:endParaRPr lang="ar-EG" b="1" dirty="0">
              <a:solidFill>
                <a:schemeClr val="tx1">
                  <a:lumMod val="95000"/>
                  <a:lumOff val="5000"/>
                </a:schemeClr>
              </a:solidFill>
              <a:latin typeface="Calibri" panose="020F0502020204030204" pitchFamily="34" charset="0"/>
              <a:cs typeface="Calibri" panose="020F0502020204030204" pitchFamily="34" charset="0"/>
            </a:endParaRPr>
          </a:p>
          <a:p>
            <a:pPr algn="ctr"/>
            <a:endParaRPr lang="ar-EG"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38" name="Rounded Rectangle 11">
            <a:extLst>
              <a:ext uri="{FF2B5EF4-FFF2-40B4-BE49-F238E27FC236}">
                <a16:creationId xmlns:a16="http://schemas.microsoft.com/office/drawing/2014/main" id="{C771B64F-CF0E-597F-D579-7318FE08B5D3}"/>
              </a:ext>
            </a:extLst>
          </p:cNvPr>
          <p:cNvSpPr/>
          <p:nvPr/>
        </p:nvSpPr>
        <p:spPr>
          <a:xfrm>
            <a:off x="4058817" y="6251127"/>
            <a:ext cx="3526420" cy="468427"/>
          </a:xfrm>
          <a:prstGeom prst="roundRect">
            <a:avLst/>
          </a:prstGeom>
          <a:blipFill>
            <a:blip r:embed="rId4">
              <a:alphaModFix amt="19000"/>
            </a:blip>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rtl="1"/>
            <a:r>
              <a:rPr lang="ar-EG" sz="1800" b="1" dirty="0">
                <a:solidFill>
                  <a:schemeClr val="tx1">
                    <a:lumMod val="95000"/>
                    <a:lumOff val="5000"/>
                  </a:schemeClr>
                </a:solidFill>
                <a:latin typeface="Calibri" panose="020F0502020204030204" pitchFamily="34" charset="0"/>
                <a:cs typeface="Calibri" panose="020F0502020204030204" pitchFamily="34" charset="0"/>
              </a:rPr>
              <a:t>العوامل التي تؤثر في دافعية التعلم</a:t>
            </a:r>
          </a:p>
        </p:txBody>
      </p:sp>
      <p:sp>
        <p:nvSpPr>
          <p:cNvPr id="39" name="Rounded Rectangle 15">
            <a:extLst>
              <a:ext uri="{FF2B5EF4-FFF2-40B4-BE49-F238E27FC236}">
                <a16:creationId xmlns:a16="http://schemas.microsoft.com/office/drawing/2014/main" id="{C074D1C0-27C6-1DC3-DF5B-FE5F49DA4879}"/>
              </a:ext>
            </a:extLst>
          </p:cNvPr>
          <p:cNvSpPr/>
          <p:nvPr/>
        </p:nvSpPr>
        <p:spPr>
          <a:xfrm>
            <a:off x="8856347" y="6140393"/>
            <a:ext cx="545940" cy="468427"/>
          </a:xfrm>
          <a:prstGeom prst="roundRect">
            <a:avLst/>
          </a:prstGeom>
          <a:blipFill dpi="0" rotWithShape="1">
            <a:blip r:embed="rId3">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ar-EG" b="1" dirty="0">
                <a:solidFill>
                  <a:schemeClr val="tx1">
                    <a:lumMod val="95000"/>
                    <a:lumOff val="5000"/>
                  </a:schemeClr>
                </a:solidFill>
                <a:latin typeface="Calibri" panose="020F0502020204030204" pitchFamily="34" charset="0"/>
                <a:cs typeface="Calibri" panose="020F0502020204030204" pitchFamily="34" charset="0"/>
              </a:rPr>
              <a:t>9</a:t>
            </a:r>
            <a:endParaRPr lang="en-US" b="1" dirty="0">
              <a:solidFill>
                <a:schemeClr val="tx1">
                  <a:lumMod val="95000"/>
                  <a:lumOff val="5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544476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2"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ppt_x</p:attrName>
                                        </p:attrNameLst>
                                      </p:cBhvr>
                                      <p:tavLst>
                                        <p:tav tm="0">
                                          <p:val>
                                            <p:strVal val="#ppt_x+#ppt_w/2"/>
                                          </p:val>
                                        </p:tav>
                                        <p:tav tm="100000">
                                          <p:val>
                                            <p:strVal val="#ppt_x"/>
                                          </p:val>
                                        </p:tav>
                                      </p:tavLst>
                                    </p:anim>
                                    <p:anim calcmode="lin" valueType="num">
                                      <p:cBhvr>
                                        <p:cTn id="8" dur="500" fill="hold"/>
                                        <p:tgtEl>
                                          <p:spTgt spid="8"/>
                                        </p:tgtEl>
                                        <p:attrNameLst>
                                          <p:attrName>ppt_y</p:attrName>
                                        </p:attrNameLst>
                                      </p:cBhvr>
                                      <p:tavLst>
                                        <p:tav tm="0">
                                          <p:val>
                                            <p:strVal val="#ppt_y"/>
                                          </p:val>
                                        </p:tav>
                                        <p:tav tm="100000">
                                          <p:val>
                                            <p:strVal val="#ppt_y"/>
                                          </p:val>
                                        </p:tav>
                                      </p:tavLst>
                                    </p:anim>
                                    <p:anim calcmode="lin" valueType="num">
                                      <p:cBhvr>
                                        <p:cTn id="9" dur="500" fill="hold"/>
                                        <p:tgtEl>
                                          <p:spTgt spid="8"/>
                                        </p:tgtEl>
                                        <p:attrNameLst>
                                          <p:attrName>ppt_w</p:attrName>
                                        </p:attrNameLst>
                                      </p:cBhvr>
                                      <p:tavLst>
                                        <p:tav tm="0">
                                          <p:val>
                                            <p:fltVal val="0"/>
                                          </p:val>
                                        </p:tav>
                                        <p:tav tm="100000">
                                          <p:val>
                                            <p:strVal val="#ppt_w"/>
                                          </p:val>
                                        </p:tav>
                                      </p:tavLst>
                                    </p:anim>
                                    <p:anim calcmode="lin" valueType="num">
                                      <p:cBhvr>
                                        <p:cTn id="10" dur="500" fill="hold"/>
                                        <p:tgtEl>
                                          <p:spTgt spid="8"/>
                                        </p:tgtEl>
                                        <p:attrNameLst>
                                          <p:attrName>ppt_h</p:attrName>
                                        </p:attrNameLst>
                                      </p:cBhvr>
                                      <p:tavLst>
                                        <p:tav tm="0">
                                          <p:val>
                                            <p:strVal val="#ppt_h"/>
                                          </p:val>
                                        </p:tav>
                                        <p:tav tm="100000">
                                          <p:val>
                                            <p:strVal val="#ppt_h"/>
                                          </p:val>
                                        </p:tav>
                                      </p:tavLst>
                                    </p:anim>
                                  </p:childTnLst>
                                </p:cTn>
                              </p:par>
                              <p:par>
                                <p:cTn id="11" presetID="17" presetClass="entr" presetSubtype="2"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ppt_x</p:attrName>
                                        </p:attrNameLst>
                                      </p:cBhvr>
                                      <p:tavLst>
                                        <p:tav tm="0">
                                          <p:val>
                                            <p:strVal val="#ppt_x+#ppt_w/2"/>
                                          </p:val>
                                        </p:tav>
                                        <p:tav tm="100000">
                                          <p:val>
                                            <p:strVal val="#ppt_x"/>
                                          </p:val>
                                        </p:tav>
                                      </p:tavLst>
                                    </p:anim>
                                    <p:anim calcmode="lin" valueType="num">
                                      <p:cBhvr>
                                        <p:cTn id="14" dur="500" fill="hold"/>
                                        <p:tgtEl>
                                          <p:spTgt spid="9"/>
                                        </p:tgtEl>
                                        <p:attrNameLst>
                                          <p:attrName>ppt_y</p:attrName>
                                        </p:attrNameLst>
                                      </p:cBhvr>
                                      <p:tavLst>
                                        <p:tav tm="0">
                                          <p:val>
                                            <p:strVal val="#ppt_y"/>
                                          </p:val>
                                        </p:tav>
                                        <p:tav tm="100000">
                                          <p:val>
                                            <p:strVal val="#ppt_y"/>
                                          </p:val>
                                        </p:tav>
                                      </p:tavLst>
                                    </p:anim>
                                    <p:anim calcmode="lin" valueType="num">
                                      <p:cBhvr>
                                        <p:cTn id="15" dur="500" fill="hold"/>
                                        <p:tgtEl>
                                          <p:spTgt spid="9"/>
                                        </p:tgtEl>
                                        <p:attrNameLst>
                                          <p:attrName>ppt_w</p:attrName>
                                        </p:attrNameLst>
                                      </p:cBhvr>
                                      <p:tavLst>
                                        <p:tav tm="0">
                                          <p:val>
                                            <p:fltVal val="0"/>
                                          </p:val>
                                        </p:tav>
                                        <p:tav tm="100000">
                                          <p:val>
                                            <p:strVal val="#ppt_w"/>
                                          </p:val>
                                        </p:tav>
                                      </p:tavLst>
                                    </p:anim>
                                    <p:anim calcmode="lin" valueType="num">
                                      <p:cBhvr>
                                        <p:cTn id="16" dur="500" fill="hold"/>
                                        <p:tgtEl>
                                          <p:spTgt spid="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theme/theme1.xml><?xml version="1.0" encoding="utf-8"?>
<a:theme xmlns:a="http://schemas.openxmlformats.org/drawingml/2006/main" name="واجهة">
  <a:themeElements>
    <a:clrScheme name="واجهة">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واجهة">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واجهة">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320</TotalTime>
  <Words>2715</Words>
  <Application>Microsoft Office PowerPoint</Application>
  <PresentationFormat>شاشة عريضة</PresentationFormat>
  <Paragraphs>315</Paragraphs>
  <Slides>39</Slides>
  <Notes>0</Notes>
  <HiddenSlides>0</HiddenSlides>
  <MMClips>0</MMClips>
  <ScaleCrop>false</ScaleCrop>
  <HeadingPairs>
    <vt:vector size="6" baseType="variant">
      <vt:variant>
        <vt:lpstr>الخطوط المستخدمة</vt:lpstr>
      </vt:variant>
      <vt:variant>
        <vt:i4>7</vt:i4>
      </vt:variant>
      <vt:variant>
        <vt:lpstr>نسق</vt:lpstr>
      </vt:variant>
      <vt:variant>
        <vt:i4>1</vt:i4>
      </vt:variant>
      <vt:variant>
        <vt:lpstr>عناوين الشرائح</vt:lpstr>
      </vt:variant>
      <vt:variant>
        <vt:i4>39</vt:i4>
      </vt:variant>
    </vt:vector>
  </HeadingPairs>
  <TitlesOfParts>
    <vt:vector size="47" baseType="lpstr">
      <vt:lpstr>Arabic Typesetting</vt:lpstr>
      <vt:lpstr>Arial</vt:lpstr>
      <vt:lpstr>Calibri</vt:lpstr>
      <vt:lpstr>Simplified Arabic</vt:lpstr>
      <vt:lpstr>Trebuchet MS</vt:lpstr>
      <vt:lpstr>Wingdings 2</vt:lpstr>
      <vt:lpstr>Wingdings 3</vt:lpstr>
      <vt:lpstr>واجهة</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3</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DREAMS</dc:creator>
  <cp:lastModifiedBy>DR ELKADY</cp:lastModifiedBy>
  <cp:revision>4</cp:revision>
  <dcterms:created xsi:type="dcterms:W3CDTF">2023-10-25T08:06:17Z</dcterms:created>
  <dcterms:modified xsi:type="dcterms:W3CDTF">2023-10-26T07:16:57Z</dcterms:modified>
</cp:coreProperties>
</file>