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7" r:id="rId1"/>
  </p:sldMasterIdLst>
  <p:notesMasterIdLst>
    <p:notesMasterId r:id="rId66"/>
  </p:notesMasterIdLst>
  <p:sldIdLst>
    <p:sldId id="27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7" r:id="rId20"/>
    <p:sldId id="278"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7" r:id="rId49"/>
    <p:sldId id="308" r:id="rId50"/>
    <p:sldId id="309" r:id="rId51"/>
    <p:sldId id="310" r:id="rId52"/>
    <p:sldId id="311" r:id="rId53"/>
    <p:sldId id="312" r:id="rId54"/>
    <p:sldId id="314" r:id="rId55"/>
    <p:sldId id="313" r:id="rId56"/>
    <p:sldId id="315" r:id="rId57"/>
    <p:sldId id="316" r:id="rId58"/>
    <p:sldId id="317" r:id="rId59"/>
    <p:sldId id="318" r:id="rId60"/>
    <p:sldId id="319" r:id="rId61"/>
    <p:sldId id="320" r:id="rId62"/>
    <p:sldId id="321" r:id="rId63"/>
    <p:sldId id="322" r:id="rId64"/>
    <p:sldId id="325" r:id="rId6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8A14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snapToGrid="0">
      <p:cViewPr varScale="1">
        <p:scale>
          <a:sx n="102" d="100"/>
          <a:sy n="102" d="100"/>
        </p:scale>
        <p:origin x="91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8788"/>
          </a:xfrm>
          <a:prstGeom prst="rect">
            <a:avLst/>
          </a:prstGeom>
        </p:spPr>
        <p:txBody>
          <a:bodyPr vert="horz" lIns="91440" tIns="45720" rIns="91440" bIns="45720" rtlCol="1"/>
          <a:lstStyle>
            <a:lvl1pPr algn="l">
              <a:defRPr sz="1200"/>
            </a:lvl1pPr>
          </a:lstStyle>
          <a:p>
            <a:endParaRPr lang="en-US"/>
          </a:p>
        </p:txBody>
      </p:sp>
      <p:sp>
        <p:nvSpPr>
          <p:cNvPr id="3" name="عنصر نائب للتاريخ 2"/>
          <p:cNvSpPr>
            <a:spLocks noGrp="1"/>
          </p:cNvSpPr>
          <p:nvPr>
            <p:ph type="dt" idx="1"/>
          </p:nvPr>
        </p:nvSpPr>
        <p:spPr>
          <a:xfrm>
            <a:off x="1588" y="0"/>
            <a:ext cx="2971800" cy="458788"/>
          </a:xfrm>
          <a:prstGeom prst="rect">
            <a:avLst/>
          </a:prstGeom>
        </p:spPr>
        <p:txBody>
          <a:bodyPr vert="horz" lIns="91440" tIns="45720" rIns="91440" bIns="45720" rtlCol="1"/>
          <a:lstStyle>
            <a:lvl1pPr algn="r">
              <a:defRPr sz="1200"/>
            </a:lvl1pPr>
          </a:lstStyle>
          <a:p>
            <a:fld id="{CD0F36A0-0545-453C-B607-BC22EBABEE00}" type="datetimeFigureOut">
              <a:rPr lang="en-US" smtClean="0"/>
              <a:t>10/23/2023</a:t>
            </a:fld>
            <a:endParaRPr lang="en-US"/>
          </a:p>
        </p:txBody>
      </p:sp>
      <p:sp>
        <p:nvSpPr>
          <p:cNvPr id="4" name="عنصر نائب لصورة الشريحة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a:p>
        </p:txBody>
      </p:sp>
      <p:sp>
        <p:nvSpPr>
          <p:cNvPr id="6" name="عنصر نائب للتذييل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l">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r">
              <a:defRPr sz="1200"/>
            </a:lvl1pPr>
          </a:lstStyle>
          <a:p>
            <a:fld id="{A729F280-E936-40E3-9963-8E13A1D83F97}" type="slidenum">
              <a:rPr lang="en-US" smtClean="0"/>
              <a:t>‹#›</a:t>
            </a:fld>
            <a:endParaRPr lang="en-US"/>
          </a:p>
        </p:txBody>
      </p:sp>
    </p:spTree>
    <p:extLst>
      <p:ext uri="{BB962C8B-B14F-4D97-AF65-F5344CB8AC3E}">
        <p14:creationId xmlns:p14="http://schemas.microsoft.com/office/powerpoint/2010/main" val="1391899380"/>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en-US" dirty="0"/>
          </a:p>
        </p:txBody>
      </p:sp>
      <p:sp>
        <p:nvSpPr>
          <p:cNvPr id="4" name="عنصر نائب لرقم الشريحة 3"/>
          <p:cNvSpPr>
            <a:spLocks noGrp="1"/>
          </p:cNvSpPr>
          <p:nvPr>
            <p:ph type="sldNum" sz="quarter" idx="5"/>
          </p:nvPr>
        </p:nvSpPr>
        <p:spPr/>
        <p:txBody>
          <a:bodyPr/>
          <a:lstStyle/>
          <a:p>
            <a:fld id="{A729F280-E936-40E3-9963-8E13A1D83F97}" type="slidenum">
              <a:rPr lang="en-US" smtClean="0"/>
              <a:t>48</a:t>
            </a:fld>
            <a:endParaRPr lang="en-US"/>
          </a:p>
        </p:txBody>
      </p:sp>
    </p:spTree>
    <p:extLst>
      <p:ext uri="{BB962C8B-B14F-4D97-AF65-F5344CB8AC3E}">
        <p14:creationId xmlns:p14="http://schemas.microsoft.com/office/powerpoint/2010/main" val="2431611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C80B2676-122E-471E-A0BD-CAD2A6FE41E5}"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33347513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C80B2676-122E-471E-A0BD-CAD2A6FE41E5}"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8182292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C80B2676-122E-471E-A0BD-CAD2A6FE41E5}"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FAB1496-D5D9-43FD-83E3-24F34CB93BDA}"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8791804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ar-SA"/>
              <a:t>انقر لتحرير نمط عنوان الشكل الرئيسي</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C80B2676-122E-471E-A0BD-CAD2A6FE41E5}" type="datetimeFigureOut">
              <a:rPr lang="en-US" smtClean="0"/>
              <a:t>10/23/2023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26357479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ذات اقتباس">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C80B2676-122E-471E-A0BD-CAD2A6FE41E5}" type="datetimeFigureOut">
              <a:rPr lang="en-US" smtClean="0"/>
              <a:t>10/23/2023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FAB1496-D5D9-43FD-83E3-24F34CB93BDA}"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811187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صواب أو خطأ">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ar-SA"/>
              <a:t>انقر لتحرير نمط عنوان الشكل الرئيسي</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ar-SA"/>
              <a:t>انقر لتحرير أنماط نص الشكل الرئيسي</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ar-SA"/>
              <a:t>انقر لتحرير أنماط نص الشكل الرئيسي</a:t>
            </a:r>
          </a:p>
        </p:txBody>
      </p:sp>
      <p:sp>
        <p:nvSpPr>
          <p:cNvPr id="5" name="Date Placeholder 4"/>
          <p:cNvSpPr>
            <a:spLocks noGrp="1"/>
          </p:cNvSpPr>
          <p:nvPr>
            <p:ph type="dt" sz="half" idx="10"/>
          </p:nvPr>
        </p:nvSpPr>
        <p:spPr/>
        <p:txBody>
          <a:bodyPr/>
          <a:lstStyle/>
          <a:p>
            <a:fld id="{C80B2676-122E-471E-A0BD-CAD2A6FE41E5}" type="datetimeFigureOut">
              <a:rPr lang="en-US" smtClean="0"/>
              <a:t>10/23/2023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36993684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ancho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C80B2676-122E-471E-A0BD-CAD2A6FE41E5}"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41268406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C80B2676-122E-471E-A0BD-CAD2A6FE41E5}"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1823648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C80B2676-122E-471E-A0BD-CAD2A6FE41E5}"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18489787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انقر لتحرير أنماط نص الشكل الرئيسي</a:t>
            </a:r>
          </a:p>
        </p:txBody>
      </p:sp>
      <p:sp>
        <p:nvSpPr>
          <p:cNvPr id="4" name="Date Placeholder 3"/>
          <p:cNvSpPr>
            <a:spLocks noGrp="1"/>
          </p:cNvSpPr>
          <p:nvPr>
            <p:ph type="dt" sz="half" idx="10"/>
          </p:nvPr>
        </p:nvSpPr>
        <p:spPr/>
        <p:txBody>
          <a:bodyPr/>
          <a:lstStyle/>
          <a:p>
            <a:fld id="{C80B2676-122E-471E-A0BD-CAD2A6FE41E5}" type="datetimeFigureOut">
              <a:rPr lang="en-US" smtClean="0"/>
              <a:t>10/23/2023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715701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C80B2676-122E-471E-A0BD-CAD2A6FE41E5}" type="datetimeFigureOut">
              <a:rPr lang="en-US" smtClean="0"/>
              <a:t>10/23/2023</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26138804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انقر لتحرير أنماط نص الشكل الرئيسي</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C80B2676-122E-471E-A0BD-CAD2A6FE41E5}" type="datetimeFigureOut">
              <a:rPr lang="en-US" smtClean="0"/>
              <a:t>10/23/2023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20488709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C80B2676-122E-471E-A0BD-CAD2A6FE41E5}" type="datetimeFigureOut">
              <a:rPr lang="en-US" smtClean="0"/>
              <a:t>10/23/2023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5194373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0B2676-122E-471E-A0BD-CAD2A6FE41E5}" type="datetimeFigureOut">
              <a:rPr lang="en-US" smtClean="0"/>
              <a:t>10/23/2023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1206633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C80B2676-122E-471E-A0BD-CAD2A6FE41E5}" type="datetimeFigureOut">
              <a:rPr lang="en-US" smtClean="0"/>
              <a:t>10/23/2023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1968557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انقر لتحرير أنماط نص الشكل الرئيسي</a:t>
            </a:r>
          </a:p>
        </p:txBody>
      </p:sp>
      <p:sp>
        <p:nvSpPr>
          <p:cNvPr id="5" name="Date Placeholder 4"/>
          <p:cNvSpPr>
            <a:spLocks noGrp="1"/>
          </p:cNvSpPr>
          <p:nvPr>
            <p:ph type="dt" sz="half" idx="10"/>
          </p:nvPr>
        </p:nvSpPr>
        <p:spPr/>
        <p:txBody>
          <a:bodyPr/>
          <a:lstStyle/>
          <a:p>
            <a:fld id="{C80B2676-122E-471E-A0BD-CAD2A6FE41E5}" type="datetimeFigureOut">
              <a:rPr lang="en-US" smtClean="0"/>
              <a:t>10/23/2023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9FAB1496-D5D9-43FD-83E3-24F34CB93BDA}" type="slidenum">
              <a:rPr lang="en-US" smtClean="0"/>
              <a:t>‹#›</a:t>
            </a:fld>
            <a:endParaRPr lang="en-US"/>
          </a:p>
        </p:txBody>
      </p:sp>
    </p:spTree>
    <p:extLst>
      <p:ext uri="{BB962C8B-B14F-4D97-AF65-F5344CB8AC3E}">
        <p14:creationId xmlns:p14="http://schemas.microsoft.com/office/powerpoint/2010/main" val="12137107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ar-SA"/>
              <a:t>انقر لتحرير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C80B2676-122E-471E-A0BD-CAD2A6FE41E5}" type="datetimeFigureOut">
              <a:rPr lang="en-US" smtClean="0"/>
              <a:t>10/23/2023</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9FAB1496-D5D9-43FD-83E3-24F34CB93BDA}" type="slidenum">
              <a:rPr lang="en-US" smtClean="0"/>
              <a:t>‹#›</a:t>
            </a:fld>
            <a:endParaRPr lang="en-US"/>
          </a:p>
        </p:txBody>
      </p:sp>
    </p:spTree>
    <p:extLst>
      <p:ext uri="{BB962C8B-B14F-4D97-AF65-F5344CB8AC3E}">
        <p14:creationId xmlns:p14="http://schemas.microsoft.com/office/powerpoint/2010/main" val="3854786321"/>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6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6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0">
            <a:extLst>
              <a:ext uri="{FF2B5EF4-FFF2-40B4-BE49-F238E27FC236}">
                <a16:creationId xmlns:a16="http://schemas.microsoft.com/office/drawing/2014/main" id="{82389C2E-7EC4-492A-8229-6BD1BE2C7A65}"/>
              </a:ext>
            </a:extLst>
          </p:cNvPr>
          <p:cNvSpPr/>
          <p:nvPr/>
        </p:nvSpPr>
        <p:spPr>
          <a:xfrm>
            <a:off x="2180131" y="2677204"/>
            <a:ext cx="7185811" cy="1328468"/>
          </a:xfrm>
          <a:prstGeom prst="roundRect">
            <a:avLst>
              <a:gd name="adj" fmla="val 50000"/>
            </a:avLst>
          </a:prstGeom>
          <a:noFill/>
          <a:ln w="57150">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latin typeface="Arabic Typesetting" panose="03020402040406030203" pitchFamily="66" charset="-78"/>
              <a:cs typeface="Arabic Typesetting" panose="03020402040406030203" pitchFamily="66" charset="-78"/>
            </a:endParaRPr>
          </a:p>
        </p:txBody>
      </p:sp>
      <p:sp>
        <p:nvSpPr>
          <p:cNvPr id="3" name="Rounded Rectangle 1">
            <a:extLst>
              <a:ext uri="{FF2B5EF4-FFF2-40B4-BE49-F238E27FC236}">
                <a16:creationId xmlns:a16="http://schemas.microsoft.com/office/drawing/2014/main" id="{B9570905-D7E4-4BA8-B4F9-A174686ABD78}"/>
              </a:ext>
            </a:extLst>
          </p:cNvPr>
          <p:cNvSpPr/>
          <p:nvPr/>
        </p:nvSpPr>
        <p:spPr>
          <a:xfrm>
            <a:off x="2442550" y="2677204"/>
            <a:ext cx="6739091" cy="1328468"/>
          </a:xfrm>
          <a:prstGeom prst="roundRect">
            <a:avLst>
              <a:gd name="adj" fmla="val 50000"/>
            </a:avLst>
          </a:prstGeom>
          <a:solidFill>
            <a:srgbClr val="BFD451"/>
          </a:solidFill>
          <a:ln>
            <a:solidFill>
              <a:srgbClr val="BFD45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latin typeface="Arabic Typesetting" panose="03020402040406030203" pitchFamily="66" charset="-78"/>
              <a:cs typeface="Arabic Typesetting" panose="03020402040406030203" pitchFamily="66" charset="-78"/>
            </a:endParaRPr>
          </a:p>
        </p:txBody>
      </p:sp>
      <p:sp>
        <p:nvSpPr>
          <p:cNvPr id="4" name="Rounded Rectangle 31">
            <a:extLst>
              <a:ext uri="{FF2B5EF4-FFF2-40B4-BE49-F238E27FC236}">
                <a16:creationId xmlns:a16="http://schemas.microsoft.com/office/drawing/2014/main" id="{69215B61-BE57-435C-8436-6DED36A24A96}"/>
              </a:ext>
            </a:extLst>
          </p:cNvPr>
          <p:cNvSpPr/>
          <p:nvPr/>
        </p:nvSpPr>
        <p:spPr>
          <a:xfrm rot="5400000">
            <a:off x="5181376" y="2358654"/>
            <a:ext cx="2096222" cy="1965568"/>
          </a:xfrm>
          <a:prstGeom prst="roundRect">
            <a:avLst>
              <a:gd name="adj" fmla="val 50000"/>
            </a:avLst>
          </a:prstGeom>
          <a:noFill/>
          <a:ln w="5715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latin typeface="Arabic Typesetting" panose="03020402040406030203" pitchFamily="66" charset="-78"/>
              <a:cs typeface="Arabic Typesetting" panose="03020402040406030203" pitchFamily="66" charset="-78"/>
            </a:endParaRPr>
          </a:p>
        </p:txBody>
      </p:sp>
      <p:pic>
        <p:nvPicPr>
          <p:cNvPr id="5" name="Picture 3">
            <a:extLst>
              <a:ext uri="{FF2B5EF4-FFF2-40B4-BE49-F238E27FC236}">
                <a16:creationId xmlns:a16="http://schemas.microsoft.com/office/drawing/2014/main" id="{D7BD2A45-0D2B-45E9-A95A-0C638CD95CD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Rounded Rectangle 30">
            <a:extLst>
              <a:ext uri="{FF2B5EF4-FFF2-40B4-BE49-F238E27FC236}">
                <a16:creationId xmlns:a16="http://schemas.microsoft.com/office/drawing/2014/main" id="{7FA38A46-62BF-448D-B91D-2908636AE6AF}"/>
              </a:ext>
            </a:extLst>
          </p:cNvPr>
          <p:cNvSpPr/>
          <p:nvPr/>
        </p:nvSpPr>
        <p:spPr>
          <a:xfrm>
            <a:off x="3675355" y="2464140"/>
            <a:ext cx="5506286" cy="1328468"/>
          </a:xfrm>
          <a:prstGeom prst="roundRect">
            <a:avLst>
              <a:gd name="adj" fmla="val 50000"/>
            </a:avLst>
          </a:prstGeom>
          <a:noFill/>
          <a:ln w="57150">
            <a:solidFill>
              <a:srgbClr val="C8A1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latin typeface="Arabic Typesetting" panose="03020402040406030203" pitchFamily="66" charset="-78"/>
              <a:cs typeface="Arabic Typesetting" panose="03020402040406030203" pitchFamily="66" charset="-78"/>
            </a:endParaRPr>
          </a:p>
        </p:txBody>
      </p:sp>
      <p:sp>
        <p:nvSpPr>
          <p:cNvPr id="7" name="Rounded Rectangle 1">
            <a:extLst>
              <a:ext uri="{FF2B5EF4-FFF2-40B4-BE49-F238E27FC236}">
                <a16:creationId xmlns:a16="http://schemas.microsoft.com/office/drawing/2014/main" id="{06422F88-F707-4D91-81B6-6D8797B98187}"/>
              </a:ext>
            </a:extLst>
          </p:cNvPr>
          <p:cNvSpPr/>
          <p:nvPr/>
        </p:nvSpPr>
        <p:spPr>
          <a:xfrm>
            <a:off x="3846510" y="2502054"/>
            <a:ext cx="5163976" cy="1328468"/>
          </a:xfrm>
          <a:prstGeom prst="roundRect">
            <a:avLst>
              <a:gd name="adj" fmla="val 50000"/>
            </a:avLst>
          </a:prstGeom>
          <a:solidFill>
            <a:schemeClr val="bg1"/>
          </a:solidFill>
          <a:ln>
            <a:solidFill>
              <a:srgbClr val="C8A1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sz="8000" b="1" dirty="0">
                <a:solidFill>
                  <a:srgbClr val="92D050"/>
                </a:solidFill>
                <a:latin typeface="Arabic Typesetting" panose="03020402040406030203" pitchFamily="66" charset="-78"/>
                <a:cs typeface="Arabic Typesetting" panose="03020402040406030203" pitchFamily="66" charset="-78"/>
              </a:rPr>
              <a:t>استراتيجية الفورمات </a:t>
            </a:r>
            <a:endParaRPr lang="en-US" sz="8000" b="1" dirty="0">
              <a:solidFill>
                <a:srgbClr val="92D050"/>
              </a:solidFill>
              <a:latin typeface="Arabic Typesetting" panose="03020402040406030203" pitchFamily="66" charset="-78"/>
              <a:cs typeface="Arabic Typesetting" panose="03020402040406030203" pitchFamily="66" charset="-78"/>
            </a:endParaRPr>
          </a:p>
        </p:txBody>
      </p:sp>
      <p:sp>
        <p:nvSpPr>
          <p:cNvPr id="9" name="Rounded Rectangle 1">
            <a:extLst>
              <a:ext uri="{FF2B5EF4-FFF2-40B4-BE49-F238E27FC236}">
                <a16:creationId xmlns:a16="http://schemas.microsoft.com/office/drawing/2014/main" id="{51BB07C4-1FED-4DDF-9F9B-9A1F01FC074B}"/>
              </a:ext>
            </a:extLst>
          </p:cNvPr>
          <p:cNvSpPr/>
          <p:nvPr/>
        </p:nvSpPr>
        <p:spPr>
          <a:xfrm>
            <a:off x="9247170" y="224818"/>
            <a:ext cx="2677211" cy="1328468"/>
          </a:xfrm>
          <a:prstGeom prst="roundRect">
            <a:avLst>
              <a:gd name="adj" fmla="val 50000"/>
            </a:avLst>
          </a:prstGeom>
          <a:solidFill>
            <a:schemeClr val="bg1"/>
          </a:solidFill>
          <a:ln>
            <a:solidFill>
              <a:srgbClr val="C8A1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endParaRPr lang="en-US" sz="8000" b="1" dirty="0">
              <a:solidFill>
                <a:srgbClr val="00B050"/>
              </a:solidFill>
              <a:latin typeface="Arabic Typesetting" panose="03020402040406030203" pitchFamily="66" charset="-78"/>
              <a:cs typeface="Arabic Typesetting" panose="03020402040406030203" pitchFamily="66" charset="-78"/>
            </a:endParaRPr>
          </a:p>
        </p:txBody>
      </p:sp>
      <p:sp>
        <p:nvSpPr>
          <p:cNvPr id="10" name="Rounded Rectangle 30">
            <a:extLst>
              <a:ext uri="{FF2B5EF4-FFF2-40B4-BE49-F238E27FC236}">
                <a16:creationId xmlns:a16="http://schemas.microsoft.com/office/drawing/2014/main" id="{3B828419-C34A-475D-8517-7EE4D0B91DCF}"/>
              </a:ext>
            </a:extLst>
          </p:cNvPr>
          <p:cNvSpPr/>
          <p:nvPr/>
        </p:nvSpPr>
        <p:spPr>
          <a:xfrm>
            <a:off x="9108387" y="218821"/>
            <a:ext cx="2964189" cy="1415360"/>
          </a:xfrm>
          <a:prstGeom prst="roundRect">
            <a:avLst>
              <a:gd name="adj" fmla="val 50000"/>
            </a:avLst>
          </a:prstGeom>
          <a:noFill/>
          <a:ln w="57150">
            <a:solidFill>
              <a:srgbClr val="C8A1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latin typeface="Arabic Typesetting" panose="03020402040406030203" pitchFamily="66" charset="-78"/>
              <a:cs typeface="Arabic Typesetting" panose="03020402040406030203" pitchFamily="66" charset="-78"/>
            </a:endParaRPr>
          </a:p>
        </p:txBody>
      </p:sp>
      <p:sp>
        <p:nvSpPr>
          <p:cNvPr id="11" name="مربع نص 10">
            <a:extLst>
              <a:ext uri="{FF2B5EF4-FFF2-40B4-BE49-F238E27FC236}">
                <a16:creationId xmlns:a16="http://schemas.microsoft.com/office/drawing/2014/main" id="{92EC8BDD-86F3-EA1C-76DC-E706162FE028}"/>
              </a:ext>
            </a:extLst>
          </p:cNvPr>
          <p:cNvSpPr txBox="1"/>
          <p:nvPr/>
        </p:nvSpPr>
        <p:spPr>
          <a:xfrm>
            <a:off x="8739611" y="363604"/>
            <a:ext cx="2964188" cy="1200329"/>
          </a:xfrm>
          <a:prstGeom prst="rect">
            <a:avLst/>
          </a:prstGeom>
          <a:noFill/>
        </p:spPr>
        <p:txBody>
          <a:bodyPr wrap="square">
            <a:spAutoFit/>
          </a:bodyPr>
          <a:lstStyle/>
          <a:p>
            <a:pPr algn="r" rtl="0">
              <a:defRPr/>
            </a:pPr>
            <a:r>
              <a:rPr lang="ar-EG" b="1" i="1"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المملكة العربية السعودية </a:t>
            </a:r>
          </a:p>
          <a:p>
            <a:pPr algn="r" rtl="0">
              <a:defRPr/>
            </a:pPr>
            <a:r>
              <a:rPr lang="ar-EG" b="1" i="1"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وزارة التعليم </a:t>
            </a:r>
          </a:p>
          <a:p>
            <a:pPr algn="r" rtl="0">
              <a:defRPr/>
            </a:pPr>
            <a:r>
              <a:rPr lang="ar-EG" b="1" i="1"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الإدارة للتعليم بمنطقة الرياض</a:t>
            </a:r>
          </a:p>
          <a:p>
            <a:pPr algn="r" rtl="0">
              <a:defRPr/>
            </a:pPr>
            <a:r>
              <a:rPr lang="ar-EG" b="1" i="1" cap="all" dirty="0">
                <a:solidFill>
                  <a:srgbClr val="00B050"/>
                </a:solidFill>
                <a:effectLst>
                  <a:reflection blurRad="12700" stA="48000" endA="300" endPos="55000" dir="5400000" sy="-90000" algn="bl" rotWithShape="0"/>
                </a:effectLst>
                <a:latin typeface="Arabic Typesetting" panose="03020402040406030203" pitchFamily="66" charset="-78"/>
                <a:cs typeface="Arabic Typesetting" panose="03020402040406030203" pitchFamily="66" charset="-78"/>
              </a:rPr>
              <a:t>مكتب تعليم الملز</a:t>
            </a:r>
          </a:p>
        </p:txBody>
      </p:sp>
      <p:sp>
        <p:nvSpPr>
          <p:cNvPr id="12" name="Rounded Rectangle 30">
            <a:extLst>
              <a:ext uri="{FF2B5EF4-FFF2-40B4-BE49-F238E27FC236}">
                <a16:creationId xmlns:a16="http://schemas.microsoft.com/office/drawing/2014/main" id="{41647C35-5476-BD49-53C8-93CF4D68CCFC}"/>
              </a:ext>
            </a:extLst>
          </p:cNvPr>
          <p:cNvSpPr/>
          <p:nvPr/>
        </p:nvSpPr>
        <p:spPr>
          <a:xfrm>
            <a:off x="5741758" y="4454796"/>
            <a:ext cx="5715981" cy="2308758"/>
          </a:xfrm>
          <a:prstGeom prst="roundRect">
            <a:avLst>
              <a:gd name="adj" fmla="val 50000"/>
            </a:avLst>
          </a:prstGeom>
          <a:noFill/>
          <a:ln w="57150">
            <a:solidFill>
              <a:srgbClr val="C8A1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0">
              <a:latin typeface="Arabic Typesetting" panose="03020402040406030203" pitchFamily="66" charset="-78"/>
              <a:cs typeface="Arabic Typesetting" panose="03020402040406030203" pitchFamily="66" charset="-78"/>
            </a:endParaRPr>
          </a:p>
        </p:txBody>
      </p:sp>
      <p:sp>
        <p:nvSpPr>
          <p:cNvPr id="14" name="Rounded Rectangle 1">
            <a:extLst>
              <a:ext uri="{FF2B5EF4-FFF2-40B4-BE49-F238E27FC236}">
                <a16:creationId xmlns:a16="http://schemas.microsoft.com/office/drawing/2014/main" id="{A60372A8-7491-6CAD-F06A-E4CC8B891F6C}"/>
              </a:ext>
            </a:extLst>
          </p:cNvPr>
          <p:cNvSpPr/>
          <p:nvPr/>
        </p:nvSpPr>
        <p:spPr>
          <a:xfrm>
            <a:off x="6017760" y="4644617"/>
            <a:ext cx="5163976" cy="1929115"/>
          </a:xfrm>
          <a:prstGeom prst="roundRect">
            <a:avLst>
              <a:gd name="adj" fmla="val 50000"/>
            </a:avLst>
          </a:prstGeom>
          <a:solidFill>
            <a:schemeClr val="bg1"/>
          </a:solidFill>
          <a:ln>
            <a:solidFill>
              <a:srgbClr val="C8A14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defRPr/>
            </a:pPr>
            <a:r>
              <a:rPr lang="ar-EG" sz="5400" b="1" dirty="0">
                <a:solidFill>
                  <a:srgbClr val="00B050"/>
                </a:solidFill>
                <a:latin typeface="Arabic Typesetting" panose="03020402040406030203" pitchFamily="66" charset="-78"/>
                <a:cs typeface="Arabic Typesetting" panose="03020402040406030203" pitchFamily="66" charset="-78"/>
              </a:rPr>
              <a:t>إعداد</a:t>
            </a:r>
            <a:r>
              <a:rPr lang="ar-EG" sz="8000" b="1" dirty="0">
                <a:solidFill>
                  <a:srgbClr val="00B050"/>
                </a:solidFill>
                <a:latin typeface="Arabic Typesetting" panose="03020402040406030203" pitchFamily="66" charset="-78"/>
                <a:cs typeface="Arabic Typesetting" panose="03020402040406030203" pitchFamily="66" charset="-78"/>
              </a:rPr>
              <a:t> </a:t>
            </a:r>
            <a:endParaRPr lang="ar-EG" sz="2800" b="1" dirty="0">
              <a:solidFill>
                <a:srgbClr val="00B050"/>
              </a:solidFill>
              <a:latin typeface="Arabic Typesetting" panose="03020402040406030203" pitchFamily="66" charset="-78"/>
              <a:cs typeface="Arabic Typesetting" panose="03020402040406030203" pitchFamily="66" charset="-78"/>
            </a:endParaRPr>
          </a:p>
          <a:p>
            <a:pPr algn="ctr" fontAlgn="auto">
              <a:spcBef>
                <a:spcPts val="0"/>
              </a:spcBef>
              <a:spcAft>
                <a:spcPts val="0"/>
              </a:spcAft>
              <a:defRPr/>
            </a:pPr>
            <a:r>
              <a:rPr lang="ar-EG" sz="2800" b="1" dirty="0">
                <a:solidFill>
                  <a:srgbClr val="00B050"/>
                </a:solidFill>
                <a:latin typeface="Arabic Typesetting" panose="03020402040406030203" pitchFamily="66" charset="-78"/>
                <a:cs typeface="Arabic Typesetting" panose="03020402040406030203" pitchFamily="66" charset="-78"/>
              </a:rPr>
              <a:t>المشرفة التربوية/مهره عبدالله أل طلحان</a:t>
            </a:r>
          </a:p>
          <a:p>
            <a:pPr algn="ctr" fontAlgn="auto">
              <a:spcBef>
                <a:spcPts val="0"/>
              </a:spcBef>
              <a:spcAft>
                <a:spcPts val="0"/>
              </a:spcAft>
              <a:defRPr/>
            </a:pPr>
            <a:r>
              <a:rPr lang="ar-EG" sz="2800" b="1" dirty="0">
                <a:solidFill>
                  <a:srgbClr val="00B050"/>
                </a:solidFill>
                <a:latin typeface="Arabic Typesetting" panose="03020402040406030203" pitchFamily="66" charset="-78"/>
                <a:cs typeface="Arabic Typesetting" panose="03020402040406030203" pitchFamily="66" charset="-78"/>
              </a:rPr>
              <a:t>شعبة العلوم الطبيعية كمياء </a:t>
            </a:r>
            <a:endParaRPr lang="en-US" sz="2800" b="1" dirty="0">
              <a:solidFill>
                <a:srgbClr val="00B050"/>
              </a:solidFill>
              <a:latin typeface="Arabic Typesetting" panose="03020402040406030203" pitchFamily="66" charset="-78"/>
              <a:cs typeface="Arabic Typesetting" panose="03020402040406030203" pitchFamily="66" charset="-78"/>
            </a:endParaRPr>
          </a:p>
          <a:p>
            <a:pPr algn="ctr" rtl="1"/>
            <a:r>
              <a:rPr lang="ar-EG" sz="2800" b="1" dirty="0">
                <a:solidFill>
                  <a:srgbClr val="00B050"/>
                </a:solidFill>
                <a:latin typeface="Arabic Typesetting" panose="03020402040406030203" pitchFamily="66" charset="-78"/>
                <a:cs typeface="Arabic Typesetting" panose="03020402040406030203" pitchFamily="66" charset="-78"/>
              </a:rPr>
              <a:t> </a:t>
            </a:r>
            <a:endParaRPr lang="en-US" sz="8000" b="1" dirty="0">
              <a:solidFill>
                <a:srgbClr val="00B050"/>
              </a:solidFill>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13067389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1">
            <a:extLst>
              <a:ext uri="{FF2B5EF4-FFF2-40B4-BE49-F238E27FC236}">
                <a16:creationId xmlns:a16="http://schemas.microsoft.com/office/drawing/2014/main" id="{D8ABDB44-3185-E4C2-3A0C-303855B363E4}"/>
              </a:ext>
            </a:extLst>
          </p:cNvPr>
          <p:cNvSpPr>
            <a:spLocks noChangeArrowheads="1"/>
          </p:cNvSpPr>
          <p:nvPr/>
        </p:nvSpPr>
        <p:spPr bwMode="auto">
          <a:xfrm>
            <a:off x="2978870" y="-106895"/>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EG">
              <a:latin typeface="Calibri" panose="020F0502020204030204" pitchFamily="34" charset="0"/>
              <a:cs typeface="Calibri" panose="020F0502020204030204" pitchFamily="34" charset="0"/>
            </a:endParaRPr>
          </a:p>
        </p:txBody>
      </p:sp>
      <p:grpSp>
        <p:nvGrpSpPr>
          <p:cNvPr id="5" name="Canvas 8">
            <a:extLst>
              <a:ext uri="{FF2B5EF4-FFF2-40B4-BE49-F238E27FC236}">
                <a16:creationId xmlns:a16="http://schemas.microsoft.com/office/drawing/2014/main" id="{AE562C6F-A36A-1D2B-45C0-88F5DA7C13B0}"/>
              </a:ext>
            </a:extLst>
          </p:cNvPr>
          <p:cNvGrpSpPr>
            <a:grpSpLocks/>
          </p:cNvGrpSpPr>
          <p:nvPr/>
        </p:nvGrpSpPr>
        <p:grpSpPr bwMode="auto">
          <a:xfrm>
            <a:off x="4944669" y="1984343"/>
            <a:ext cx="3629025" cy="2487613"/>
            <a:chOff x="7848" y="1206"/>
            <a:chExt cx="36296" cy="24872"/>
          </a:xfrm>
        </p:grpSpPr>
        <p:sp>
          <p:nvSpPr>
            <p:cNvPr id="6" name="AutoShape 10">
              <a:extLst>
                <a:ext uri="{FF2B5EF4-FFF2-40B4-BE49-F238E27FC236}">
                  <a16:creationId xmlns:a16="http://schemas.microsoft.com/office/drawing/2014/main" id="{2D7F4134-F1BA-0B66-EC40-A4F012E8506E}"/>
                </a:ext>
              </a:extLst>
            </p:cNvPr>
            <p:cNvSpPr>
              <a:spLocks noChangeAspect="1" noChangeArrowheads="1"/>
            </p:cNvSpPr>
            <p:nvPr/>
          </p:nvSpPr>
          <p:spPr bwMode="auto">
            <a:xfrm>
              <a:off x="7848" y="1206"/>
              <a:ext cx="36297" cy="2487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
          <p:nvSpPr>
            <p:cNvPr id="7" name="Rectangle 17">
              <a:extLst>
                <a:ext uri="{FF2B5EF4-FFF2-40B4-BE49-F238E27FC236}">
                  <a16:creationId xmlns:a16="http://schemas.microsoft.com/office/drawing/2014/main" id="{3DB1207C-48BB-C6BE-96B0-7100824EBDD6}"/>
                </a:ext>
              </a:extLst>
            </p:cNvPr>
            <p:cNvSpPr>
              <a:spLocks noChangeArrowheads="1"/>
            </p:cNvSpPr>
            <p:nvPr/>
          </p:nvSpPr>
          <p:spPr bwMode="auto">
            <a:xfrm>
              <a:off x="9143" y="2283"/>
              <a:ext cx="32009" cy="457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a:ln>
                    <a:noFill/>
                  </a:ln>
                  <a:solidFill>
                    <a:schemeClr val="tx1"/>
                  </a:solidFill>
                  <a:effectLst/>
                  <a:latin typeface="Calibri" panose="020F0502020204030204" pitchFamily="34" charset="0"/>
                  <a:ea typeface="Times New Roman" pitchFamily="18" charset="0"/>
                  <a:cs typeface="Calibri" panose="020F0502020204030204" pitchFamily="34" charset="0"/>
                </a:rPr>
                <a:t>استراتيجيات التدريس</a:t>
              </a:r>
              <a:endParaRPr kumimoji="0" lang="ar-SA"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8" name="Rectangle 18">
              <a:extLst>
                <a:ext uri="{FF2B5EF4-FFF2-40B4-BE49-F238E27FC236}">
                  <a16:creationId xmlns:a16="http://schemas.microsoft.com/office/drawing/2014/main" id="{218C10AA-BC20-184D-793A-6DAF9FE2EE97}"/>
                </a:ext>
              </a:extLst>
            </p:cNvPr>
            <p:cNvSpPr>
              <a:spLocks noChangeArrowheads="1"/>
            </p:cNvSpPr>
            <p:nvPr/>
          </p:nvSpPr>
          <p:spPr bwMode="auto">
            <a:xfrm>
              <a:off x="12833" y="12871"/>
              <a:ext cx="25146" cy="45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a:ln>
                    <a:noFill/>
                  </a:ln>
                  <a:solidFill>
                    <a:schemeClr val="tx1"/>
                  </a:solidFill>
                  <a:effectLst/>
                  <a:latin typeface="Calibri" panose="020F0502020204030204" pitchFamily="34" charset="0"/>
                  <a:ea typeface="Times New Roman" pitchFamily="18" charset="0"/>
                  <a:cs typeface="Calibri" panose="020F0502020204030204" pitchFamily="34" charset="0"/>
                </a:rPr>
                <a:t>طرق التدريس</a:t>
              </a:r>
              <a:endParaRPr kumimoji="0" lang="ar-SA"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9" name="Rectangle 19">
              <a:extLst>
                <a:ext uri="{FF2B5EF4-FFF2-40B4-BE49-F238E27FC236}">
                  <a16:creationId xmlns:a16="http://schemas.microsoft.com/office/drawing/2014/main" id="{0DBA58BE-0C3B-366C-25C5-CD88E19861C3}"/>
                </a:ext>
              </a:extLst>
            </p:cNvPr>
            <p:cNvSpPr>
              <a:spLocks noChangeArrowheads="1"/>
            </p:cNvSpPr>
            <p:nvPr/>
          </p:nvSpPr>
          <p:spPr bwMode="auto">
            <a:xfrm>
              <a:off x="14408" y="21132"/>
              <a:ext cx="22860" cy="4572"/>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a:ln>
                    <a:noFill/>
                  </a:ln>
                  <a:solidFill>
                    <a:schemeClr val="tx1"/>
                  </a:solidFill>
                  <a:effectLst/>
                  <a:latin typeface="Calibri" panose="020F0502020204030204" pitchFamily="34" charset="0"/>
                  <a:ea typeface="Times New Roman" pitchFamily="18" charset="0"/>
                  <a:cs typeface="Calibri" panose="020F0502020204030204" pitchFamily="34" charset="0"/>
                </a:rPr>
                <a:t>أساليب التدريس</a:t>
              </a:r>
              <a:endParaRPr kumimoji="0" lang="ar-SA"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0" name="AutoShape 20">
              <a:extLst>
                <a:ext uri="{FF2B5EF4-FFF2-40B4-BE49-F238E27FC236}">
                  <a16:creationId xmlns:a16="http://schemas.microsoft.com/office/drawing/2014/main" id="{3EFD9026-F5BF-5AD3-9F11-EF060B1B398E}"/>
                </a:ext>
              </a:extLst>
            </p:cNvPr>
            <p:cNvSpPr>
              <a:spLocks noChangeArrowheads="1"/>
            </p:cNvSpPr>
            <p:nvPr/>
          </p:nvSpPr>
          <p:spPr bwMode="auto">
            <a:xfrm>
              <a:off x="22858" y="8003"/>
              <a:ext cx="4856" cy="5193"/>
            </a:xfrm>
            <a:prstGeom prst="downArrow">
              <a:avLst>
                <a:gd name="adj1" fmla="val 50000"/>
                <a:gd name="adj2" fmla="val 2556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sp>
          <p:nvSpPr>
            <p:cNvPr id="11" name="AutoShape 21">
              <a:extLst>
                <a:ext uri="{FF2B5EF4-FFF2-40B4-BE49-F238E27FC236}">
                  <a16:creationId xmlns:a16="http://schemas.microsoft.com/office/drawing/2014/main" id="{9C624035-DE00-CAD7-2697-43DD1B7EB1F6}"/>
                </a:ext>
              </a:extLst>
            </p:cNvPr>
            <p:cNvSpPr>
              <a:spLocks noChangeArrowheads="1"/>
            </p:cNvSpPr>
            <p:nvPr/>
          </p:nvSpPr>
          <p:spPr bwMode="auto">
            <a:xfrm>
              <a:off x="22948" y="17595"/>
              <a:ext cx="4858" cy="3404"/>
            </a:xfrm>
            <a:prstGeom prst="downArrow">
              <a:avLst>
                <a:gd name="adj1" fmla="val 50000"/>
                <a:gd name="adj2" fmla="val 23907"/>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ar-EG">
                <a:latin typeface="Calibri" panose="020F0502020204030204" pitchFamily="34" charset="0"/>
                <a:cs typeface="Calibri" panose="020F0502020204030204" pitchFamily="34" charset="0"/>
              </a:endParaRPr>
            </a:p>
          </p:txBody>
        </p:sp>
      </p:grpSp>
      <p:sp>
        <p:nvSpPr>
          <p:cNvPr id="12" name="Rectangle 15">
            <a:extLst>
              <a:ext uri="{FF2B5EF4-FFF2-40B4-BE49-F238E27FC236}">
                <a16:creationId xmlns:a16="http://schemas.microsoft.com/office/drawing/2014/main" id="{3025CCA3-083A-C6D9-38F3-CFEC8774AA48}"/>
              </a:ext>
            </a:extLst>
          </p:cNvPr>
          <p:cNvSpPr>
            <a:spLocks noChangeArrowheads="1"/>
          </p:cNvSpPr>
          <p:nvPr/>
        </p:nvSpPr>
        <p:spPr bwMode="auto">
          <a:xfrm>
            <a:off x="9652139" y="2609318"/>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EG" sz="1800" b="0" i="0" u="none" strike="noStrike" cap="none" normalizeH="0" baseline="0">
              <a:ln>
                <a:noFill/>
              </a:ln>
              <a:solidFill>
                <a:schemeClr val="tx1"/>
              </a:solidFill>
              <a:effectLst/>
              <a:latin typeface="Calibri" panose="020F0502020204030204" pitchFamily="34" charset="0"/>
              <a:cs typeface="Calibri" panose="020F0502020204030204" pitchFamily="34" charset="0"/>
            </a:endParaRPr>
          </a:p>
        </p:txBody>
      </p:sp>
      <p:sp>
        <p:nvSpPr>
          <p:cNvPr id="13" name="Rectangle 2">
            <a:extLst>
              <a:ext uri="{FF2B5EF4-FFF2-40B4-BE49-F238E27FC236}">
                <a16:creationId xmlns:a16="http://schemas.microsoft.com/office/drawing/2014/main" id="{3825E998-26ED-C3AF-8359-1ECF2369D9D1}"/>
              </a:ext>
            </a:extLst>
          </p:cNvPr>
          <p:cNvSpPr/>
          <p:nvPr/>
        </p:nvSpPr>
        <p:spPr>
          <a:xfrm>
            <a:off x="3987456" y="5043465"/>
            <a:ext cx="5543550" cy="729430"/>
          </a:xfrm>
          <a:prstGeom prst="rect">
            <a:avLst/>
          </a:prstGeom>
        </p:spPr>
        <p:txBody>
          <a:bodyPr wrap="square">
            <a:spAutoFit/>
          </a:bodyPr>
          <a:lstStyle/>
          <a:p>
            <a:pPr algn="ctr" rtl="1">
              <a:lnSpc>
                <a:spcPct val="115000"/>
              </a:lnSpc>
              <a:spcAft>
                <a:spcPts val="1000"/>
              </a:spcAft>
            </a:pPr>
            <a:r>
              <a:rPr lang="ar-EG" b="1" dirty="0">
                <a:latin typeface="Calibri" panose="020F0502020204030204" pitchFamily="34" charset="0"/>
                <a:ea typeface="Calibri"/>
                <a:cs typeface="Calibri" panose="020F0502020204030204" pitchFamily="34" charset="0"/>
              </a:rPr>
              <a:t>	شكل رقم (1) الفرق بين الاستراتيجيات والطرق والأساليب (الحميدان ،55:2004)</a:t>
            </a:r>
            <a:endParaRPr lang="en-US" sz="1400" b="1" dirty="0">
              <a:latin typeface="Calibri" panose="020F0502020204030204" pitchFamily="34" charset="0"/>
              <a:ea typeface="Times New Roman"/>
              <a:cs typeface="Calibri" panose="020F0502020204030204" pitchFamily="34" charset="0"/>
            </a:endParaRPr>
          </a:p>
        </p:txBody>
      </p:sp>
      <p:sp>
        <p:nvSpPr>
          <p:cNvPr id="14" name="Chevron 1">
            <a:extLst>
              <a:ext uri="{FF2B5EF4-FFF2-40B4-BE49-F238E27FC236}">
                <a16:creationId xmlns:a16="http://schemas.microsoft.com/office/drawing/2014/main" id="{A4435A8C-12C3-A72A-01A3-0680EE77BD78}"/>
              </a:ext>
            </a:extLst>
          </p:cNvPr>
          <p:cNvSpPr/>
          <p:nvPr/>
        </p:nvSpPr>
        <p:spPr>
          <a:xfrm>
            <a:off x="7855730" y="259624"/>
            <a:ext cx="828347" cy="924912"/>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alibri" panose="020F0502020204030204" pitchFamily="34" charset="0"/>
              <a:cs typeface="Calibri" panose="020F0502020204030204" pitchFamily="34" charset="0"/>
            </a:endParaRPr>
          </a:p>
        </p:txBody>
      </p:sp>
      <p:sp>
        <p:nvSpPr>
          <p:cNvPr id="16" name="Pentagon 4">
            <a:extLst>
              <a:ext uri="{FF2B5EF4-FFF2-40B4-BE49-F238E27FC236}">
                <a16:creationId xmlns:a16="http://schemas.microsoft.com/office/drawing/2014/main" id="{085F1938-DCA2-07EF-C0C1-BA61C923391F}"/>
              </a:ext>
            </a:extLst>
          </p:cNvPr>
          <p:cNvSpPr/>
          <p:nvPr/>
        </p:nvSpPr>
        <p:spPr>
          <a:xfrm>
            <a:off x="4336271" y="259624"/>
            <a:ext cx="3804611" cy="924913"/>
          </a:xfrm>
          <a:prstGeom prst="homePlat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15000"/>
              </a:lnSpc>
              <a:spcAft>
                <a:spcPts val="1000"/>
              </a:spcAft>
            </a:pPr>
            <a:r>
              <a:rPr lang="ar-EG" sz="1800" b="1" dirty="0">
                <a:solidFill>
                  <a:schemeClr val="bg1"/>
                </a:solidFill>
                <a:latin typeface="Calibri" panose="020F0502020204030204" pitchFamily="34" charset="0"/>
                <a:cs typeface="Calibri" panose="020F0502020204030204" pitchFamily="34" charset="0"/>
              </a:rPr>
              <a:t>الفرق بين الاستراتيجية والطريقة والأسلوب</a:t>
            </a:r>
            <a:endParaRPr lang="en-US" sz="8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464150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B96F02A3-E53C-9D57-2265-37F5C0DA40B3}"/>
              </a:ext>
            </a:extLst>
          </p:cNvPr>
          <p:cNvSpPr/>
          <p:nvPr/>
        </p:nvSpPr>
        <p:spPr>
          <a:xfrm>
            <a:off x="6899143" y="536820"/>
            <a:ext cx="4952165" cy="763437"/>
          </a:xfrm>
          <a:prstGeom prst="roundRect">
            <a:avLst>
              <a:gd name="adj" fmla="val 50000"/>
            </a:avLst>
          </a:prstGeom>
          <a:solidFill>
            <a:schemeClr val="accent2">
              <a:lumMod val="5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EG" sz="2400" b="1" dirty="0">
                <a:solidFill>
                  <a:schemeClr val="bg1">
                    <a:lumMod val="95000"/>
                  </a:schemeClr>
                </a:solidFill>
                <a:latin typeface="Calibri" panose="020F0502020204030204" pitchFamily="34" charset="0"/>
                <a:cs typeface="Calibri" panose="020F0502020204030204" pitchFamily="34" charset="0"/>
              </a:rPr>
              <a:t>الفرق بين الاستراتيجية والطريقة والأسلوب</a:t>
            </a:r>
            <a:endParaRPr lang="en-US" sz="10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Round Diagonal Corner Rectangle 7">
            <a:extLst>
              <a:ext uri="{FF2B5EF4-FFF2-40B4-BE49-F238E27FC236}">
                <a16:creationId xmlns:a16="http://schemas.microsoft.com/office/drawing/2014/main" id="{9ABD3953-B486-D0F5-6E23-5A9AAE2E1622}"/>
              </a:ext>
            </a:extLst>
          </p:cNvPr>
          <p:cNvSpPr/>
          <p:nvPr/>
        </p:nvSpPr>
        <p:spPr>
          <a:xfrm>
            <a:off x="3298103" y="1380376"/>
            <a:ext cx="7919794" cy="3615830"/>
          </a:xfrm>
          <a:prstGeom prst="round2DiagRect">
            <a:avLst>
              <a:gd name="adj1" fmla="val 41305"/>
              <a:gd name="adj2" fmla="val 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justLow" defTabSz="457200" rtl="1" eaLnBrk="1" fontAlgn="auto" latinLnBrk="0" hangingPunct="1">
              <a:lnSpc>
                <a:spcPct val="115000"/>
              </a:lnSpc>
              <a:spcBef>
                <a:spcPts val="0"/>
              </a:spcBef>
              <a:spcAft>
                <a:spcPts val="1000"/>
              </a:spcAft>
              <a:buClrTx/>
              <a:buSzTx/>
              <a:buFontTx/>
              <a:buNone/>
              <a:tabLst/>
              <a:defRPr/>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طريقة التدريس: هي الأداة أو الوسيلة أو الكيفية التي يستخدمها المعلم في توصيل محتـوى المنهج للدارسين في أثناء العملية التعليمية، أو هي الإجراءات التي يتبعهـا المعلـم لمـساعده تلاميذه على تحقيق الأهداف، أو هي ما يتبعه المعلم من خطوات متسلسلة متتاليـة ومترابطـة لتحقيق هدف أو مجموعة أهداف تعليمية</a:t>
            </a:r>
            <a:endParaRPr kumimoji="0" lang="en-US" sz="2000" b="1" i="0" u="none" strike="noStrike" kern="1200" cap="none" spc="0" normalizeH="0" baseline="0" noProof="0" dirty="0">
              <a:ln>
                <a:noFill/>
              </a:ln>
              <a:solidFill>
                <a:schemeClr val="accent2">
                  <a:lumMod val="50000"/>
                </a:schemeClr>
              </a:solidFill>
              <a:effectLst/>
              <a:uLnTx/>
              <a:uFillTx/>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39900132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4">
            <a:extLst>
              <a:ext uri="{FF2B5EF4-FFF2-40B4-BE49-F238E27FC236}">
                <a16:creationId xmlns:a16="http://schemas.microsoft.com/office/drawing/2014/main" id="{BD61DCB8-D150-C691-7768-68C0C9AE9E52}"/>
              </a:ext>
            </a:extLst>
          </p:cNvPr>
          <p:cNvSpPr/>
          <p:nvPr/>
        </p:nvSpPr>
        <p:spPr>
          <a:xfrm>
            <a:off x="160675" y="666226"/>
            <a:ext cx="5209146" cy="666900"/>
          </a:xfrm>
          <a:prstGeom prst="homePlate">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15000"/>
              </a:lnSpc>
              <a:spcAft>
                <a:spcPts val="1000"/>
              </a:spcAft>
            </a:pPr>
            <a:r>
              <a:rPr lang="ar-EG" sz="2000" b="1">
                <a:latin typeface="Calibri" panose="020F0502020204030204" pitchFamily="34" charset="0"/>
                <a:ea typeface="Calibri"/>
                <a:cs typeface="Calibri" panose="020F0502020204030204" pitchFamily="34" charset="0"/>
              </a:rPr>
              <a:t>للتفرقة بين الطريقة والاستراتيجية نعرض المثال التالي:</a:t>
            </a:r>
            <a:endParaRPr lang="ar-EG" sz="2000" b="1" dirty="0">
              <a:latin typeface="Calibri" panose="020F0502020204030204" pitchFamily="34" charset="0"/>
              <a:ea typeface="Calibri"/>
              <a:cs typeface="Calibri" panose="020F0502020204030204" pitchFamily="34" charset="0"/>
            </a:endParaRPr>
          </a:p>
        </p:txBody>
      </p:sp>
      <p:sp>
        <p:nvSpPr>
          <p:cNvPr id="3" name="Chevron 1">
            <a:extLst>
              <a:ext uri="{FF2B5EF4-FFF2-40B4-BE49-F238E27FC236}">
                <a16:creationId xmlns:a16="http://schemas.microsoft.com/office/drawing/2014/main" id="{CB602AFF-8297-00BF-E78A-2050D885C201}"/>
              </a:ext>
            </a:extLst>
          </p:cNvPr>
          <p:cNvSpPr/>
          <p:nvPr/>
        </p:nvSpPr>
        <p:spPr>
          <a:xfrm>
            <a:off x="5212892" y="666226"/>
            <a:ext cx="552978" cy="666900"/>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alibri" panose="020F0502020204030204" pitchFamily="34" charset="0"/>
              <a:cs typeface="Calibri" panose="020F0502020204030204" pitchFamily="34" charset="0"/>
            </a:endParaRPr>
          </a:p>
        </p:txBody>
      </p:sp>
      <p:sp>
        <p:nvSpPr>
          <p:cNvPr id="46" name="Google Shape;384;p7">
            <a:extLst>
              <a:ext uri="{FF2B5EF4-FFF2-40B4-BE49-F238E27FC236}">
                <a16:creationId xmlns:a16="http://schemas.microsoft.com/office/drawing/2014/main" id="{BE972307-CDDE-96F1-09A4-5D12BFFE73D5}"/>
              </a:ext>
            </a:extLst>
          </p:cNvPr>
          <p:cNvSpPr/>
          <p:nvPr/>
        </p:nvSpPr>
        <p:spPr>
          <a:xfrm>
            <a:off x="5038023" y="2747180"/>
            <a:ext cx="5646655" cy="3904343"/>
          </a:xfrm>
          <a:prstGeom prst="roundRect">
            <a:avLst>
              <a:gd name="adj" fmla="val 5556"/>
            </a:avLst>
          </a:prstGeom>
          <a:solidFill>
            <a:schemeClr val="accent2">
              <a:lumMod val="40000"/>
              <a:lumOff val="60000"/>
            </a:schemeClr>
          </a:solidFill>
          <a:ln>
            <a:noFill/>
          </a:ln>
        </p:spPr>
        <p:txBody>
          <a:bodyPr spcFirstLastPara="1" wrap="square" lIns="91425" tIns="45700" rIns="91425" bIns="45700" anchor="ctr" anchorCtr="0">
            <a:noAutofit/>
          </a:bodyPr>
          <a:lstStyle/>
          <a:p>
            <a:pPr algn="just" rtl="1"/>
            <a:r>
              <a:rPr lang="ar-EG" sz="1800" b="1">
                <a:latin typeface="Calibri" panose="020F0502020204030204" pitchFamily="34" charset="0"/>
                <a:cs typeface="Calibri" panose="020F0502020204030204" pitchFamily="34" charset="0"/>
              </a:rPr>
              <a:t>	لو أراد المعلم تدريس موضوع عن تاريخ اليابان فلا بد من أن يقوم بتحديد الأهداف المرجو تحقيقها، ثم يتناول أهم الإجراءات والخطوات والأنشطة المتبعة سواء من جانبه، أم من جانب التلميذ لتحقيق الأهداف، فقد يبدأ بعرض محاضرة عن تاريخ اليابان، يتبعها بعد ذلك بفيلم تسجيلي يمثل تاريخ اليابان، ثم يبدأ بعد ذلك في مناقشة تلاميذه حول ما تتضمنه مادة الفيلم محاولاً إيجاد علاقة بين ما يحويه الكتاب المدرسي من أفكار، وبين ما ناقشه الفيلم من أحداث، ثم يوجه تلاميذه بعد ذلك إلى تكليفات معينة إزاء هذا الدرس لتقويم تعلم تلاميذه.</a:t>
            </a:r>
            <a:endParaRPr lang="ar-EG" sz="1800" b="1" dirty="0">
              <a:latin typeface="Calibri" panose="020F0502020204030204" pitchFamily="34" charset="0"/>
              <a:cs typeface="Calibri" panose="020F0502020204030204" pitchFamily="34" charset="0"/>
            </a:endParaRPr>
          </a:p>
        </p:txBody>
      </p:sp>
      <p:sp>
        <p:nvSpPr>
          <p:cNvPr id="47" name="Google Shape;385;p7">
            <a:extLst>
              <a:ext uri="{FF2B5EF4-FFF2-40B4-BE49-F238E27FC236}">
                <a16:creationId xmlns:a16="http://schemas.microsoft.com/office/drawing/2014/main" id="{6E9637F9-3102-A96C-D3AC-32FB1062A734}"/>
              </a:ext>
            </a:extLst>
          </p:cNvPr>
          <p:cNvSpPr/>
          <p:nvPr/>
        </p:nvSpPr>
        <p:spPr>
          <a:xfrm>
            <a:off x="6744788" y="749122"/>
            <a:ext cx="2481943" cy="1828046"/>
          </a:xfrm>
          <a:prstGeom prst="roundRect">
            <a:avLst>
              <a:gd name="adj" fmla="val 5556"/>
            </a:avLst>
          </a:prstGeom>
          <a:solidFill>
            <a:schemeClr val="lt1"/>
          </a:solidFill>
          <a:ln>
            <a:noFill/>
          </a:ln>
          <a:effectLst>
            <a:outerShdw blurRad="25400" dist="25400" dir="5400000" algn="t"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nvGrpSpPr>
          <p:cNvPr id="48" name="Google Shape;386;p7">
            <a:extLst>
              <a:ext uri="{FF2B5EF4-FFF2-40B4-BE49-F238E27FC236}">
                <a16:creationId xmlns:a16="http://schemas.microsoft.com/office/drawing/2014/main" id="{FFA25578-70FB-7233-C926-EC31CB101B77}"/>
              </a:ext>
            </a:extLst>
          </p:cNvPr>
          <p:cNvGrpSpPr/>
          <p:nvPr/>
        </p:nvGrpSpPr>
        <p:grpSpPr>
          <a:xfrm>
            <a:off x="7373457" y="2206004"/>
            <a:ext cx="124408" cy="665584"/>
            <a:chOff x="914401" y="2121159"/>
            <a:chExt cx="124408" cy="665584"/>
          </a:xfrm>
        </p:grpSpPr>
        <p:sp>
          <p:nvSpPr>
            <p:cNvPr id="49" name="Google Shape;387;p7">
              <a:extLst>
                <a:ext uri="{FF2B5EF4-FFF2-40B4-BE49-F238E27FC236}">
                  <a16:creationId xmlns:a16="http://schemas.microsoft.com/office/drawing/2014/main" id="{2C711C56-BEBD-DDF8-C27B-5958DC27C447}"/>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0" name="Google Shape;388;p7">
              <a:extLst>
                <a:ext uri="{FF2B5EF4-FFF2-40B4-BE49-F238E27FC236}">
                  <a16:creationId xmlns:a16="http://schemas.microsoft.com/office/drawing/2014/main" id="{78473F38-67CF-7223-B3E6-252B87C71EE1}"/>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1" name="Google Shape;389;p7">
              <a:extLst>
                <a:ext uri="{FF2B5EF4-FFF2-40B4-BE49-F238E27FC236}">
                  <a16:creationId xmlns:a16="http://schemas.microsoft.com/office/drawing/2014/main" id="{D8D085C8-19BE-0BD2-A366-26945CBF5CE6}"/>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52" name="Google Shape;390;p7">
            <a:extLst>
              <a:ext uri="{FF2B5EF4-FFF2-40B4-BE49-F238E27FC236}">
                <a16:creationId xmlns:a16="http://schemas.microsoft.com/office/drawing/2014/main" id="{04411DDD-BC19-A0B0-AA79-84ADC57D130E}"/>
              </a:ext>
            </a:extLst>
          </p:cNvPr>
          <p:cNvGrpSpPr/>
          <p:nvPr/>
        </p:nvGrpSpPr>
        <p:grpSpPr>
          <a:xfrm>
            <a:off x="7861351" y="2209779"/>
            <a:ext cx="124408" cy="665584"/>
            <a:chOff x="1743270" y="2121159"/>
            <a:chExt cx="124408" cy="665584"/>
          </a:xfrm>
        </p:grpSpPr>
        <p:sp>
          <p:nvSpPr>
            <p:cNvPr id="53" name="Google Shape;391;p7">
              <a:extLst>
                <a:ext uri="{FF2B5EF4-FFF2-40B4-BE49-F238E27FC236}">
                  <a16:creationId xmlns:a16="http://schemas.microsoft.com/office/drawing/2014/main" id="{48E4CA73-EB52-2549-0C34-23CE53FD3B2B}"/>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4" name="Google Shape;392;p7">
              <a:extLst>
                <a:ext uri="{FF2B5EF4-FFF2-40B4-BE49-F238E27FC236}">
                  <a16:creationId xmlns:a16="http://schemas.microsoft.com/office/drawing/2014/main" id="{FFD4170F-3AC2-A637-501B-24101057C4CD}"/>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393;p7">
              <a:extLst>
                <a:ext uri="{FF2B5EF4-FFF2-40B4-BE49-F238E27FC236}">
                  <a16:creationId xmlns:a16="http://schemas.microsoft.com/office/drawing/2014/main" id="{00AEDED0-7097-4D61-9260-961A41857A72}"/>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grpSp>
        <p:nvGrpSpPr>
          <p:cNvPr id="56" name="Google Shape;394;p7">
            <a:extLst>
              <a:ext uri="{FF2B5EF4-FFF2-40B4-BE49-F238E27FC236}">
                <a16:creationId xmlns:a16="http://schemas.microsoft.com/office/drawing/2014/main" id="{34FC7F80-B804-7FC3-051B-F4D2C7FA84FA}"/>
              </a:ext>
            </a:extLst>
          </p:cNvPr>
          <p:cNvGrpSpPr/>
          <p:nvPr/>
        </p:nvGrpSpPr>
        <p:grpSpPr>
          <a:xfrm>
            <a:off x="8384122" y="2206004"/>
            <a:ext cx="124408" cy="665584"/>
            <a:chOff x="2572138" y="2121159"/>
            <a:chExt cx="124408" cy="665584"/>
          </a:xfrm>
        </p:grpSpPr>
        <p:sp>
          <p:nvSpPr>
            <p:cNvPr id="57" name="Google Shape;395;p7">
              <a:extLst>
                <a:ext uri="{FF2B5EF4-FFF2-40B4-BE49-F238E27FC236}">
                  <a16:creationId xmlns:a16="http://schemas.microsoft.com/office/drawing/2014/main" id="{1FE8C88A-2280-46AA-6DFE-3F4175461ABF}"/>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8" name="Google Shape;396;p7">
              <a:extLst>
                <a:ext uri="{FF2B5EF4-FFF2-40B4-BE49-F238E27FC236}">
                  <a16:creationId xmlns:a16="http://schemas.microsoft.com/office/drawing/2014/main" id="{F68488EC-D975-B7DC-BA37-5A46E718AE1B}"/>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9" name="Google Shape;397;p7">
              <a:extLst>
                <a:ext uri="{FF2B5EF4-FFF2-40B4-BE49-F238E27FC236}">
                  <a16:creationId xmlns:a16="http://schemas.microsoft.com/office/drawing/2014/main" id="{576B714F-5114-3EAA-B17E-A78D0ADA4BAA}"/>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grpSp>
      <p:pic>
        <p:nvPicPr>
          <p:cNvPr id="63" name="Google Shape;271;p6" descr="Bullseye">
            <a:extLst>
              <a:ext uri="{FF2B5EF4-FFF2-40B4-BE49-F238E27FC236}">
                <a16:creationId xmlns:a16="http://schemas.microsoft.com/office/drawing/2014/main" id="{8B6DA0AC-72EB-C751-3F44-3419EB4C2433}"/>
              </a:ext>
            </a:extLst>
          </p:cNvPr>
          <p:cNvPicPr preferRelativeResize="0"/>
          <p:nvPr/>
        </p:nvPicPr>
        <p:blipFill rotWithShape="1">
          <a:blip r:embed="rId2">
            <a:alphaModFix/>
          </a:blip>
          <a:srcRect/>
          <a:stretch/>
        </p:blipFill>
        <p:spPr>
          <a:xfrm>
            <a:off x="7600415" y="999676"/>
            <a:ext cx="914400" cy="914400"/>
          </a:xfrm>
          <a:prstGeom prst="rect">
            <a:avLst/>
          </a:prstGeom>
          <a:noFill/>
          <a:ln>
            <a:noFill/>
          </a:ln>
        </p:spPr>
      </p:pic>
    </p:spTree>
    <p:extLst>
      <p:ext uri="{BB962C8B-B14F-4D97-AF65-F5344CB8AC3E}">
        <p14:creationId xmlns:p14="http://schemas.microsoft.com/office/powerpoint/2010/main" val="24688929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Google Shape;333;p7">
            <a:extLst>
              <a:ext uri="{FF2B5EF4-FFF2-40B4-BE49-F238E27FC236}">
                <a16:creationId xmlns:a16="http://schemas.microsoft.com/office/drawing/2014/main" id="{5153B471-751E-1430-7708-AA925532B7F1}"/>
              </a:ext>
            </a:extLst>
          </p:cNvPr>
          <p:cNvSpPr/>
          <p:nvPr/>
        </p:nvSpPr>
        <p:spPr>
          <a:xfrm>
            <a:off x="2733984" y="1874690"/>
            <a:ext cx="2481943" cy="3697646"/>
          </a:xfrm>
          <a:prstGeom prst="roundRect">
            <a:avLst>
              <a:gd name="adj" fmla="val 5556"/>
            </a:avLst>
          </a:prstGeom>
          <a:solidFill>
            <a:srgbClr val="E44154"/>
          </a:solidFill>
          <a:ln>
            <a:noFill/>
          </a:ln>
        </p:spPr>
        <p:txBody>
          <a:bodyPr spcFirstLastPara="1" wrap="square" lIns="91425" tIns="45700" rIns="91425" bIns="45700" anchor="ctr" anchorCtr="0">
            <a:noAutofit/>
          </a:bodyPr>
          <a:lstStyle/>
          <a:p>
            <a:pPr algn="ctr" rtl="1">
              <a:lnSpc>
                <a:spcPct val="115000"/>
              </a:lnSpc>
              <a:spcAft>
                <a:spcPts val="1000"/>
              </a:spcAft>
            </a:pPr>
            <a:r>
              <a:rPr lang="ar-SA" sz="1800" b="1" dirty="0">
                <a:solidFill>
                  <a:srgbClr val="000000"/>
                </a:solidFill>
                <a:latin typeface="Calibri" panose="020F0502020204030204" pitchFamily="34" charset="0"/>
                <a:ea typeface="Times New Roman"/>
                <a:cs typeface="Calibri" panose="020F0502020204030204" pitchFamily="34" charset="0"/>
              </a:rPr>
              <a:t>التعلم</a:t>
            </a:r>
            <a:endParaRPr lang="en-US" b="1" dirty="0">
              <a:solidFill>
                <a:srgbClr val="000000"/>
              </a:solidFill>
              <a:latin typeface="Calibri" panose="020F0502020204030204" pitchFamily="34" charset="0"/>
              <a:ea typeface="Times New Roman"/>
              <a:cs typeface="Calibri" panose="020F0502020204030204" pitchFamily="34" charset="0"/>
            </a:endParaRPr>
          </a:p>
          <a:p>
            <a:pPr algn="justLow" rtl="1">
              <a:lnSpc>
                <a:spcPct val="115000"/>
              </a:lnSpc>
              <a:spcAft>
                <a:spcPts val="1000"/>
              </a:spcAft>
            </a:pPr>
            <a:r>
              <a:rPr lang="ar-SA" sz="1800" dirty="0">
                <a:solidFill>
                  <a:srgbClr val="000000"/>
                </a:solidFill>
                <a:latin typeface="Calibri" panose="020F0502020204030204" pitchFamily="34" charset="0"/>
                <a:ea typeface="Times New Roman"/>
                <a:cs typeface="Calibri" panose="020F0502020204030204" pitchFamily="34" charset="0"/>
              </a:rPr>
              <a:t>هو نتاج عملية التعليم، وهو كل ما يكتسبه الإنسان عن طريق الممارسة والخبرة</a:t>
            </a:r>
            <a:r>
              <a:rPr lang="ar-EG" sz="1800" dirty="0">
                <a:solidFill>
                  <a:srgbClr val="000000"/>
                </a:solidFill>
                <a:latin typeface="Calibri" panose="020F0502020204030204" pitchFamily="34" charset="0"/>
                <a:ea typeface="Times New Roman"/>
                <a:cs typeface="Calibri" panose="020F0502020204030204" pitchFamily="34" charset="0"/>
              </a:rPr>
              <a:t>.</a:t>
            </a:r>
            <a:endParaRPr lang="en-US" sz="1600" dirty="0">
              <a:latin typeface="Calibri" panose="020F0502020204030204" pitchFamily="34" charset="0"/>
              <a:ea typeface="Times New Roman"/>
              <a:cs typeface="Calibri" panose="020F0502020204030204" pitchFamily="34" charset="0"/>
            </a:endParaRPr>
          </a:p>
        </p:txBody>
      </p:sp>
      <p:grpSp>
        <p:nvGrpSpPr>
          <p:cNvPr id="18" name="Google Shape;335;p7">
            <a:extLst>
              <a:ext uri="{FF2B5EF4-FFF2-40B4-BE49-F238E27FC236}">
                <a16:creationId xmlns:a16="http://schemas.microsoft.com/office/drawing/2014/main" id="{30F94682-C8C3-B2BF-9709-4FD5A08B5BB4}"/>
              </a:ext>
            </a:extLst>
          </p:cNvPr>
          <p:cNvGrpSpPr/>
          <p:nvPr/>
        </p:nvGrpSpPr>
        <p:grpSpPr>
          <a:xfrm>
            <a:off x="3550601" y="1392374"/>
            <a:ext cx="124408" cy="665584"/>
            <a:chOff x="914401" y="2121159"/>
            <a:chExt cx="124408" cy="665584"/>
          </a:xfrm>
        </p:grpSpPr>
        <p:sp>
          <p:nvSpPr>
            <p:cNvPr id="19" name="Google Shape;336;p7">
              <a:extLst>
                <a:ext uri="{FF2B5EF4-FFF2-40B4-BE49-F238E27FC236}">
                  <a16:creationId xmlns:a16="http://schemas.microsoft.com/office/drawing/2014/main" id="{D9C59244-28BF-69F7-1AFB-5C5F2FDC52A4}"/>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20" name="Google Shape;337;p7">
              <a:extLst>
                <a:ext uri="{FF2B5EF4-FFF2-40B4-BE49-F238E27FC236}">
                  <a16:creationId xmlns:a16="http://schemas.microsoft.com/office/drawing/2014/main" id="{1628B48B-A229-6B8D-C03A-BF1B705E8E98}"/>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21" name="Google Shape;338;p7">
              <a:extLst>
                <a:ext uri="{FF2B5EF4-FFF2-40B4-BE49-F238E27FC236}">
                  <a16:creationId xmlns:a16="http://schemas.microsoft.com/office/drawing/2014/main" id="{762C260C-E338-3E48-2BA3-86A06ECF73B7}"/>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grpSp>
      <p:grpSp>
        <p:nvGrpSpPr>
          <p:cNvPr id="22" name="Google Shape;339;p7">
            <a:extLst>
              <a:ext uri="{FF2B5EF4-FFF2-40B4-BE49-F238E27FC236}">
                <a16:creationId xmlns:a16="http://schemas.microsoft.com/office/drawing/2014/main" id="{896CA9F7-13F4-FB47-FA66-C95C3957DE91}"/>
              </a:ext>
            </a:extLst>
          </p:cNvPr>
          <p:cNvGrpSpPr/>
          <p:nvPr/>
        </p:nvGrpSpPr>
        <p:grpSpPr>
          <a:xfrm>
            <a:off x="3989906" y="1392182"/>
            <a:ext cx="124408" cy="665584"/>
            <a:chOff x="1743270" y="2121159"/>
            <a:chExt cx="124408" cy="665584"/>
          </a:xfrm>
        </p:grpSpPr>
        <p:sp>
          <p:nvSpPr>
            <p:cNvPr id="23" name="Google Shape;340;p7">
              <a:extLst>
                <a:ext uri="{FF2B5EF4-FFF2-40B4-BE49-F238E27FC236}">
                  <a16:creationId xmlns:a16="http://schemas.microsoft.com/office/drawing/2014/main" id="{3866EEC2-ABF5-C8DA-D168-AC604EC33705}"/>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24" name="Google Shape;341;p7">
              <a:extLst>
                <a:ext uri="{FF2B5EF4-FFF2-40B4-BE49-F238E27FC236}">
                  <a16:creationId xmlns:a16="http://schemas.microsoft.com/office/drawing/2014/main" id="{AAA225A2-2507-92FE-F99D-BAD250766BAC}"/>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25" name="Google Shape;342;p7">
              <a:extLst>
                <a:ext uri="{FF2B5EF4-FFF2-40B4-BE49-F238E27FC236}">
                  <a16:creationId xmlns:a16="http://schemas.microsoft.com/office/drawing/2014/main" id="{FF5D264C-0486-CAA8-AF27-DEBC3AD964DF}"/>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grpSp>
      <p:grpSp>
        <p:nvGrpSpPr>
          <p:cNvPr id="26" name="Google Shape;343;p7">
            <a:extLst>
              <a:ext uri="{FF2B5EF4-FFF2-40B4-BE49-F238E27FC236}">
                <a16:creationId xmlns:a16="http://schemas.microsoft.com/office/drawing/2014/main" id="{901075D8-681D-E322-F804-B69B344F240C}"/>
              </a:ext>
            </a:extLst>
          </p:cNvPr>
          <p:cNvGrpSpPr/>
          <p:nvPr/>
        </p:nvGrpSpPr>
        <p:grpSpPr>
          <a:xfrm>
            <a:off x="4383264" y="1388407"/>
            <a:ext cx="124408" cy="665584"/>
            <a:chOff x="2572138" y="2121159"/>
            <a:chExt cx="124408" cy="665584"/>
          </a:xfrm>
        </p:grpSpPr>
        <p:sp>
          <p:nvSpPr>
            <p:cNvPr id="27" name="Google Shape;344;p7">
              <a:extLst>
                <a:ext uri="{FF2B5EF4-FFF2-40B4-BE49-F238E27FC236}">
                  <a16:creationId xmlns:a16="http://schemas.microsoft.com/office/drawing/2014/main" id="{75397BA0-7B7D-8C53-D565-0852D0C90DEE}"/>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28" name="Google Shape;345;p7">
              <a:extLst>
                <a:ext uri="{FF2B5EF4-FFF2-40B4-BE49-F238E27FC236}">
                  <a16:creationId xmlns:a16="http://schemas.microsoft.com/office/drawing/2014/main" id="{EB558B75-F38B-3A1B-0370-AAB7E6177DC1}"/>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29" name="Google Shape;346;p7">
              <a:extLst>
                <a:ext uri="{FF2B5EF4-FFF2-40B4-BE49-F238E27FC236}">
                  <a16:creationId xmlns:a16="http://schemas.microsoft.com/office/drawing/2014/main" id="{7BC15BCE-13AA-8401-A529-1017C17E15B7}"/>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grpSp>
      <p:sp>
        <p:nvSpPr>
          <p:cNvPr id="44" name="Google Shape;367;p7">
            <a:extLst>
              <a:ext uri="{FF2B5EF4-FFF2-40B4-BE49-F238E27FC236}">
                <a16:creationId xmlns:a16="http://schemas.microsoft.com/office/drawing/2014/main" id="{9CA3CA10-23E4-EE55-35FC-5ADF5B39E16A}"/>
              </a:ext>
            </a:extLst>
          </p:cNvPr>
          <p:cNvSpPr/>
          <p:nvPr/>
        </p:nvSpPr>
        <p:spPr>
          <a:xfrm>
            <a:off x="5767243" y="2660262"/>
            <a:ext cx="2481943" cy="3904343"/>
          </a:xfrm>
          <a:prstGeom prst="roundRect">
            <a:avLst>
              <a:gd name="adj" fmla="val 5556"/>
            </a:avLst>
          </a:prstGeom>
          <a:solidFill>
            <a:srgbClr val="FEB60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ar-EG" sz="1800" b="1" dirty="0">
                <a:latin typeface="Calibri" panose="020F0502020204030204" pitchFamily="34" charset="0"/>
                <a:ea typeface="Calibri"/>
                <a:cs typeface="Calibri" panose="020F0502020204030204" pitchFamily="34" charset="0"/>
              </a:rPr>
              <a:t>التعليم</a:t>
            </a:r>
            <a:endParaRPr lang="en-US" sz="1800" b="1" dirty="0">
              <a:latin typeface="Calibri" panose="020F0502020204030204" pitchFamily="34" charset="0"/>
              <a:ea typeface="Calibri"/>
              <a:cs typeface="Calibri" panose="020F0502020204030204" pitchFamily="34" charset="0"/>
            </a:endParaRPr>
          </a:p>
          <a:p>
            <a:pPr marL="0" marR="0" lvl="0" indent="0" algn="ctr" rtl="0">
              <a:spcBef>
                <a:spcPts val="0"/>
              </a:spcBef>
              <a:spcAft>
                <a:spcPts val="0"/>
              </a:spcAft>
              <a:buNone/>
            </a:pPr>
            <a:r>
              <a:rPr lang="ar-EG" sz="1800" dirty="0">
                <a:latin typeface="Calibri" panose="020F0502020204030204" pitchFamily="34" charset="0"/>
                <a:ea typeface="Calibri"/>
                <a:cs typeface="Calibri" panose="020F0502020204030204" pitchFamily="34" charset="0"/>
              </a:rPr>
              <a:t> هو العملية أو الإجراءات التي ينتج عنها التعلم وهي عبارة عن نقـل المعـارف، والحقائق، وتكوين المفاهيم وإكساب الميول، والاتجاهات، والقيم، والمهارات، وإحـداث تغييـرات عقلية ووجدانية ومهارية للطلاب</a:t>
            </a:r>
            <a:endParaRPr sz="1800" b="0" i="0" u="none" strike="noStrike" cap="none" dirty="0">
              <a:solidFill>
                <a:schemeClr val="lt1"/>
              </a:solidFill>
              <a:latin typeface="Calibri" panose="020F0502020204030204" pitchFamily="34" charset="0"/>
              <a:ea typeface="Calibri"/>
              <a:cs typeface="Calibri" panose="020F0502020204030204" pitchFamily="34" charset="0"/>
              <a:sym typeface="Calibri"/>
            </a:endParaRPr>
          </a:p>
        </p:txBody>
      </p:sp>
      <p:grpSp>
        <p:nvGrpSpPr>
          <p:cNvPr id="46" name="Google Shape;369;p7">
            <a:extLst>
              <a:ext uri="{FF2B5EF4-FFF2-40B4-BE49-F238E27FC236}">
                <a16:creationId xmlns:a16="http://schemas.microsoft.com/office/drawing/2014/main" id="{5D757FD7-315A-265D-F47C-46999857F61C}"/>
              </a:ext>
            </a:extLst>
          </p:cNvPr>
          <p:cNvGrpSpPr/>
          <p:nvPr/>
        </p:nvGrpSpPr>
        <p:grpSpPr>
          <a:xfrm>
            <a:off x="6614770" y="2273670"/>
            <a:ext cx="124408" cy="665584"/>
            <a:chOff x="914401" y="2121159"/>
            <a:chExt cx="124408" cy="665584"/>
          </a:xfrm>
        </p:grpSpPr>
        <p:sp>
          <p:nvSpPr>
            <p:cNvPr id="47" name="Google Shape;370;p7">
              <a:extLst>
                <a:ext uri="{FF2B5EF4-FFF2-40B4-BE49-F238E27FC236}">
                  <a16:creationId xmlns:a16="http://schemas.microsoft.com/office/drawing/2014/main" id="{8AD7D164-10FE-CD84-F75E-907F801B8137}"/>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48" name="Google Shape;371;p7">
              <a:extLst>
                <a:ext uri="{FF2B5EF4-FFF2-40B4-BE49-F238E27FC236}">
                  <a16:creationId xmlns:a16="http://schemas.microsoft.com/office/drawing/2014/main" id="{6C87E0B8-0B63-756D-3405-6F875115620E}"/>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49" name="Google Shape;372;p7">
              <a:extLst>
                <a:ext uri="{FF2B5EF4-FFF2-40B4-BE49-F238E27FC236}">
                  <a16:creationId xmlns:a16="http://schemas.microsoft.com/office/drawing/2014/main" id="{83146737-ED3D-B0FF-CBA3-9FD69D117B0E}"/>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grpSp>
      <p:grpSp>
        <p:nvGrpSpPr>
          <p:cNvPr id="50" name="Google Shape;373;p7">
            <a:extLst>
              <a:ext uri="{FF2B5EF4-FFF2-40B4-BE49-F238E27FC236}">
                <a16:creationId xmlns:a16="http://schemas.microsoft.com/office/drawing/2014/main" id="{9377F6D3-B116-0771-E6C5-89B3B2BC0926}"/>
              </a:ext>
            </a:extLst>
          </p:cNvPr>
          <p:cNvGrpSpPr/>
          <p:nvPr/>
        </p:nvGrpSpPr>
        <p:grpSpPr>
          <a:xfrm>
            <a:off x="7070479" y="2252057"/>
            <a:ext cx="124408" cy="665584"/>
            <a:chOff x="1743270" y="2121159"/>
            <a:chExt cx="124408" cy="665584"/>
          </a:xfrm>
        </p:grpSpPr>
        <p:sp>
          <p:nvSpPr>
            <p:cNvPr id="51" name="Google Shape;374;p7">
              <a:extLst>
                <a:ext uri="{FF2B5EF4-FFF2-40B4-BE49-F238E27FC236}">
                  <a16:creationId xmlns:a16="http://schemas.microsoft.com/office/drawing/2014/main" id="{777946F7-8337-5E0C-81A1-F89A84C76750}"/>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52" name="Google Shape;375;p7">
              <a:extLst>
                <a:ext uri="{FF2B5EF4-FFF2-40B4-BE49-F238E27FC236}">
                  <a16:creationId xmlns:a16="http://schemas.microsoft.com/office/drawing/2014/main" id="{51E607DA-677B-D54C-A0C6-13FB1F8E754C}"/>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53" name="Google Shape;376;p7">
              <a:extLst>
                <a:ext uri="{FF2B5EF4-FFF2-40B4-BE49-F238E27FC236}">
                  <a16:creationId xmlns:a16="http://schemas.microsoft.com/office/drawing/2014/main" id="{E9286266-DAB1-89D0-CCC8-8042CE053F30}"/>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grpSp>
      <p:grpSp>
        <p:nvGrpSpPr>
          <p:cNvPr id="54" name="Google Shape;377;p7">
            <a:extLst>
              <a:ext uri="{FF2B5EF4-FFF2-40B4-BE49-F238E27FC236}">
                <a16:creationId xmlns:a16="http://schemas.microsoft.com/office/drawing/2014/main" id="{6CEC054D-6B7D-2AE4-3A9F-032BFB84B854}"/>
              </a:ext>
            </a:extLst>
          </p:cNvPr>
          <p:cNvGrpSpPr/>
          <p:nvPr/>
        </p:nvGrpSpPr>
        <p:grpSpPr>
          <a:xfrm>
            <a:off x="7537915" y="2277445"/>
            <a:ext cx="124408" cy="665584"/>
            <a:chOff x="2572138" y="2121159"/>
            <a:chExt cx="124408" cy="665584"/>
          </a:xfrm>
        </p:grpSpPr>
        <p:sp>
          <p:nvSpPr>
            <p:cNvPr id="55" name="Google Shape;378;p7">
              <a:extLst>
                <a:ext uri="{FF2B5EF4-FFF2-40B4-BE49-F238E27FC236}">
                  <a16:creationId xmlns:a16="http://schemas.microsoft.com/office/drawing/2014/main" id="{0A4830D6-0E15-F762-1F68-863745290782}"/>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56" name="Google Shape;379;p7">
              <a:extLst>
                <a:ext uri="{FF2B5EF4-FFF2-40B4-BE49-F238E27FC236}">
                  <a16:creationId xmlns:a16="http://schemas.microsoft.com/office/drawing/2014/main" id="{11717712-D4A5-067F-3E89-693A44E6AEB9}"/>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57" name="Google Shape;380;p7">
              <a:extLst>
                <a:ext uri="{FF2B5EF4-FFF2-40B4-BE49-F238E27FC236}">
                  <a16:creationId xmlns:a16="http://schemas.microsoft.com/office/drawing/2014/main" id="{02C84336-CC80-259B-2363-273EF9318725}"/>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grpSp>
      <p:sp>
        <p:nvSpPr>
          <p:cNvPr id="58" name="Google Shape;384;p7">
            <a:extLst>
              <a:ext uri="{FF2B5EF4-FFF2-40B4-BE49-F238E27FC236}">
                <a16:creationId xmlns:a16="http://schemas.microsoft.com/office/drawing/2014/main" id="{BB7A0FC9-F57D-CC2A-CBC4-A82582CE1C0D}"/>
              </a:ext>
            </a:extLst>
          </p:cNvPr>
          <p:cNvSpPr/>
          <p:nvPr/>
        </p:nvSpPr>
        <p:spPr>
          <a:xfrm>
            <a:off x="8911788" y="1771342"/>
            <a:ext cx="2481943" cy="3904343"/>
          </a:xfrm>
          <a:prstGeom prst="roundRect">
            <a:avLst>
              <a:gd name="adj" fmla="val 5556"/>
            </a:avLst>
          </a:prstGeom>
          <a:solidFill>
            <a:schemeClr val="tx2">
              <a:lumMod val="40000"/>
              <a:lumOff val="60000"/>
            </a:schemeClr>
          </a:solidFill>
          <a:ln>
            <a:noFill/>
          </a:ln>
        </p:spPr>
        <p:txBody>
          <a:bodyPr spcFirstLastPara="1" wrap="square" lIns="91425" tIns="45700" rIns="91425" bIns="45700" anchor="ctr" anchorCtr="0">
            <a:noAutofit/>
          </a:bodyPr>
          <a:lstStyle/>
          <a:p>
            <a:pPr algn="ctr" rtl="1">
              <a:lnSpc>
                <a:spcPct val="115000"/>
              </a:lnSpc>
              <a:spcAft>
                <a:spcPts val="1000"/>
              </a:spcAft>
            </a:pPr>
            <a:r>
              <a:rPr lang="ar-SA" sz="1800" b="1" dirty="0">
                <a:latin typeface="Calibri" panose="020F0502020204030204" pitchFamily="34" charset="0"/>
                <a:ea typeface="Calibri"/>
                <a:cs typeface="Calibri" panose="020F0502020204030204" pitchFamily="34" charset="0"/>
              </a:rPr>
              <a:t>أسلوب التدريس</a:t>
            </a:r>
            <a:endParaRPr lang="en-US" sz="1800" b="1" dirty="0">
              <a:latin typeface="Calibri" panose="020F0502020204030204" pitchFamily="34" charset="0"/>
              <a:ea typeface="Calibri"/>
              <a:cs typeface="Calibri" panose="020F0502020204030204" pitchFamily="34" charset="0"/>
            </a:endParaRPr>
          </a:p>
          <a:p>
            <a:pPr algn="r" rtl="1">
              <a:lnSpc>
                <a:spcPct val="115000"/>
              </a:lnSpc>
              <a:spcAft>
                <a:spcPts val="1000"/>
              </a:spcAft>
            </a:pPr>
            <a:r>
              <a:rPr lang="ar-SA" sz="1800" dirty="0">
                <a:latin typeface="Calibri" panose="020F0502020204030204" pitchFamily="34" charset="0"/>
                <a:ea typeface="Calibri"/>
                <a:cs typeface="Calibri" panose="020F0502020204030204" pitchFamily="34" charset="0"/>
              </a:rPr>
              <a:t> هو النمط التدريس الذي يفضله معلم ما، أو هـو الكيفيـة التـي تنـاول بها المعلم طريقة التدريس أثناء قيامه بعملية التدريس وهـو مـرتبط أساساً  بالخـصائص الشخصية للمعلم.</a:t>
            </a:r>
            <a:endParaRPr lang="en-US" sz="1800" dirty="0">
              <a:latin typeface="Calibri" panose="020F0502020204030204" pitchFamily="34" charset="0"/>
              <a:ea typeface="Times New Roman"/>
              <a:cs typeface="Calibri" panose="020F0502020204030204" pitchFamily="34" charset="0"/>
            </a:endParaRPr>
          </a:p>
        </p:txBody>
      </p:sp>
      <p:grpSp>
        <p:nvGrpSpPr>
          <p:cNvPr id="60" name="Google Shape;386;p7">
            <a:extLst>
              <a:ext uri="{FF2B5EF4-FFF2-40B4-BE49-F238E27FC236}">
                <a16:creationId xmlns:a16="http://schemas.microsoft.com/office/drawing/2014/main" id="{28A89E3A-F6AC-ECA8-6BD0-DB62EEEDA949}"/>
              </a:ext>
            </a:extLst>
          </p:cNvPr>
          <p:cNvGrpSpPr/>
          <p:nvPr/>
        </p:nvGrpSpPr>
        <p:grpSpPr>
          <a:xfrm>
            <a:off x="9572564" y="1291600"/>
            <a:ext cx="124408" cy="665584"/>
            <a:chOff x="914401" y="2121159"/>
            <a:chExt cx="124408" cy="665584"/>
          </a:xfrm>
        </p:grpSpPr>
        <p:sp>
          <p:nvSpPr>
            <p:cNvPr id="61" name="Google Shape;387;p7">
              <a:extLst>
                <a:ext uri="{FF2B5EF4-FFF2-40B4-BE49-F238E27FC236}">
                  <a16:creationId xmlns:a16="http://schemas.microsoft.com/office/drawing/2014/main" id="{7BF4C3E1-9FDA-DB87-2110-BD220F099E1E}"/>
                </a:ext>
              </a:extLst>
            </p:cNvPr>
            <p:cNvSpPr/>
            <p:nvPr/>
          </p:nvSpPr>
          <p:spPr>
            <a:xfrm>
              <a:off x="914401"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62" name="Google Shape;388;p7">
              <a:extLst>
                <a:ext uri="{FF2B5EF4-FFF2-40B4-BE49-F238E27FC236}">
                  <a16:creationId xmlns:a16="http://schemas.microsoft.com/office/drawing/2014/main" id="{3906B548-94F9-8A10-2DBA-9A1EA682DD5E}"/>
                </a:ext>
              </a:extLst>
            </p:cNvPr>
            <p:cNvSpPr/>
            <p:nvPr/>
          </p:nvSpPr>
          <p:spPr>
            <a:xfrm>
              <a:off x="914401"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63" name="Google Shape;389;p7">
              <a:extLst>
                <a:ext uri="{FF2B5EF4-FFF2-40B4-BE49-F238E27FC236}">
                  <a16:creationId xmlns:a16="http://schemas.microsoft.com/office/drawing/2014/main" id="{AC2258BA-8B06-D885-1F33-2625B70E95DA}"/>
                </a:ext>
              </a:extLst>
            </p:cNvPr>
            <p:cNvSpPr/>
            <p:nvPr/>
          </p:nvSpPr>
          <p:spPr>
            <a:xfrm>
              <a:off x="948043"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grpSp>
      <p:grpSp>
        <p:nvGrpSpPr>
          <p:cNvPr id="64" name="Google Shape;390;p7">
            <a:extLst>
              <a:ext uri="{FF2B5EF4-FFF2-40B4-BE49-F238E27FC236}">
                <a16:creationId xmlns:a16="http://schemas.microsoft.com/office/drawing/2014/main" id="{040BBFD2-44A2-BBE1-F178-8841B86DCCC8}"/>
              </a:ext>
            </a:extLst>
          </p:cNvPr>
          <p:cNvGrpSpPr/>
          <p:nvPr/>
        </p:nvGrpSpPr>
        <p:grpSpPr>
          <a:xfrm>
            <a:off x="10151062" y="1293427"/>
            <a:ext cx="124408" cy="665584"/>
            <a:chOff x="1743270" y="2121159"/>
            <a:chExt cx="124408" cy="665584"/>
          </a:xfrm>
        </p:grpSpPr>
        <p:sp>
          <p:nvSpPr>
            <p:cNvPr id="65" name="Google Shape;391;p7">
              <a:extLst>
                <a:ext uri="{FF2B5EF4-FFF2-40B4-BE49-F238E27FC236}">
                  <a16:creationId xmlns:a16="http://schemas.microsoft.com/office/drawing/2014/main" id="{E406029A-F121-B9F0-1103-1EF4E4FEB3DA}"/>
                </a:ext>
              </a:extLst>
            </p:cNvPr>
            <p:cNvSpPr/>
            <p:nvPr/>
          </p:nvSpPr>
          <p:spPr>
            <a:xfrm>
              <a:off x="1743270"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66" name="Google Shape;392;p7">
              <a:extLst>
                <a:ext uri="{FF2B5EF4-FFF2-40B4-BE49-F238E27FC236}">
                  <a16:creationId xmlns:a16="http://schemas.microsoft.com/office/drawing/2014/main" id="{6F73BA04-1562-A78D-55DB-EC1B7ABA69AE}"/>
                </a:ext>
              </a:extLst>
            </p:cNvPr>
            <p:cNvSpPr/>
            <p:nvPr/>
          </p:nvSpPr>
          <p:spPr>
            <a:xfrm>
              <a:off x="1743270"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67" name="Google Shape;393;p7">
              <a:extLst>
                <a:ext uri="{FF2B5EF4-FFF2-40B4-BE49-F238E27FC236}">
                  <a16:creationId xmlns:a16="http://schemas.microsoft.com/office/drawing/2014/main" id="{BA181E18-9001-20AD-CDB9-BE59ED8479B6}"/>
                </a:ext>
              </a:extLst>
            </p:cNvPr>
            <p:cNvSpPr/>
            <p:nvPr/>
          </p:nvSpPr>
          <p:spPr>
            <a:xfrm>
              <a:off x="1775127"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grpSp>
      <p:grpSp>
        <p:nvGrpSpPr>
          <p:cNvPr id="68" name="Google Shape;394;p7">
            <a:extLst>
              <a:ext uri="{FF2B5EF4-FFF2-40B4-BE49-F238E27FC236}">
                <a16:creationId xmlns:a16="http://schemas.microsoft.com/office/drawing/2014/main" id="{5BE5FF25-DE85-1CA5-110F-6FBCDEFA3A91}"/>
              </a:ext>
            </a:extLst>
          </p:cNvPr>
          <p:cNvGrpSpPr/>
          <p:nvPr/>
        </p:nvGrpSpPr>
        <p:grpSpPr>
          <a:xfrm>
            <a:off x="10728868" y="1291600"/>
            <a:ext cx="124408" cy="665584"/>
            <a:chOff x="2572138" y="2121159"/>
            <a:chExt cx="124408" cy="665584"/>
          </a:xfrm>
        </p:grpSpPr>
        <p:sp>
          <p:nvSpPr>
            <p:cNvPr id="69" name="Google Shape;395;p7">
              <a:extLst>
                <a:ext uri="{FF2B5EF4-FFF2-40B4-BE49-F238E27FC236}">
                  <a16:creationId xmlns:a16="http://schemas.microsoft.com/office/drawing/2014/main" id="{D0D1FEB9-4EDE-7D91-F0B6-8FB98F6CCE9B}"/>
                </a:ext>
              </a:extLst>
            </p:cNvPr>
            <p:cNvSpPr/>
            <p:nvPr/>
          </p:nvSpPr>
          <p:spPr>
            <a:xfrm>
              <a:off x="2572138" y="2121159"/>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70" name="Google Shape;396;p7">
              <a:extLst>
                <a:ext uri="{FF2B5EF4-FFF2-40B4-BE49-F238E27FC236}">
                  <a16:creationId xmlns:a16="http://schemas.microsoft.com/office/drawing/2014/main" id="{B162F212-C231-55CB-2AFA-0722945CB3A9}"/>
                </a:ext>
              </a:extLst>
            </p:cNvPr>
            <p:cNvSpPr/>
            <p:nvPr/>
          </p:nvSpPr>
          <p:spPr>
            <a:xfrm>
              <a:off x="2572138" y="2662335"/>
              <a:ext cx="124408" cy="124408"/>
            </a:xfrm>
            <a:prstGeom prst="ellipse">
              <a:avLst/>
            </a:prstGeom>
            <a:solidFill>
              <a:srgbClr val="59595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sp>
          <p:nvSpPr>
            <p:cNvPr id="71" name="Google Shape;397;p7">
              <a:extLst>
                <a:ext uri="{FF2B5EF4-FFF2-40B4-BE49-F238E27FC236}">
                  <a16:creationId xmlns:a16="http://schemas.microsoft.com/office/drawing/2014/main" id="{66EA9ABC-FD08-6312-AEC5-7F0C20AD0FA7}"/>
                </a:ext>
              </a:extLst>
            </p:cNvPr>
            <p:cNvSpPr/>
            <p:nvPr/>
          </p:nvSpPr>
          <p:spPr>
            <a:xfrm>
              <a:off x="2605205" y="2168169"/>
              <a:ext cx="60002" cy="564014"/>
            </a:xfrm>
            <a:prstGeom prst="roundRect">
              <a:avLst>
                <a:gd name="adj" fmla="val 50000"/>
              </a:avLst>
            </a:prstGeom>
            <a:solidFill>
              <a:srgbClr val="F0F6EE"/>
            </a:solidFill>
            <a:ln>
              <a:noFill/>
            </a:ln>
            <a:effectLst>
              <a:outerShdw blurRad="12700" dist="12700" algn="l" rotWithShape="0">
                <a:srgbClr val="000000">
                  <a:alpha val="40000"/>
                </a:srgbClr>
              </a:outerShdw>
            </a:effectLst>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panose="020F0502020204030204" pitchFamily="34" charset="0"/>
                <a:ea typeface="Calibri"/>
                <a:cs typeface="Calibri" panose="020F0502020204030204" pitchFamily="34" charset="0"/>
                <a:sym typeface="Calibri"/>
              </a:endParaRPr>
            </a:p>
          </p:txBody>
        </p:sp>
      </p:grpSp>
    </p:spTree>
    <p:extLst>
      <p:ext uri="{BB962C8B-B14F-4D97-AF65-F5344CB8AC3E}">
        <p14:creationId xmlns:p14="http://schemas.microsoft.com/office/powerpoint/2010/main" val="39373638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A1A6090F-DCEF-1A6A-CAA6-17401E342068}"/>
              </a:ext>
            </a:extLst>
          </p:cNvPr>
          <p:cNvSpPr/>
          <p:nvPr/>
        </p:nvSpPr>
        <p:spPr>
          <a:xfrm>
            <a:off x="3893743" y="2559424"/>
            <a:ext cx="5960534" cy="1094104"/>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EG" sz="2800" b="1">
                <a:latin typeface="Calibri" panose="020F0502020204030204" pitchFamily="34" charset="0"/>
                <a:ea typeface="Calibri"/>
                <a:cs typeface="Calibri" panose="020F0502020204030204" pitchFamily="34" charset="0"/>
              </a:rPr>
              <a:t>اذكر الفرق بين التدريس والتعليم</a:t>
            </a:r>
            <a:endParaRPr kumimoji="0" lang="en-US" sz="2800" b="0" i="0" u="none" strike="noStrike" kern="1200" cap="none" spc="0" normalizeH="0" baseline="0" noProof="0" dirty="0">
              <a:ln>
                <a:noFill/>
              </a:ln>
              <a:solidFill>
                <a:schemeClr val="bg1">
                  <a:lumMod val="95000"/>
                </a:schemeClr>
              </a:solidFill>
              <a:effectLst/>
              <a:uLnTx/>
              <a:uFillTx/>
              <a:latin typeface="Calibri" panose="020F0502020204030204" pitchFamily="34" charset="0"/>
              <a:cs typeface="Calibri" panose="020F0502020204030204" pitchFamily="34" charset="0"/>
            </a:endParaRPr>
          </a:p>
        </p:txBody>
      </p:sp>
      <p:sp>
        <p:nvSpPr>
          <p:cNvPr id="3" name="Freeform 5">
            <a:extLst>
              <a:ext uri="{FF2B5EF4-FFF2-40B4-BE49-F238E27FC236}">
                <a16:creationId xmlns:a16="http://schemas.microsoft.com/office/drawing/2014/main" id="{10280C10-893C-FE78-96A0-CC9AB4ACD7E3}"/>
              </a:ext>
            </a:extLst>
          </p:cNvPr>
          <p:cNvSpPr>
            <a:spLocks/>
          </p:cNvSpPr>
          <p:nvPr/>
        </p:nvSpPr>
        <p:spPr bwMode="auto">
          <a:xfrm>
            <a:off x="3282341" y="2559424"/>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4" name="TextBox 20">
            <a:extLst>
              <a:ext uri="{FF2B5EF4-FFF2-40B4-BE49-F238E27FC236}">
                <a16:creationId xmlns:a16="http://schemas.microsoft.com/office/drawing/2014/main" id="{DD332DD6-D51A-19C3-A5B5-9D64C00F07C9}"/>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5" name="Group 49">
            <a:extLst>
              <a:ext uri="{FF2B5EF4-FFF2-40B4-BE49-F238E27FC236}">
                <a16:creationId xmlns:a16="http://schemas.microsoft.com/office/drawing/2014/main" id="{04A4E1F9-F4A6-8C40-79A3-2B5D5025B1FA}"/>
              </a:ext>
            </a:extLst>
          </p:cNvPr>
          <p:cNvGrpSpPr/>
          <p:nvPr/>
        </p:nvGrpSpPr>
        <p:grpSpPr>
          <a:xfrm>
            <a:off x="251263" y="379730"/>
            <a:ext cx="3981472" cy="1036307"/>
            <a:chOff x="320494" y="795384"/>
            <a:chExt cx="6305974" cy="1036307"/>
          </a:xfrm>
        </p:grpSpPr>
        <p:sp>
          <p:nvSpPr>
            <p:cNvPr id="6" name="Rectangle 50">
              <a:extLst>
                <a:ext uri="{FF2B5EF4-FFF2-40B4-BE49-F238E27FC236}">
                  <a16:creationId xmlns:a16="http://schemas.microsoft.com/office/drawing/2014/main" id="{76DFED76-A360-9844-9F4C-9CF795C613E4}"/>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33">
              <a:extLst>
                <a:ext uri="{FF2B5EF4-FFF2-40B4-BE49-F238E27FC236}">
                  <a16:creationId xmlns:a16="http://schemas.microsoft.com/office/drawing/2014/main" id="{6ABAB07A-4396-4253-ACCB-18DD489A8EE4}"/>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37110861-9B3F-287F-1F8F-E8319822B011}"/>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(2)</a:t>
              </a:r>
              <a:endParaRPr lang="en-US" sz="2000" b="1" dirty="0">
                <a:latin typeface="Calibri" panose="020F0502020204030204" pitchFamily="34" charset="0"/>
                <a:cs typeface="Calibri" panose="020F0502020204030204" pitchFamily="34" charset="0"/>
              </a:endParaRPr>
            </a:p>
          </p:txBody>
        </p:sp>
        <p:grpSp>
          <p:nvGrpSpPr>
            <p:cNvPr id="9" name="Group 53">
              <a:extLst>
                <a:ext uri="{FF2B5EF4-FFF2-40B4-BE49-F238E27FC236}">
                  <a16:creationId xmlns:a16="http://schemas.microsoft.com/office/drawing/2014/main" id="{C37A4B5B-9DCA-8741-2DB0-0A5D9DE972F9}"/>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0B1E0B18-160E-A683-3D19-8FE3B7E79321}"/>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AEE97268-1AB7-0FE8-4347-99FBE4EA2D8C}"/>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7848955C-E856-E4A5-4D01-1B594718137C}"/>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E68F1FC2-652A-887C-5B06-C79BDFEEE02F}"/>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513611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27F0B488-8456-1350-6434-2BC40B2F5269}"/>
              </a:ext>
            </a:extLst>
          </p:cNvPr>
          <p:cNvSpPr/>
          <p:nvPr/>
        </p:nvSpPr>
        <p:spPr>
          <a:xfrm>
            <a:off x="6899143" y="536820"/>
            <a:ext cx="4952165" cy="763437"/>
          </a:xfrm>
          <a:prstGeom prst="roundRect">
            <a:avLst>
              <a:gd name="adj" fmla="val 50000"/>
            </a:avLst>
          </a:prstGeom>
          <a:solidFill>
            <a:schemeClr val="accent2">
              <a:lumMod val="5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SA" sz="2800" b="1" dirty="0">
                <a:solidFill>
                  <a:schemeClr val="bg1"/>
                </a:solidFill>
                <a:latin typeface="Calibri" panose="020F0502020204030204" pitchFamily="34" charset="0"/>
                <a:ea typeface="Calibri"/>
                <a:cs typeface="Calibri" panose="020F0502020204030204" pitchFamily="34" charset="0"/>
              </a:rPr>
              <a:t>الفرق بين التدريس والتعليم</a:t>
            </a:r>
            <a:endParaRPr lang="en-US" sz="28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3" name="Round Diagonal Corner Rectangle 7">
            <a:extLst>
              <a:ext uri="{FF2B5EF4-FFF2-40B4-BE49-F238E27FC236}">
                <a16:creationId xmlns:a16="http://schemas.microsoft.com/office/drawing/2014/main" id="{4E043511-B5C7-C362-CF03-F9C51AD8509C}"/>
              </a:ext>
            </a:extLst>
          </p:cNvPr>
          <p:cNvSpPr/>
          <p:nvPr/>
        </p:nvSpPr>
        <p:spPr>
          <a:xfrm>
            <a:off x="3298103" y="1380376"/>
            <a:ext cx="7919794" cy="3615830"/>
          </a:xfrm>
          <a:prstGeom prst="round2DiagRect">
            <a:avLst>
              <a:gd name="adj1" fmla="val 41305"/>
              <a:gd name="adj2" fmla="val 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SA" sz="2000" b="1" dirty="0">
                <a:solidFill>
                  <a:schemeClr val="tx2">
                    <a:lumMod val="50000"/>
                  </a:schemeClr>
                </a:solidFill>
                <a:latin typeface="Calibri" panose="020F0502020204030204" pitchFamily="34" charset="0"/>
                <a:ea typeface="Calibri"/>
                <a:cs typeface="Calibri" panose="020F0502020204030204" pitchFamily="34" charset="0"/>
              </a:rPr>
              <a:t>- التدريس يحدد بدقة السلوك الذي نرغب في تعليمه للمتعلم، ويحـدد الـشروط البيئيـة</a:t>
            </a:r>
            <a:r>
              <a:rPr lang="ar-EG" sz="2000" b="1" dirty="0">
                <a:solidFill>
                  <a:schemeClr val="tx2">
                    <a:lumMod val="50000"/>
                  </a:schemeClr>
                </a:solidFill>
                <a:latin typeface="Calibri" panose="020F0502020204030204" pitchFamily="34" charset="0"/>
                <a:ea typeface="Calibri"/>
                <a:cs typeface="Calibri" panose="020F0502020204030204" pitchFamily="34" charset="0"/>
              </a:rPr>
              <a:t>.</a:t>
            </a:r>
            <a:endParaRPr lang="en-US" sz="2000" b="1" dirty="0">
              <a:solidFill>
                <a:schemeClr val="tx2">
                  <a:lumMod val="50000"/>
                </a:schemeClr>
              </a:solidFill>
              <a:latin typeface="Calibri" panose="020F0502020204030204" pitchFamily="34" charset="0"/>
              <a:ea typeface="Times New Roman"/>
              <a:cs typeface="Calibri" panose="020F0502020204030204" pitchFamily="34" charset="0"/>
            </a:endParaRPr>
          </a:p>
          <a:p>
            <a:pPr algn="r" rtl="1">
              <a:lnSpc>
                <a:spcPct val="115000"/>
              </a:lnSpc>
              <a:spcAft>
                <a:spcPts val="1000"/>
              </a:spcAft>
            </a:pPr>
            <a:r>
              <a:rPr lang="ar-SA" sz="2000" b="1" dirty="0">
                <a:solidFill>
                  <a:schemeClr val="tx2">
                    <a:lumMod val="50000"/>
                  </a:schemeClr>
                </a:solidFill>
                <a:latin typeface="Calibri" panose="020F0502020204030204" pitchFamily="34" charset="0"/>
                <a:ea typeface="Calibri"/>
                <a:cs typeface="Calibri" panose="020F0502020204030204" pitchFamily="34" charset="0"/>
              </a:rPr>
              <a:t>الع</a:t>
            </a:r>
            <a:r>
              <a:rPr lang="ar-EG" sz="2000" b="1" dirty="0">
                <a:solidFill>
                  <a:schemeClr val="tx2">
                    <a:lumMod val="50000"/>
                  </a:schemeClr>
                </a:solidFill>
                <a:latin typeface="Calibri" panose="020F0502020204030204" pitchFamily="34" charset="0"/>
                <a:ea typeface="Calibri"/>
                <a:cs typeface="Calibri" panose="020F0502020204030204" pitchFamily="34" charset="0"/>
              </a:rPr>
              <a:t>م</a:t>
            </a:r>
            <a:r>
              <a:rPr lang="ar-SA" sz="2000" b="1" dirty="0">
                <a:solidFill>
                  <a:schemeClr val="tx2">
                    <a:lumMod val="50000"/>
                  </a:schemeClr>
                </a:solidFill>
                <a:latin typeface="Calibri" panose="020F0502020204030204" pitchFamily="34" charset="0"/>
                <a:ea typeface="Calibri"/>
                <a:cs typeface="Calibri" panose="020F0502020204030204" pitchFamily="34" charset="0"/>
              </a:rPr>
              <a:t>لية التي تتحقق فيها الأهداف أما عملية التعليم فإنها تحدث بقصد أو بدون قصد أو هدف محدد</a:t>
            </a:r>
            <a:r>
              <a:rPr lang="ar-EG" sz="2000" b="1" dirty="0">
                <a:solidFill>
                  <a:schemeClr val="tx2">
                    <a:lumMod val="50000"/>
                  </a:schemeClr>
                </a:solidFill>
                <a:latin typeface="Calibri" panose="020F0502020204030204" pitchFamily="34" charset="0"/>
                <a:ea typeface="Calibri"/>
                <a:cs typeface="Calibri" panose="020F0502020204030204" pitchFamily="34" charset="0"/>
              </a:rPr>
              <a:t>.</a:t>
            </a:r>
          </a:p>
          <a:p>
            <a:pPr algn="r" rtl="1">
              <a:lnSpc>
                <a:spcPct val="115000"/>
              </a:lnSpc>
              <a:spcAft>
                <a:spcPts val="1000"/>
              </a:spcAft>
            </a:pPr>
            <a:r>
              <a:rPr lang="ar-SA" sz="2000" b="1" dirty="0">
                <a:solidFill>
                  <a:schemeClr val="tx2">
                    <a:lumMod val="50000"/>
                  </a:schemeClr>
                </a:solidFill>
                <a:latin typeface="Calibri" panose="020F0502020204030204" pitchFamily="34" charset="0"/>
                <a:ea typeface="Calibri"/>
                <a:cs typeface="Calibri" panose="020F0502020204030204" pitchFamily="34" charset="0"/>
              </a:rPr>
              <a:t> (شاهين ،2010  :  52  )</a:t>
            </a:r>
            <a:endParaRPr lang="en-US" sz="2000" b="1" dirty="0">
              <a:solidFill>
                <a:schemeClr val="tx2">
                  <a:lumMod val="50000"/>
                </a:schemeClr>
              </a:solidFill>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12530064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848EF8FB-9A7F-716A-4F7D-61F4F261621A}"/>
              </a:ext>
            </a:extLst>
          </p:cNvPr>
          <p:cNvSpPr/>
          <p:nvPr/>
        </p:nvSpPr>
        <p:spPr>
          <a:xfrm>
            <a:off x="3893743" y="2559424"/>
            <a:ext cx="5960534" cy="1094104"/>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EG" sz="2800" b="1">
                <a:solidFill>
                  <a:schemeClr val="bg1"/>
                </a:solidFill>
                <a:latin typeface="Calibri" panose="020F0502020204030204" pitchFamily="34" charset="0"/>
                <a:ea typeface="Calibri"/>
                <a:cs typeface="Calibri" panose="020F0502020204030204" pitchFamily="34" charset="0"/>
              </a:rPr>
              <a:t>وضّح مكونات استراتيجية التدريس</a:t>
            </a:r>
            <a:endParaRPr kumimoji="0" lang="en-US" sz="2800" b="0"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3" name="Freeform 5">
            <a:extLst>
              <a:ext uri="{FF2B5EF4-FFF2-40B4-BE49-F238E27FC236}">
                <a16:creationId xmlns:a16="http://schemas.microsoft.com/office/drawing/2014/main" id="{0BA1B519-09DB-56A8-DE76-4A2E2A5DC84B}"/>
              </a:ext>
            </a:extLst>
          </p:cNvPr>
          <p:cNvSpPr>
            <a:spLocks/>
          </p:cNvSpPr>
          <p:nvPr/>
        </p:nvSpPr>
        <p:spPr bwMode="auto">
          <a:xfrm>
            <a:off x="3282341" y="2559424"/>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4" name="TextBox 20">
            <a:extLst>
              <a:ext uri="{FF2B5EF4-FFF2-40B4-BE49-F238E27FC236}">
                <a16:creationId xmlns:a16="http://schemas.microsoft.com/office/drawing/2014/main" id="{8B736609-04C9-73C2-A03A-7ED70F534407}"/>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5" name="Group 49">
            <a:extLst>
              <a:ext uri="{FF2B5EF4-FFF2-40B4-BE49-F238E27FC236}">
                <a16:creationId xmlns:a16="http://schemas.microsoft.com/office/drawing/2014/main" id="{EC710078-A024-23F5-27AE-CE1E35CEEC7F}"/>
              </a:ext>
            </a:extLst>
          </p:cNvPr>
          <p:cNvGrpSpPr/>
          <p:nvPr/>
        </p:nvGrpSpPr>
        <p:grpSpPr>
          <a:xfrm>
            <a:off x="251263" y="379730"/>
            <a:ext cx="3981472" cy="1036307"/>
            <a:chOff x="320494" y="795384"/>
            <a:chExt cx="6305974" cy="1036307"/>
          </a:xfrm>
        </p:grpSpPr>
        <p:sp>
          <p:nvSpPr>
            <p:cNvPr id="6" name="Rectangle 50">
              <a:extLst>
                <a:ext uri="{FF2B5EF4-FFF2-40B4-BE49-F238E27FC236}">
                  <a16:creationId xmlns:a16="http://schemas.microsoft.com/office/drawing/2014/main" id="{DCF5F534-E27C-9F3A-A3D2-D92D3F2E9D46}"/>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33">
              <a:extLst>
                <a:ext uri="{FF2B5EF4-FFF2-40B4-BE49-F238E27FC236}">
                  <a16:creationId xmlns:a16="http://schemas.microsoft.com/office/drawing/2014/main" id="{727405AA-3BC1-25D7-5021-F49E05AC6E14}"/>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8D994524-5472-EB36-42FD-3E266A32FAD4}"/>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(3)</a:t>
              </a:r>
              <a:endParaRPr lang="en-US" sz="2000" b="1" dirty="0">
                <a:latin typeface="Calibri" panose="020F0502020204030204" pitchFamily="34" charset="0"/>
                <a:cs typeface="Calibri" panose="020F0502020204030204" pitchFamily="34" charset="0"/>
              </a:endParaRPr>
            </a:p>
          </p:txBody>
        </p:sp>
        <p:grpSp>
          <p:nvGrpSpPr>
            <p:cNvPr id="9" name="Group 53">
              <a:extLst>
                <a:ext uri="{FF2B5EF4-FFF2-40B4-BE49-F238E27FC236}">
                  <a16:creationId xmlns:a16="http://schemas.microsoft.com/office/drawing/2014/main" id="{54791583-32B8-D6D0-7A9E-AE0B26386F06}"/>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F079288E-9B42-FC29-1F2F-8F803D6CA8BD}"/>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0221B5CE-FF20-1472-26A4-99A13FFD2634}"/>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56AF39B4-AA16-F196-7AB8-64D4B89A1025}"/>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A30C001C-0F78-FBC7-2CD1-B8C393F3216D}"/>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280404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7">
            <a:extLst>
              <a:ext uri="{FF2B5EF4-FFF2-40B4-BE49-F238E27FC236}">
                <a16:creationId xmlns:a16="http://schemas.microsoft.com/office/drawing/2014/main" id="{5004C644-8857-8C85-9FC8-024B95654852}"/>
              </a:ext>
            </a:extLst>
          </p:cNvPr>
          <p:cNvSpPr/>
          <p:nvPr/>
        </p:nvSpPr>
        <p:spPr>
          <a:xfrm>
            <a:off x="1936101" y="2127755"/>
            <a:ext cx="3682274" cy="634191"/>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800" dirty="0">
                <a:latin typeface="Calibri" panose="020F0502020204030204" pitchFamily="34" charset="0"/>
                <a:ea typeface="Calibri"/>
                <a:cs typeface="Calibri" panose="020F0502020204030204" pitchFamily="34" charset="0"/>
              </a:rPr>
              <a:t>التحركات التي يقوم بها المعلم، وينظمها ليسير وفقاً لها في تدريسه</a:t>
            </a:r>
            <a:endParaRPr lang="en-US" dirty="0">
              <a:latin typeface="Calibri" panose="020F0502020204030204" pitchFamily="34" charset="0"/>
              <a:cs typeface="Calibri" panose="020F0502020204030204" pitchFamily="34" charset="0"/>
            </a:endParaRPr>
          </a:p>
        </p:txBody>
      </p:sp>
      <p:sp>
        <p:nvSpPr>
          <p:cNvPr id="3" name="Rounded Rectangle 19">
            <a:extLst>
              <a:ext uri="{FF2B5EF4-FFF2-40B4-BE49-F238E27FC236}">
                <a16:creationId xmlns:a16="http://schemas.microsoft.com/office/drawing/2014/main" id="{92C3094C-7224-C2E9-DA6C-F1BEF1BED407}"/>
              </a:ext>
            </a:extLst>
          </p:cNvPr>
          <p:cNvSpPr/>
          <p:nvPr/>
        </p:nvSpPr>
        <p:spPr>
          <a:xfrm rot="2603895">
            <a:off x="5506285" y="2204246"/>
            <a:ext cx="310671" cy="334517"/>
          </a:xfrm>
          <a:prstGeom prst="roundRect">
            <a:avLst>
              <a:gd name="adj" fmla="val 23224"/>
            </a:avLst>
          </a:prstGeom>
          <a:solidFill>
            <a:srgbClr val="F04B3B"/>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 name="Rounded Rectangle 21">
            <a:extLst>
              <a:ext uri="{FF2B5EF4-FFF2-40B4-BE49-F238E27FC236}">
                <a16:creationId xmlns:a16="http://schemas.microsoft.com/office/drawing/2014/main" id="{2D629E07-A59C-F8A8-4DAF-ED0F262B0DBB}"/>
              </a:ext>
            </a:extLst>
          </p:cNvPr>
          <p:cNvSpPr/>
          <p:nvPr/>
        </p:nvSpPr>
        <p:spPr>
          <a:xfrm>
            <a:off x="1936101" y="3031494"/>
            <a:ext cx="3602536" cy="490756"/>
          </a:xfrm>
          <a:prstGeom prst="roundRect">
            <a:avLst/>
          </a:prstGeom>
          <a:solidFill>
            <a:srgbClr val="FF8A2A"/>
          </a:solidFill>
          <a:ln w="38100">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Low" rtl="1">
              <a:lnSpc>
                <a:spcPct val="115000"/>
              </a:lnSpc>
              <a:spcAft>
                <a:spcPts val="0"/>
              </a:spcAft>
            </a:pPr>
            <a:r>
              <a:rPr lang="ar-EG" dirty="0">
                <a:latin typeface="Calibri" panose="020F0502020204030204" pitchFamily="34" charset="0"/>
                <a:ea typeface="Calibri"/>
                <a:cs typeface="Calibri" panose="020F0502020204030204" pitchFamily="34" charset="0"/>
              </a:rPr>
              <a:t>   ا</a:t>
            </a:r>
            <a:r>
              <a:rPr lang="ar-EG" sz="1800" dirty="0">
                <a:latin typeface="Calibri" panose="020F0502020204030204" pitchFamily="34" charset="0"/>
                <a:ea typeface="Calibri"/>
                <a:cs typeface="Calibri" panose="020F0502020204030204" pitchFamily="34" charset="0"/>
              </a:rPr>
              <a:t>لأمثلة والتدريبات والمسائل المستخدمة للوصول إلى الأهداف.</a:t>
            </a:r>
            <a:endParaRPr lang="en-US" sz="1800" dirty="0">
              <a:latin typeface="Calibri" panose="020F0502020204030204" pitchFamily="34" charset="0"/>
              <a:ea typeface="Calibri"/>
              <a:cs typeface="Calibri" panose="020F0502020204030204" pitchFamily="34" charset="0"/>
            </a:endParaRPr>
          </a:p>
        </p:txBody>
      </p:sp>
      <p:sp>
        <p:nvSpPr>
          <p:cNvPr id="5" name="Rounded Rectangle 33">
            <a:extLst>
              <a:ext uri="{FF2B5EF4-FFF2-40B4-BE49-F238E27FC236}">
                <a16:creationId xmlns:a16="http://schemas.microsoft.com/office/drawing/2014/main" id="{14F27F93-3AB5-BCD1-497C-ADD3240594B1}"/>
              </a:ext>
            </a:extLst>
          </p:cNvPr>
          <p:cNvSpPr/>
          <p:nvPr/>
        </p:nvSpPr>
        <p:spPr>
          <a:xfrm rot="2603895">
            <a:off x="5447277" y="3137299"/>
            <a:ext cx="407001" cy="325316"/>
          </a:xfrm>
          <a:prstGeom prst="roundRect">
            <a:avLst>
              <a:gd name="adj" fmla="val 23224"/>
            </a:avLst>
          </a:prstGeom>
          <a:solidFill>
            <a:srgbClr val="FF8A2A"/>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6" name="Rounded Rectangle 34">
            <a:extLst>
              <a:ext uri="{FF2B5EF4-FFF2-40B4-BE49-F238E27FC236}">
                <a16:creationId xmlns:a16="http://schemas.microsoft.com/office/drawing/2014/main" id="{4BD8D597-B529-4121-3C32-B9DACF7C8CB0}"/>
              </a:ext>
            </a:extLst>
          </p:cNvPr>
          <p:cNvSpPr/>
          <p:nvPr/>
        </p:nvSpPr>
        <p:spPr>
          <a:xfrm>
            <a:off x="1936101" y="3920634"/>
            <a:ext cx="3560504" cy="606508"/>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r" rtl="1">
              <a:lnSpc>
                <a:spcPct val="115000"/>
              </a:lnSpc>
              <a:spcAft>
                <a:spcPts val="0"/>
              </a:spcAft>
              <a:buFont typeface="+mj-lt"/>
              <a:buAutoNum type="arabicPeriod"/>
            </a:pPr>
            <a:r>
              <a:rPr lang="ar-EG" sz="1800" dirty="0">
                <a:latin typeface="Calibri" panose="020F0502020204030204" pitchFamily="34" charset="0"/>
                <a:ea typeface="Calibri"/>
                <a:cs typeface="Calibri" panose="020F0502020204030204" pitchFamily="34" charset="0"/>
              </a:rPr>
              <a:t>الوسائل والأمثلة والتدريبات والمسائل المستخدمة للوصول إلى الهدف.</a:t>
            </a:r>
            <a:endParaRPr lang="en-US" sz="1800" dirty="0">
              <a:latin typeface="Calibri" panose="020F0502020204030204" pitchFamily="34" charset="0"/>
              <a:ea typeface="Calibri"/>
              <a:cs typeface="Calibri" panose="020F0502020204030204" pitchFamily="34" charset="0"/>
            </a:endParaRPr>
          </a:p>
        </p:txBody>
      </p:sp>
      <p:sp>
        <p:nvSpPr>
          <p:cNvPr id="7" name="Rounded Rectangle 35">
            <a:extLst>
              <a:ext uri="{FF2B5EF4-FFF2-40B4-BE49-F238E27FC236}">
                <a16:creationId xmlns:a16="http://schemas.microsoft.com/office/drawing/2014/main" id="{BBB87E93-5CE0-C9DC-C515-85BF2644683E}"/>
              </a:ext>
            </a:extLst>
          </p:cNvPr>
          <p:cNvSpPr/>
          <p:nvPr/>
        </p:nvSpPr>
        <p:spPr>
          <a:xfrm rot="2603895">
            <a:off x="5230337" y="3994809"/>
            <a:ext cx="407001" cy="325316"/>
          </a:xfrm>
          <a:prstGeom prst="roundRect">
            <a:avLst>
              <a:gd name="adj" fmla="val 23224"/>
            </a:avLst>
          </a:prstGeom>
          <a:solidFill>
            <a:srgbClr val="BFD45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8" name="Rounded Rectangle 36">
            <a:extLst>
              <a:ext uri="{FF2B5EF4-FFF2-40B4-BE49-F238E27FC236}">
                <a16:creationId xmlns:a16="http://schemas.microsoft.com/office/drawing/2014/main" id="{2F7419CD-EA76-B4DD-F4C0-D9DCC2DB64BC}"/>
              </a:ext>
            </a:extLst>
          </p:cNvPr>
          <p:cNvSpPr/>
          <p:nvPr/>
        </p:nvSpPr>
        <p:spPr>
          <a:xfrm>
            <a:off x="1936101" y="4695477"/>
            <a:ext cx="3602536" cy="560012"/>
          </a:xfrm>
          <a:prstGeom prst="roundRect">
            <a:avLst/>
          </a:prstGeom>
          <a:solidFill>
            <a:srgbClr val="5B9BD5"/>
          </a:solidFill>
          <a:ln w="38100">
            <a:solidFill>
              <a:srgbClr val="5B9BD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Low" rtl="1">
              <a:lnSpc>
                <a:spcPct val="115000"/>
              </a:lnSpc>
              <a:spcAft>
                <a:spcPts val="0"/>
              </a:spcAft>
            </a:pPr>
            <a:r>
              <a:rPr lang="ar-EG" sz="1800" dirty="0">
                <a:latin typeface="Calibri" panose="020F0502020204030204" pitchFamily="34" charset="0"/>
                <a:ea typeface="Calibri"/>
                <a:cs typeface="Calibri" panose="020F0502020204030204" pitchFamily="34" charset="0"/>
              </a:rPr>
              <a:t> أساليب التقويم المتنوعة القبلية والتكوينية والبعدية المرتبطة بالأهداف.</a:t>
            </a:r>
            <a:endParaRPr lang="en-US" sz="1800" dirty="0">
              <a:latin typeface="Calibri" panose="020F0502020204030204" pitchFamily="34" charset="0"/>
              <a:ea typeface="Calibri"/>
              <a:cs typeface="Calibri" panose="020F0502020204030204" pitchFamily="34" charset="0"/>
            </a:endParaRPr>
          </a:p>
        </p:txBody>
      </p:sp>
      <p:sp>
        <p:nvSpPr>
          <p:cNvPr id="9" name="Rounded Rectangle 37">
            <a:extLst>
              <a:ext uri="{FF2B5EF4-FFF2-40B4-BE49-F238E27FC236}">
                <a16:creationId xmlns:a16="http://schemas.microsoft.com/office/drawing/2014/main" id="{3F109B1B-0CB9-A843-9F7E-6EE6F3D4110B}"/>
              </a:ext>
            </a:extLst>
          </p:cNvPr>
          <p:cNvSpPr/>
          <p:nvPr/>
        </p:nvSpPr>
        <p:spPr>
          <a:xfrm rot="2603895">
            <a:off x="5426285" y="4834826"/>
            <a:ext cx="407001" cy="325316"/>
          </a:xfrm>
          <a:prstGeom prst="roundRect">
            <a:avLst>
              <a:gd name="adj" fmla="val 23224"/>
            </a:avLst>
          </a:prstGeom>
          <a:solidFill>
            <a:srgbClr val="5B9BD5"/>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12" name="Rounded Rectangle 40">
            <a:extLst>
              <a:ext uri="{FF2B5EF4-FFF2-40B4-BE49-F238E27FC236}">
                <a16:creationId xmlns:a16="http://schemas.microsoft.com/office/drawing/2014/main" id="{8D5B9AF6-C689-CDAF-54A0-96BA9F4115C5}"/>
              </a:ext>
            </a:extLst>
          </p:cNvPr>
          <p:cNvSpPr/>
          <p:nvPr/>
        </p:nvSpPr>
        <p:spPr>
          <a:xfrm>
            <a:off x="7914973" y="2011374"/>
            <a:ext cx="3602536" cy="473410"/>
          </a:xfrm>
          <a:prstGeom prst="roundRect">
            <a:avLst/>
          </a:prstGeom>
          <a:solidFill>
            <a:srgbClr val="983F7C"/>
          </a:solidFill>
          <a:ln w="38100">
            <a:solidFill>
              <a:srgbClr val="983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800" dirty="0">
                <a:latin typeface="Calibri" panose="020F0502020204030204" pitchFamily="34" charset="0"/>
                <a:ea typeface="Calibri"/>
                <a:cs typeface="Calibri" panose="020F0502020204030204" pitchFamily="34" charset="0"/>
              </a:rPr>
              <a:t>الأهداف التدريسية</a:t>
            </a:r>
            <a:endParaRPr lang="en-US" dirty="0">
              <a:solidFill>
                <a:srgbClr val="213369"/>
              </a:solidFill>
              <a:latin typeface="Calibri" panose="020F0502020204030204" pitchFamily="34" charset="0"/>
              <a:cs typeface="Calibri" panose="020F0502020204030204" pitchFamily="34" charset="0"/>
            </a:endParaRPr>
          </a:p>
        </p:txBody>
      </p:sp>
      <p:sp>
        <p:nvSpPr>
          <p:cNvPr id="13" name="Rounded Rectangle 41">
            <a:extLst>
              <a:ext uri="{FF2B5EF4-FFF2-40B4-BE49-F238E27FC236}">
                <a16:creationId xmlns:a16="http://schemas.microsoft.com/office/drawing/2014/main" id="{330FD068-B4C3-503C-9440-A71E9A352327}"/>
              </a:ext>
            </a:extLst>
          </p:cNvPr>
          <p:cNvSpPr/>
          <p:nvPr/>
        </p:nvSpPr>
        <p:spPr>
          <a:xfrm rot="2603895">
            <a:off x="11314009" y="2036828"/>
            <a:ext cx="407001" cy="404483"/>
          </a:xfrm>
          <a:prstGeom prst="roundRect">
            <a:avLst>
              <a:gd name="adj" fmla="val 23224"/>
            </a:avLst>
          </a:prstGeom>
          <a:solidFill>
            <a:srgbClr val="983F7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4" name="Rounded Rectangle 44">
            <a:extLst>
              <a:ext uri="{FF2B5EF4-FFF2-40B4-BE49-F238E27FC236}">
                <a16:creationId xmlns:a16="http://schemas.microsoft.com/office/drawing/2014/main" id="{00D383D7-4DCA-76D8-1334-2D19395BC377}"/>
              </a:ext>
            </a:extLst>
          </p:cNvPr>
          <p:cNvSpPr/>
          <p:nvPr/>
        </p:nvSpPr>
        <p:spPr>
          <a:xfrm>
            <a:off x="7914973" y="2893904"/>
            <a:ext cx="3602536" cy="473410"/>
          </a:xfrm>
          <a:prstGeom prst="roundRect">
            <a:avLst/>
          </a:prstGeom>
          <a:solidFill>
            <a:srgbClr val="744A9E"/>
          </a:solidFill>
          <a:ln w="38100">
            <a:solidFill>
              <a:srgbClr val="744A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800">
                <a:latin typeface="Calibri" panose="020F0502020204030204" pitchFamily="34" charset="0"/>
                <a:ea typeface="Calibri"/>
                <a:cs typeface="Calibri" panose="020F0502020204030204" pitchFamily="34" charset="0"/>
              </a:rPr>
              <a:t>طرق التدريس</a:t>
            </a:r>
            <a:endParaRPr lang="en-US" dirty="0">
              <a:latin typeface="Calibri" panose="020F0502020204030204" pitchFamily="34" charset="0"/>
              <a:cs typeface="Calibri" panose="020F0502020204030204" pitchFamily="34" charset="0"/>
            </a:endParaRPr>
          </a:p>
        </p:txBody>
      </p:sp>
      <p:sp>
        <p:nvSpPr>
          <p:cNvPr id="15" name="Rounded Rectangle 45">
            <a:extLst>
              <a:ext uri="{FF2B5EF4-FFF2-40B4-BE49-F238E27FC236}">
                <a16:creationId xmlns:a16="http://schemas.microsoft.com/office/drawing/2014/main" id="{2F1A4236-16EE-43F1-B4CB-30492D2F0CA6}"/>
              </a:ext>
            </a:extLst>
          </p:cNvPr>
          <p:cNvSpPr/>
          <p:nvPr/>
        </p:nvSpPr>
        <p:spPr>
          <a:xfrm rot="2603895">
            <a:off x="11314009" y="2928368"/>
            <a:ext cx="407001" cy="404483"/>
          </a:xfrm>
          <a:prstGeom prst="roundRect">
            <a:avLst>
              <a:gd name="adj" fmla="val 23224"/>
            </a:avLst>
          </a:prstGeom>
          <a:solidFill>
            <a:srgbClr val="744A9E"/>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6" name="Rounded Rectangle 46">
            <a:extLst>
              <a:ext uri="{FF2B5EF4-FFF2-40B4-BE49-F238E27FC236}">
                <a16:creationId xmlns:a16="http://schemas.microsoft.com/office/drawing/2014/main" id="{3917E9E8-C23E-A64A-77CF-67C2FE9E399C}"/>
              </a:ext>
            </a:extLst>
          </p:cNvPr>
          <p:cNvSpPr/>
          <p:nvPr/>
        </p:nvSpPr>
        <p:spPr>
          <a:xfrm>
            <a:off x="7914973" y="3785443"/>
            <a:ext cx="3602536" cy="621217"/>
          </a:xfrm>
          <a:prstGeom prst="roundRect">
            <a:avLst/>
          </a:prstGeom>
          <a:solidFill>
            <a:srgbClr val="07689B"/>
          </a:solidFill>
          <a:ln w="38100">
            <a:solidFill>
              <a:srgbClr val="076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justLow" rtl="1">
              <a:lnSpc>
                <a:spcPct val="115000"/>
              </a:lnSpc>
              <a:spcAft>
                <a:spcPts val="0"/>
              </a:spcAft>
              <a:buFont typeface="+mj-lt"/>
              <a:buAutoNum type="arabicPeriod"/>
            </a:pPr>
            <a:r>
              <a:rPr lang="ar-EG" sz="1800" dirty="0">
                <a:latin typeface="Calibri" panose="020F0502020204030204" pitchFamily="34" charset="0"/>
                <a:ea typeface="Calibri"/>
                <a:cs typeface="Calibri" panose="020F0502020204030204" pitchFamily="34" charset="0"/>
              </a:rPr>
              <a:t>الجو التعليمي والتنظيم الصفي للحصة وطرق التعزيز.</a:t>
            </a:r>
            <a:endParaRPr lang="en-US" sz="1800" dirty="0">
              <a:latin typeface="Calibri" panose="020F0502020204030204" pitchFamily="34" charset="0"/>
              <a:ea typeface="Calibri"/>
              <a:cs typeface="Calibri" panose="020F0502020204030204" pitchFamily="34" charset="0"/>
            </a:endParaRPr>
          </a:p>
        </p:txBody>
      </p:sp>
      <p:sp>
        <p:nvSpPr>
          <p:cNvPr id="17" name="Rounded Rectangle 47">
            <a:extLst>
              <a:ext uri="{FF2B5EF4-FFF2-40B4-BE49-F238E27FC236}">
                <a16:creationId xmlns:a16="http://schemas.microsoft.com/office/drawing/2014/main" id="{28376142-C8A3-C510-3D11-72A4D84D0EBE}"/>
              </a:ext>
            </a:extLst>
          </p:cNvPr>
          <p:cNvSpPr/>
          <p:nvPr/>
        </p:nvSpPr>
        <p:spPr>
          <a:xfrm rot="2603895">
            <a:off x="11286500" y="3802275"/>
            <a:ext cx="407001" cy="404483"/>
          </a:xfrm>
          <a:prstGeom prst="roundRect">
            <a:avLst>
              <a:gd name="adj" fmla="val 23224"/>
            </a:avLst>
          </a:prstGeom>
          <a:solidFill>
            <a:srgbClr val="07689B"/>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Rounded Rectangle 48">
            <a:extLst>
              <a:ext uri="{FF2B5EF4-FFF2-40B4-BE49-F238E27FC236}">
                <a16:creationId xmlns:a16="http://schemas.microsoft.com/office/drawing/2014/main" id="{F06DD5AA-3865-7900-6F18-349A55E89EDE}"/>
              </a:ext>
            </a:extLst>
          </p:cNvPr>
          <p:cNvSpPr/>
          <p:nvPr/>
        </p:nvSpPr>
        <p:spPr>
          <a:xfrm>
            <a:off x="7914973" y="4676983"/>
            <a:ext cx="3602536" cy="534503"/>
          </a:xfrm>
          <a:prstGeom prst="roundRect">
            <a:avLst/>
          </a:prstGeom>
          <a:solidFill>
            <a:srgbClr val="1B2F5B"/>
          </a:solidFill>
          <a:ln w="38100">
            <a:solidFill>
              <a:srgbClr val="21336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800" dirty="0">
                <a:latin typeface="Calibri" panose="020F0502020204030204" pitchFamily="34" charset="0"/>
                <a:ea typeface="Calibri"/>
                <a:cs typeface="Calibri" panose="020F0502020204030204" pitchFamily="34" charset="0"/>
              </a:rPr>
              <a:t>استجابات التلاميذ الناتجة عن المثيرات التي ينظمها المعلم ويخطط لها</a:t>
            </a:r>
            <a:endParaRPr lang="en-US" dirty="0">
              <a:latin typeface="Calibri" panose="020F0502020204030204" pitchFamily="34" charset="0"/>
              <a:cs typeface="Calibri" panose="020F0502020204030204" pitchFamily="34" charset="0"/>
            </a:endParaRPr>
          </a:p>
        </p:txBody>
      </p:sp>
      <p:sp>
        <p:nvSpPr>
          <p:cNvPr id="19" name="Rounded Rectangle 49">
            <a:extLst>
              <a:ext uri="{FF2B5EF4-FFF2-40B4-BE49-F238E27FC236}">
                <a16:creationId xmlns:a16="http://schemas.microsoft.com/office/drawing/2014/main" id="{56C5298B-B31C-0BB1-AE03-597E1D73A620}"/>
              </a:ext>
            </a:extLst>
          </p:cNvPr>
          <p:cNvSpPr/>
          <p:nvPr/>
        </p:nvSpPr>
        <p:spPr>
          <a:xfrm rot="2603895">
            <a:off x="11347882" y="4711445"/>
            <a:ext cx="407001" cy="404483"/>
          </a:xfrm>
          <a:prstGeom prst="roundRect">
            <a:avLst>
              <a:gd name="adj" fmla="val 23224"/>
            </a:avLst>
          </a:prstGeom>
          <a:solidFill>
            <a:srgbClr val="1B2F5B"/>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2" name="TextBox 52">
            <a:extLst>
              <a:ext uri="{FF2B5EF4-FFF2-40B4-BE49-F238E27FC236}">
                <a16:creationId xmlns:a16="http://schemas.microsoft.com/office/drawing/2014/main" id="{C481CDA4-472F-209C-2159-11951DF5B0BB}"/>
              </a:ext>
            </a:extLst>
          </p:cNvPr>
          <p:cNvSpPr txBox="1"/>
          <p:nvPr/>
        </p:nvSpPr>
        <p:spPr>
          <a:xfrm>
            <a:off x="11348572" y="2034613"/>
            <a:ext cx="282858"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1</a:t>
            </a:r>
            <a:endParaRPr lang="en-US" sz="2000" b="1" dirty="0">
              <a:solidFill>
                <a:schemeClr val="bg1"/>
              </a:solidFill>
              <a:latin typeface="Calibri" panose="020F0502020204030204" pitchFamily="34" charset="0"/>
              <a:cs typeface="Calibri" panose="020F0502020204030204" pitchFamily="34" charset="0"/>
            </a:endParaRPr>
          </a:p>
        </p:txBody>
      </p:sp>
      <p:sp>
        <p:nvSpPr>
          <p:cNvPr id="23" name="TextBox 53">
            <a:extLst>
              <a:ext uri="{FF2B5EF4-FFF2-40B4-BE49-F238E27FC236}">
                <a16:creationId xmlns:a16="http://schemas.microsoft.com/office/drawing/2014/main" id="{999B6C74-E0BE-2B1F-73D8-3EEFC97354D6}"/>
              </a:ext>
            </a:extLst>
          </p:cNvPr>
          <p:cNvSpPr txBox="1"/>
          <p:nvPr/>
        </p:nvSpPr>
        <p:spPr>
          <a:xfrm>
            <a:off x="11348572" y="2930554"/>
            <a:ext cx="282858"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3</a:t>
            </a:r>
            <a:endParaRPr lang="en-US" sz="2000" b="1" dirty="0">
              <a:solidFill>
                <a:schemeClr val="bg1"/>
              </a:solidFill>
              <a:latin typeface="Calibri" panose="020F0502020204030204" pitchFamily="34" charset="0"/>
              <a:cs typeface="Calibri" panose="020F0502020204030204" pitchFamily="34" charset="0"/>
            </a:endParaRPr>
          </a:p>
        </p:txBody>
      </p:sp>
      <p:sp>
        <p:nvSpPr>
          <p:cNvPr id="24" name="TextBox 54">
            <a:extLst>
              <a:ext uri="{FF2B5EF4-FFF2-40B4-BE49-F238E27FC236}">
                <a16:creationId xmlns:a16="http://schemas.microsoft.com/office/drawing/2014/main" id="{D066A3FF-2C67-ED37-A051-ED852BF9FA9D}"/>
              </a:ext>
            </a:extLst>
          </p:cNvPr>
          <p:cNvSpPr txBox="1"/>
          <p:nvPr/>
        </p:nvSpPr>
        <p:spPr>
          <a:xfrm>
            <a:off x="11376080" y="3785443"/>
            <a:ext cx="282858"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5</a:t>
            </a:r>
            <a:endParaRPr lang="en-US" sz="2000" b="1" dirty="0">
              <a:solidFill>
                <a:schemeClr val="bg1"/>
              </a:solidFill>
              <a:latin typeface="Calibri" panose="020F0502020204030204" pitchFamily="34" charset="0"/>
              <a:cs typeface="Calibri" panose="020F0502020204030204" pitchFamily="34" charset="0"/>
            </a:endParaRPr>
          </a:p>
        </p:txBody>
      </p:sp>
      <p:sp>
        <p:nvSpPr>
          <p:cNvPr id="25" name="TextBox 55">
            <a:extLst>
              <a:ext uri="{FF2B5EF4-FFF2-40B4-BE49-F238E27FC236}">
                <a16:creationId xmlns:a16="http://schemas.microsoft.com/office/drawing/2014/main" id="{0CAE63DC-79EC-DBCF-B68A-AD0FB459C7C9}"/>
              </a:ext>
            </a:extLst>
          </p:cNvPr>
          <p:cNvSpPr txBox="1"/>
          <p:nvPr/>
        </p:nvSpPr>
        <p:spPr>
          <a:xfrm>
            <a:off x="11355715" y="4724665"/>
            <a:ext cx="282858"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7</a:t>
            </a:r>
            <a:endParaRPr lang="en-US" sz="2000" b="1" dirty="0">
              <a:solidFill>
                <a:schemeClr val="bg1"/>
              </a:solidFill>
              <a:latin typeface="Calibri" panose="020F0502020204030204" pitchFamily="34" charset="0"/>
              <a:cs typeface="Calibri" panose="020F0502020204030204" pitchFamily="34" charset="0"/>
            </a:endParaRPr>
          </a:p>
        </p:txBody>
      </p:sp>
      <p:sp>
        <p:nvSpPr>
          <p:cNvPr id="27" name="TextBox 57">
            <a:extLst>
              <a:ext uri="{FF2B5EF4-FFF2-40B4-BE49-F238E27FC236}">
                <a16:creationId xmlns:a16="http://schemas.microsoft.com/office/drawing/2014/main" id="{6AD236EC-3D3A-175E-3B3D-4AB631614672}"/>
              </a:ext>
            </a:extLst>
          </p:cNvPr>
          <p:cNvSpPr txBox="1"/>
          <p:nvPr/>
        </p:nvSpPr>
        <p:spPr>
          <a:xfrm>
            <a:off x="5458073" y="2176713"/>
            <a:ext cx="278181"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2</a:t>
            </a:r>
            <a:endParaRPr lang="en-US" sz="2000" b="1" dirty="0">
              <a:solidFill>
                <a:schemeClr val="bg1"/>
              </a:solidFill>
              <a:latin typeface="Calibri" panose="020F0502020204030204" pitchFamily="34" charset="0"/>
              <a:cs typeface="Calibri" panose="020F0502020204030204" pitchFamily="34" charset="0"/>
            </a:endParaRPr>
          </a:p>
        </p:txBody>
      </p:sp>
      <p:sp>
        <p:nvSpPr>
          <p:cNvPr id="28" name="TextBox 58">
            <a:extLst>
              <a:ext uri="{FF2B5EF4-FFF2-40B4-BE49-F238E27FC236}">
                <a16:creationId xmlns:a16="http://schemas.microsoft.com/office/drawing/2014/main" id="{7865E356-9C13-3512-D965-CC933AC5E56B}"/>
              </a:ext>
            </a:extLst>
          </p:cNvPr>
          <p:cNvSpPr txBox="1"/>
          <p:nvPr/>
        </p:nvSpPr>
        <p:spPr>
          <a:xfrm>
            <a:off x="5509535" y="3029149"/>
            <a:ext cx="1526796"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4</a:t>
            </a:r>
            <a:endParaRPr lang="en-US" sz="2000" b="1" dirty="0">
              <a:solidFill>
                <a:schemeClr val="bg1"/>
              </a:solidFill>
              <a:latin typeface="Calibri" panose="020F0502020204030204" pitchFamily="34" charset="0"/>
              <a:cs typeface="Calibri" panose="020F0502020204030204" pitchFamily="34" charset="0"/>
            </a:endParaRPr>
          </a:p>
        </p:txBody>
      </p:sp>
      <p:sp>
        <p:nvSpPr>
          <p:cNvPr id="29" name="TextBox 59">
            <a:extLst>
              <a:ext uri="{FF2B5EF4-FFF2-40B4-BE49-F238E27FC236}">
                <a16:creationId xmlns:a16="http://schemas.microsoft.com/office/drawing/2014/main" id="{AE411ABB-F95F-4DAD-E0BD-5950284751EF}"/>
              </a:ext>
            </a:extLst>
          </p:cNvPr>
          <p:cNvSpPr txBox="1"/>
          <p:nvPr/>
        </p:nvSpPr>
        <p:spPr>
          <a:xfrm flipH="1">
            <a:off x="5299448" y="3985498"/>
            <a:ext cx="735292"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6</a:t>
            </a:r>
            <a:endParaRPr lang="en-US" sz="2000" b="1" dirty="0">
              <a:solidFill>
                <a:schemeClr val="bg1"/>
              </a:solidFill>
              <a:latin typeface="Calibri" panose="020F0502020204030204" pitchFamily="34" charset="0"/>
              <a:cs typeface="Calibri" panose="020F0502020204030204" pitchFamily="34" charset="0"/>
            </a:endParaRPr>
          </a:p>
        </p:txBody>
      </p:sp>
      <p:sp>
        <p:nvSpPr>
          <p:cNvPr id="30" name="TextBox 60">
            <a:extLst>
              <a:ext uri="{FF2B5EF4-FFF2-40B4-BE49-F238E27FC236}">
                <a16:creationId xmlns:a16="http://schemas.microsoft.com/office/drawing/2014/main" id="{07351E74-C0DC-CE0C-D1E9-E0111362586C}"/>
              </a:ext>
            </a:extLst>
          </p:cNvPr>
          <p:cNvSpPr txBox="1"/>
          <p:nvPr/>
        </p:nvSpPr>
        <p:spPr>
          <a:xfrm>
            <a:off x="5496606" y="4800343"/>
            <a:ext cx="1099817"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8</a:t>
            </a:r>
            <a:endParaRPr lang="en-US" sz="2000" b="1" dirty="0">
              <a:solidFill>
                <a:schemeClr val="bg1"/>
              </a:solidFill>
              <a:latin typeface="Calibri" panose="020F0502020204030204" pitchFamily="34" charset="0"/>
              <a:cs typeface="Calibri" panose="020F0502020204030204" pitchFamily="34" charset="0"/>
            </a:endParaRPr>
          </a:p>
        </p:txBody>
      </p:sp>
      <p:sp>
        <p:nvSpPr>
          <p:cNvPr id="32" name="Rounded Rectangle 1">
            <a:extLst>
              <a:ext uri="{FF2B5EF4-FFF2-40B4-BE49-F238E27FC236}">
                <a16:creationId xmlns:a16="http://schemas.microsoft.com/office/drawing/2014/main" id="{DAFA4135-54E0-EF9E-475F-E1E314E4063C}"/>
              </a:ext>
            </a:extLst>
          </p:cNvPr>
          <p:cNvSpPr/>
          <p:nvPr/>
        </p:nvSpPr>
        <p:spPr>
          <a:xfrm>
            <a:off x="7239836" y="829052"/>
            <a:ext cx="4952165" cy="763437"/>
          </a:xfrm>
          <a:prstGeom prst="roundRect">
            <a:avLst>
              <a:gd name="adj" fmla="val 50000"/>
            </a:avLst>
          </a:prstGeom>
          <a:solidFill>
            <a:schemeClr val="accent2">
              <a:lumMod val="5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EG" sz="2800" b="1">
                <a:latin typeface="Calibri" panose="020F0502020204030204" pitchFamily="34" charset="0"/>
                <a:ea typeface="Calibri"/>
                <a:cs typeface="Calibri" panose="020F0502020204030204" pitchFamily="34" charset="0"/>
              </a:rPr>
              <a:t>مكونات استراتيجية التدريس:</a:t>
            </a:r>
            <a:endParaRPr lang="en-US" sz="2800" dirty="0">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3702478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EFD06A47-8F4B-22F0-D82F-A01C27BA050A}"/>
              </a:ext>
            </a:extLst>
          </p:cNvPr>
          <p:cNvSpPr/>
          <p:nvPr/>
        </p:nvSpPr>
        <p:spPr>
          <a:xfrm>
            <a:off x="3893742" y="2559424"/>
            <a:ext cx="6145803" cy="1094104"/>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EG" sz="2800" b="1">
                <a:solidFill>
                  <a:schemeClr val="bg1"/>
                </a:solidFill>
                <a:latin typeface="Calibri" panose="020F0502020204030204" pitchFamily="34" charset="0"/>
                <a:ea typeface="Calibri"/>
                <a:cs typeface="Calibri" panose="020F0502020204030204" pitchFamily="34" charset="0"/>
              </a:rPr>
              <a:t>اذكر مواصفات الاستراتيجية الجيدة في التدريس</a:t>
            </a:r>
            <a:endParaRPr kumimoji="0" lang="en-US" sz="2800" b="0"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3" name="Freeform 5">
            <a:extLst>
              <a:ext uri="{FF2B5EF4-FFF2-40B4-BE49-F238E27FC236}">
                <a16:creationId xmlns:a16="http://schemas.microsoft.com/office/drawing/2014/main" id="{89B341E3-E497-1513-DB92-25A6B3125EDC}"/>
              </a:ext>
            </a:extLst>
          </p:cNvPr>
          <p:cNvSpPr>
            <a:spLocks/>
          </p:cNvSpPr>
          <p:nvPr/>
        </p:nvSpPr>
        <p:spPr bwMode="auto">
          <a:xfrm>
            <a:off x="3282341" y="2559424"/>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4" name="TextBox 20">
            <a:extLst>
              <a:ext uri="{FF2B5EF4-FFF2-40B4-BE49-F238E27FC236}">
                <a16:creationId xmlns:a16="http://schemas.microsoft.com/office/drawing/2014/main" id="{8F452813-EEA2-96EF-234E-A9BFD19B1E2C}"/>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5" name="Group 49">
            <a:extLst>
              <a:ext uri="{FF2B5EF4-FFF2-40B4-BE49-F238E27FC236}">
                <a16:creationId xmlns:a16="http://schemas.microsoft.com/office/drawing/2014/main" id="{5488F509-5B78-5C54-1E49-99E94B1DF4FA}"/>
              </a:ext>
            </a:extLst>
          </p:cNvPr>
          <p:cNvGrpSpPr/>
          <p:nvPr/>
        </p:nvGrpSpPr>
        <p:grpSpPr>
          <a:xfrm>
            <a:off x="251263" y="379730"/>
            <a:ext cx="3981472" cy="1036307"/>
            <a:chOff x="320494" y="795384"/>
            <a:chExt cx="6305974" cy="1036307"/>
          </a:xfrm>
        </p:grpSpPr>
        <p:sp>
          <p:nvSpPr>
            <p:cNvPr id="6" name="Rectangle 50">
              <a:extLst>
                <a:ext uri="{FF2B5EF4-FFF2-40B4-BE49-F238E27FC236}">
                  <a16:creationId xmlns:a16="http://schemas.microsoft.com/office/drawing/2014/main" id="{A9D92114-2D5C-C9A5-7ACC-7C48B2EED5AF}"/>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33">
              <a:extLst>
                <a:ext uri="{FF2B5EF4-FFF2-40B4-BE49-F238E27FC236}">
                  <a16:creationId xmlns:a16="http://schemas.microsoft.com/office/drawing/2014/main" id="{BD024542-FFB1-6D15-544C-DB5F1A203FE7}"/>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88CB58DE-2FE4-0D6A-3D0C-E6CD347EDBE8}"/>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(4)</a:t>
              </a:r>
              <a:endParaRPr lang="en-US" sz="2000" b="1" dirty="0">
                <a:latin typeface="Calibri" panose="020F0502020204030204" pitchFamily="34" charset="0"/>
                <a:cs typeface="Calibri" panose="020F0502020204030204" pitchFamily="34" charset="0"/>
              </a:endParaRPr>
            </a:p>
          </p:txBody>
        </p:sp>
        <p:grpSp>
          <p:nvGrpSpPr>
            <p:cNvPr id="9" name="Group 53">
              <a:extLst>
                <a:ext uri="{FF2B5EF4-FFF2-40B4-BE49-F238E27FC236}">
                  <a16:creationId xmlns:a16="http://schemas.microsoft.com/office/drawing/2014/main" id="{FDBC6D93-63F1-200B-8217-4E0ECED12B9A}"/>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CDF22093-02FB-ED6A-1393-4D2D91566287}"/>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78377AC4-C209-317C-8EA8-A09F42592B08}"/>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B65D295C-AF38-216C-83D4-CF63863A59A0}"/>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A77AEF53-0F83-51C6-7254-7611C7B8DCA2}"/>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97166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7">
            <a:extLst>
              <a:ext uri="{FF2B5EF4-FFF2-40B4-BE49-F238E27FC236}">
                <a16:creationId xmlns:a16="http://schemas.microsoft.com/office/drawing/2014/main" id="{C5DBD55E-69D1-D048-98E2-D044FBBE05BF}"/>
              </a:ext>
            </a:extLst>
          </p:cNvPr>
          <p:cNvSpPr/>
          <p:nvPr/>
        </p:nvSpPr>
        <p:spPr>
          <a:xfrm>
            <a:off x="1936101" y="2034613"/>
            <a:ext cx="3682274" cy="772579"/>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800">
                <a:latin typeface="Calibri" panose="020F0502020204030204" pitchFamily="34" charset="0"/>
                <a:ea typeface="Calibri"/>
                <a:cs typeface="Calibri" panose="020F0502020204030204" pitchFamily="34" charset="0"/>
              </a:rPr>
              <a:t>المرونة والقابلية للتطوير، بحيث يمكن استخدامها من صف لآخر.</a:t>
            </a:r>
            <a:endParaRPr lang="en-US" dirty="0">
              <a:latin typeface="Calibri" panose="020F0502020204030204" pitchFamily="34" charset="0"/>
              <a:cs typeface="Calibri" panose="020F0502020204030204" pitchFamily="34" charset="0"/>
            </a:endParaRPr>
          </a:p>
        </p:txBody>
      </p:sp>
      <p:sp>
        <p:nvSpPr>
          <p:cNvPr id="3" name="Rounded Rectangle 19">
            <a:extLst>
              <a:ext uri="{FF2B5EF4-FFF2-40B4-BE49-F238E27FC236}">
                <a16:creationId xmlns:a16="http://schemas.microsoft.com/office/drawing/2014/main" id="{8FAF13C9-038A-C666-242B-58216E0CA4F1}"/>
              </a:ext>
            </a:extLst>
          </p:cNvPr>
          <p:cNvSpPr/>
          <p:nvPr/>
        </p:nvSpPr>
        <p:spPr>
          <a:xfrm rot="2603895">
            <a:off x="5506285" y="2204246"/>
            <a:ext cx="310671" cy="334517"/>
          </a:xfrm>
          <a:prstGeom prst="roundRect">
            <a:avLst>
              <a:gd name="adj" fmla="val 23224"/>
            </a:avLst>
          </a:prstGeom>
          <a:solidFill>
            <a:srgbClr val="F04B3B"/>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 name="Rounded Rectangle 21">
            <a:extLst>
              <a:ext uri="{FF2B5EF4-FFF2-40B4-BE49-F238E27FC236}">
                <a16:creationId xmlns:a16="http://schemas.microsoft.com/office/drawing/2014/main" id="{0C3E7D45-2B64-1C4F-0956-F067EABA0C8B}"/>
              </a:ext>
            </a:extLst>
          </p:cNvPr>
          <p:cNvSpPr/>
          <p:nvPr/>
        </p:nvSpPr>
        <p:spPr>
          <a:xfrm>
            <a:off x="1827261" y="3004359"/>
            <a:ext cx="3682274" cy="604108"/>
          </a:xfrm>
          <a:prstGeom prst="roundRect">
            <a:avLst>
              <a:gd name="adj" fmla="val 16667"/>
            </a:avLst>
          </a:prstGeom>
          <a:solidFill>
            <a:srgbClr val="FF8A2A"/>
          </a:solidFill>
          <a:ln w="38100">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Low" rtl="1">
              <a:lnSpc>
                <a:spcPct val="115000"/>
              </a:lnSpc>
              <a:spcAft>
                <a:spcPts val="0"/>
              </a:spcAft>
            </a:pPr>
            <a:r>
              <a:rPr lang="en-US" dirty="0">
                <a:latin typeface="Calibri" panose="020F0502020204030204" pitchFamily="34" charset="0"/>
                <a:ea typeface="Calibri"/>
                <a:cs typeface="Calibri" panose="020F0502020204030204" pitchFamily="34" charset="0"/>
              </a:rPr>
              <a:t>  </a:t>
            </a:r>
            <a:r>
              <a:rPr lang="ar-EG" dirty="0">
                <a:latin typeface="Calibri" panose="020F0502020204030204" pitchFamily="34" charset="0"/>
                <a:ea typeface="Calibri"/>
                <a:cs typeface="Calibri" panose="020F0502020204030204" pitchFamily="34" charset="0"/>
              </a:rPr>
              <a:t>أ</a:t>
            </a:r>
            <a:r>
              <a:rPr lang="ar-SA" sz="1800" dirty="0">
                <a:latin typeface="Calibri" panose="020F0502020204030204" pitchFamily="34" charset="0"/>
                <a:ea typeface="Calibri"/>
                <a:cs typeface="Calibri" panose="020F0502020204030204" pitchFamily="34" charset="0"/>
              </a:rPr>
              <a:t>ن تعالج الفروق الفردية بين الطلاب</a:t>
            </a:r>
            <a:endParaRPr lang="en-US" sz="1800" dirty="0">
              <a:latin typeface="Calibri" panose="020F0502020204030204" pitchFamily="34" charset="0"/>
              <a:ea typeface="Calibri"/>
              <a:cs typeface="Calibri" panose="020F0502020204030204" pitchFamily="34" charset="0"/>
            </a:endParaRPr>
          </a:p>
        </p:txBody>
      </p:sp>
      <p:sp>
        <p:nvSpPr>
          <p:cNvPr id="5" name="Rounded Rectangle 33">
            <a:extLst>
              <a:ext uri="{FF2B5EF4-FFF2-40B4-BE49-F238E27FC236}">
                <a16:creationId xmlns:a16="http://schemas.microsoft.com/office/drawing/2014/main" id="{A9FEDF23-C959-3EAA-AEBC-5559F1CB860C}"/>
              </a:ext>
            </a:extLst>
          </p:cNvPr>
          <p:cNvSpPr/>
          <p:nvPr/>
        </p:nvSpPr>
        <p:spPr>
          <a:xfrm rot="2603895">
            <a:off x="5409074" y="3145842"/>
            <a:ext cx="395700" cy="337268"/>
          </a:xfrm>
          <a:prstGeom prst="roundRect">
            <a:avLst>
              <a:gd name="adj" fmla="val 23224"/>
            </a:avLst>
          </a:prstGeom>
          <a:solidFill>
            <a:srgbClr val="FF8A2A"/>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6" name="Rounded Rectangle 34">
            <a:extLst>
              <a:ext uri="{FF2B5EF4-FFF2-40B4-BE49-F238E27FC236}">
                <a16:creationId xmlns:a16="http://schemas.microsoft.com/office/drawing/2014/main" id="{5FA357B0-DB0F-B2CE-25E2-216587A64F86}"/>
              </a:ext>
            </a:extLst>
          </p:cNvPr>
          <p:cNvSpPr/>
          <p:nvPr/>
        </p:nvSpPr>
        <p:spPr>
          <a:xfrm>
            <a:off x="1827261" y="3808963"/>
            <a:ext cx="3682274" cy="782693"/>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lvl="0" indent="-342900" algn="r" rtl="1">
              <a:lnSpc>
                <a:spcPct val="115000"/>
              </a:lnSpc>
              <a:spcAft>
                <a:spcPts val="0"/>
              </a:spcAft>
              <a:buFont typeface="+mj-lt"/>
              <a:buAutoNum type="arabicPeriod"/>
            </a:pPr>
            <a:r>
              <a:rPr lang="ar-SA" sz="1800">
                <a:latin typeface="Calibri" panose="020F0502020204030204" pitchFamily="34" charset="0"/>
                <a:ea typeface="Calibri"/>
                <a:cs typeface="Calibri" panose="020F0502020204030204" pitchFamily="34" charset="0"/>
              </a:rPr>
              <a:t>أن تراعي الإمكانات المتاحة بالمدرسة.</a:t>
            </a:r>
            <a:endParaRPr lang="en-US" sz="1800" dirty="0">
              <a:latin typeface="Calibri" panose="020F0502020204030204" pitchFamily="34" charset="0"/>
              <a:ea typeface="Calibri"/>
              <a:cs typeface="Calibri" panose="020F0502020204030204" pitchFamily="34" charset="0"/>
            </a:endParaRPr>
          </a:p>
        </p:txBody>
      </p:sp>
      <p:sp>
        <p:nvSpPr>
          <p:cNvPr id="7" name="Rounded Rectangle 35">
            <a:extLst>
              <a:ext uri="{FF2B5EF4-FFF2-40B4-BE49-F238E27FC236}">
                <a16:creationId xmlns:a16="http://schemas.microsoft.com/office/drawing/2014/main" id="{101A27B1-394A-FBB9-658D-05C58D3EC69A}"/>
              </a:ext>
            </a:extLst>
          </p:cNvPr>
          <p:cNvSpPr/>
          <p:nvPr/>
        </p:nvSpPr>
        <p:spPr>
          <a:xfrm rot="2603895">
            <a:off x="5230337" y="3994809"/>
            <a:ext cx="407001" cy="325316"/>
          </a:xfrm>
          <a:prstGeom prst="roundRect">
            <a:avLst>
              <a:gd name="adj" fmla="val 23224"/>
            </a:avLst>
          </a:prstGeom>
          <a:solidFill>
            <a:srgbClr val="BFD45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0" name="Rounded Rectangle 40">
            <a:extLst>
              <a:ext uri="{FF2B5EF4-FFF2-40B4-BE49-F238E27FC236}">
                <a16:creationId xmlns:a16="http://schemas.microsoft.com/office/drawing/2014/main" id="{08999C1D-73EC-8F35-8172-6F2C52AA8878}"/>
              </a:ext>
            </a:extLst>
          </p:cNvPr>
          <p:cNvSpPr/>
          <p:nvPr/>
        </p:nvSpPr>
        <p:spPr>
          <a:xfrm>
            <a:off x="7258612" y="2011373"/>
            <a:ext cx="4117468" cy="795819"/>
          </a:xfrm>
          <a:prstGeom prst="roundRect">
            <a:avLst/>
          </a:prstGeom>
          <a:solidFill>
            <a:srgbClr val="983F7C"/>
          </a:solidFill>
          <a:ln w="38100">
            <a:solidFill>
              <a:srgbClr val="983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800">
                <a:latin typeface="Calibri" panose="020F0502020204030204" pitchFamily="34" charset="0"/>
                <a:ea typeface="Calibri"/>
                <a:cs typeface="Calibri" panose="020F0502020204030204" pitchFamily="34" charset="0"/>
              </a:rPr>
              <a:t>الشمول، بحيث تتضمن جميع المواقف والاحتمـالات المتوقعـة فـي الموقـف</a:t>
            </a:r>
            <a:r>
              <a:rPr lang="ar-EG" sz="1800">
                <a:latin typeface="Calibri" panose="020F0502020204030204" pitchFamily="34" charset="0"/>
                <a:ea typeface="Calibri"/>
                <a:cs typeface="Calibri" panose="020F0502020204030204" pitchFamily="34" charset="0"/>
              </a:rPr>
              <a:t> </a:t>
            </a:r>
            <a:r>
              <a:rPr lang="ar-SA" sz="1800">
                <a:latin typeface="Calibri" panose="020F0502020204030204" pitchFamily="34" charset="0"/>
                <a:ea typeface="Calibri"/>
                <a:cs typeface="Calibri" panose="020F0502020204030204" pitchFamily="34" charset="0"/>
              </a:rPr>
              <a:t>التعليمي</a:t>
            </a:r>
            <a:endParaRPr lang="en-US" dirty="0">
              <a:solidFill>
                <a:srgbClr val="213369"/>
              </a:solidFill>
              <a:latin typeface="Calibri" panose="020F0502020204030204" pitchFamily="34" charset="0"/>
              <a:cs typeface="Calibri" panose="020F0502020204030204" pitchFamily="34" charset="0"/>
            </a:endParaRPr>
          </a:p>
        </p:txBody>
      </p:sp>
      <p:sp>
        <p:nvSpPr>
          <p:cNvPr id="11" name="Rounded Rectangle 41">
            <a:extLst>
              <a:ext uri="{FF2B5EF4-FFF2-40B4-BE49-F238E27FC236}">
                <a16:creationId xmlns:a16="http://schemas.microsoft.com/office/drawing/2014/main" id="{CA348DFC-301D-B4E3-C07E-32668DD94432}"/>
              </a:ext>
            </a:extLst>
          </p:cNvPr>
          <p:cNvSpPr/>
          <p:nvPr/>
        </p:nvSpPr>
        <p:spPr>
          <a:xfrm rot="2603895">
            <a:off x="11314009" y="2036828"/>
            <a:ext cx="407001" cy="404483"/>
          </a:xfrm>
          <a:prstGeom prst="roundRect">
            <a:avLst>
              <a:gd name="adj" fmla="val 23224"/>
            </a:avLst>
          </a:prstGeom>
          <a:solidFill>
            <a:srgbClr val="983F7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2" name="Rounded Rectangle 44">
            <a:extLst>
              <a:ext uri="{FF2B5EF4-FFF2-40B4-BE49-F238E27FC236}">
                <a16:creationId xmlns:a16="http://schemas.microsoft.com/office/drawing/2014/main" id="{3A510F92-676C-4F67-898D-48027305C160}"/>
              </a:ext>
            </a:extLst>
          </p:cNvPr>
          <p:cNvSpPr/>
          <p:nvPr/>
        </p:nvSpPr>
        <p:spPr>
          <a:xfrm>
            <a:off x="7231105" y="2893903"/>
            <a:ext cx="4117467" cy="741699"/>
          </a:xfrm>
          <a:prstGeom prst="roundRect">
            <a:avLst/>
          </a:prstGeom>
          <a:solidFill>
            <a:srgbClr val="744A9E"/>
          </a:solidFill>
          <a:ln w="38100">
            <a:solidFill>
              <a:srgbClr val="744A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SA" sz="1800">
                <a:latin typeface="Calibri" panose="020F0502020204030204" pitchFamily="34" charset="0"/>
                <a:ea typeface="Calibri"/>
                <a:cs typeface="Calibri" panose="020F0502020204030204" pitchFamily="34" charset="0"/>
              </a:rPr>
              <a:t>أن ترتبط بأهداف تدريس الموضوع الأساسية</a:t>
            </a:r>
            <a:endParaRPr lang="en-US" dirty="0">
              <a:latin typeface="Calibri" panose="020F0502020204030204" pitchFamily="34" charset="0"/>
              <a:cs typeface="Calibri" panose="020F0502020204030204" pitchFamily="34" charset="0"/>
            </a:endParaRPr>
          </a:p>
        </p:txBody>
      </p:sp>
      <p:sp>
        <p:nvSpPr>
          <p:cNvPr id="13" name="Rounded Rectangle 45">
            <a:extLst>
              <a:ext uri="{FF2B5EF4-FFF2-40B4-BE49-F238E27FC236}">
                <a16:creationId xmlns:a16="http://schemas.microsoft.com/office/drawing/2014/main" id="{D3EA41C3-D78E-0A01-790A-2ECD6E55B580}"/>
              </a:ext>
            </a:extLst>
          </p:cNvPr>
          <p:cNvSpPr/>
          <p:nvPr/>
        </p:nvSpPr>
        <p:spPr>
          <a:xfrm rot="2603895">
            <a:off x="11314009" y="2928368"/>
            <a:ext cx="407001" cy="404483"/>
          </a:xfrm>
          <a:prstGeom prst="roundRect">
            <a:avLst>
              <a:gd name="adj" fmla="val 23224"/>
            </a:avLst>
          </a:prstGeom>
          <a:solidFill>
            <a:srgbClr val="744A9E"/>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4" name="Rounded Rectangle 46">
            <a:extLst>
              <a:ext uri="{FF2B5EF4-FFF2-40B4-BE49-F238E27FC236}">
                <a16:creationId xmlns:a16="http://schemas.microsoft.com/office/drawing/2014/main" id="{3CB1E9EC-AD2C-5F85-3952-1143C13EE6ED}"/>
              </a:ext>
            </a:extLst>
          </p:cNvPr>
          <p:cNvSpPr/>
          <p:nvPr/>
        </p:nvSpPr>
        <p:spPr>
          <a:xfrm>
            <a:off x="7164371" y="3785443"/>
            <a:ext cx="4211709" cy="806214"/>
          </a:xfrm>
          <a:prstGeom prst="roundRect">
            <a:avLst/>
          </a:prstGeom>
          <a:solidFill>
            <a:srgbClr val="07689B"/>
          </a:solidFill>
          <a:ln w="38100">
            <a:solidFill>
              <a:srgbClr val="076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SA" sz="1800">
                <a:latin typeface="Calibri" panose="020F0502020204030204" pitchFamily="34" charset="0"/>
                <a:ea typeface="Calibri"/>
                <a:cs typeface="Calibri" panose="020F0502020204030204" pitchFamily="34" charset="0"/>
              </a:rPr>
              <a:t>أن تراعي نمط التدريس ونوعه  فردي، جماعي.</a:t>
            </a:r>
            <a:endParaRPr lang="en-US" sz="1800" dirty="0">
              <a:latin typeface="Calibri" panose="020F0502020204030204" pitchFamily="34" charset="0"/>
              <a:ea typeface="Times New Roman"/>
              <a:cs typeface="Calibri" panose="020F0502020204030204" pitchFamily="34" charset="0"/>
            </a:endParaRPr>
          </a:p>
        </p:txBody>
      </p:sp>
      <p:sp>
        <p:nvSpPr>
          <p:cNvPr id="15" name="Rounded Rectangle 47">
            <a:extLst>
              <a:ext uri="{FF2B5EF4-FFF2-40B4-BE49-F238E27FC236}">
                <a16:creationId xmlns:a16="http://schemas.microsoft.com/office/drawing/2014/main" id="{B0FECF10-13A4-5D14-F9F3-4B68C1B185CD}"/>
              </a:ext>
            </a:extLst>
          </p:cNvPr>
          <p:cNvSpPr/>
          <p:nvPr/>
        </p:nvSpPr>
        <p:spPr>
          <a:xfrm rot="2603895">
            <a:off x="11286500" y="3802275"/>
            <a:ext cx="407001" cy="404483"/>
          </a:xfrm>
          <a:prstGeom prst="roundRect">
            <a:avLst>
              <a:gd name="adj" fmla="val 23224"/>
            </a:avLst>
          </a:prstGeom>
          <a:solidFill>
            <a:srgbClr val="07689B"/>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TextBox 52">
            <a:extLst>
              <a:ext uri="{FF2B5EF4-FFF2-40B4-BE49-F238E27FC236}">
                <a16:creationId xmlns:a16="http://schemas.microsoft.com/office/drawing/2014/main" id="{824AB2FB-808D-D96D-D97B-3F4CDDB8BDC2}"/>
              </a:ext>
            </a:extLst>
          </p:cNvPr>
          <p:cNvSpPr txBox="1"/>
          <p:nvPr/>
        </p:nvSpPr>
        <p:spPr>
          <a:xfrm>
            <a:off x="11348572" y="2034613"/>
            <a:ext cx="282858"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1</a:t>
            </a:r>
            <a:endParaRPr lang="en-US" sz="2000" b="1" dirty="0">
              <a:solidFill>
                <a:schemeClr val="bg1"/>
              </a:solidFill>
              <a:latin typeface="Calibri" panose="020F0502020204030204" pitchFamily="34" charset="0"/>
              <a:cs typeface="Calibri" panose="020F0502020204030204" pitchFamily="34" charset="0"/>
            </a:endParaRPr>
          </a:p>
        </p:txBody>
      </p:sp>
      <p:sp>
        <p:nvSpPr>
          <p:cNvPr id="19" name="TextBox 53">
            <a:extLst>
              <a:ext uri="{FF2B5EF4-FFF2-40B4-BE49-F238E27FC236}">
                <a16:creationId xmlns:a16="http://schemas.microsoft.com/office/drawing/2014/main" id="{65DBD520-5AB6-8730-1042-6B47A8B78884}"/>
              </a:ext>
            </a:extLst>
          </p:cNvPr>
          <p:cNvSpPr txBox="1"/>
          <p:nvPr/>
        </p:nvSpPr>
        <p:spPr>
          <a:xfrm>
            <a:off x="11348572" y="2930554"/>
            <a:ext cx="282858"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3</a:t>
            </a:r>
            <a:endParaRPr lang="en-US" sz="2000" b="1" dirty="0">
              <a:solidFill>
                <a:schemeClr val="bg1"/>
              </a:solidFill>
              <a:latin typeface="Calibri" panose="020F0502020204030204" pitchFamily="34" charset="0"/>
              <a:cs typeface="Calibri" panose="020F0502020204030204" pitchFamily="34" charset="0"/>
            </a:endParaRPr>
          </a:p>
        </p:txBody>
      </p:sp>
      <p:sp>
        <p:nvSpPr>
          <p:cNvPr id="20" name="TextBox 54">
            <a:extLst>
              <a:ext uri="{FF2B5EF4-FFF2-40B4-BE49-F238E27FC236}">
                <a16:creationId xmlns:a16="http://schemas.microsoft.com/office/drawing/2014/main" id="{E4922097-0D22-A869-77D3-8D0C2C733284}"/>
              </a:ext>
            </a:extLst>
          </p:cNvPr>
          <p:cNvSpPr txBox="1"/>
          <p:nvPr/>
        </p:nvSpPr>
        <p:spPr>
          <a:xfrm>
            <a:off x="11376080" y="3785443"/>
            <a:ext cx="282858"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5</a:t>
            </a:r>
            <a:endParaRPr lang="en-US" sz="2000" b="1" dirty="0">
              <a:solidFill>
                <a:schemeClr val="bg1"/>
              </a:solidFill>
              <a:latin typeface="Calibri" panose="020F0502020204030204" pitchFamily="34" charset="0"/>
              <a:cs typeface="Calibri" panose="020F0502020204030204" pitchFamily="34" charset="0"/>
            </a:endParaRPr>
          </a:p>
        </p:txBody>
      </p:sp>
      <p:sp>
        <p:nvSpPr>
          <p:cNvPr id="22" name="TextBox 57">
            <a:extLst>
              <a:ext uri="{FF2B5EF4-FFF2-40B4-BE49-F238E27FC236}">
                <a16:creationId xmlns:a16="http://schemas.microsoft.com/office/drawing/2014/main" id="{CB167574-0DF5-DFBB-822C-0E7FE9206A1D}"/>
              </a:ext>
            </a:extLst>
          </p:cNvPr>
          <p:cNvSpPr txBox="1"/>
          <p:nvPr/>
        </p:nvSpPr>
        <p:spPr>
          <a:xfrm>
            <a:off x="5458073" y="2176713"/>
            <a:ext cx="278181"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2</a:t>
            </a:r>
            <a:endParaRPr lang="en-US" sz="2000" b="1" dirty="0">
              <a:solidFill>
                <a:schemeClr val="bg1"/>
              </a:solidFill>
              <a:latin typeface="Calibri" panose="020F0502020204030204" pitchFamily="34" charset="0"/>
              <a:cs typeface="Calibri" panose="020F0502020204030204" pitchFamily="34" charset="0"/>
            </a:endParaRPr>
          </a:p>
        </p:txBody>
      </p:sp>
      <p:sp>
        <p:nvSpPr>
          <p:cNvPr id="23" name="TextBox 58">
            <a:extLst>
              <a:ext uri="{FF2B5EF4-FFF2-40B4-BE49-F238E27FC236}">
                <a16:creationId xmlns:a16="http://schemas.microsoft.com/office/drawing/2014/main" id="{85AF1D67-8F6E-3AB3-9B8D-97032952CE75}"/>
              </a:ext>
            </a:extLst>
          </p:cNvPr>
          <p:cNvSpPr txBox="1"/>
          <p:nvPr/>
        </p:nvSpPr>
        <p:spPr>
          <a:xfrm>
            <a:off x="5509535" y="3064697"/>
            <a:ext cx="1108081"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4</a:t>
            </a:r>
            <a:endParaRPr lang="en-US" sz="2000" b="1" dirty="0">
              <a:solidFill>
                <a:schemeClr val="bg1"/>
              </a:solidFill>
              <a:latin typeface="Calibri" panose="020F0502020204030204" pitchFamily="34" charset="0"/>
              <a:cs typeface="Calibri" panose="020F0502020204030204" pitchFamily="34" charset="0"/>
            </a:endParaRPr>
          </a:p>
        </p:txBody>
      </p:sp>
      <p:sp>
        <p:nvSpPr>
          <p:cNvPr id="24" name="TextBox 59">
            <a:extLst>
              <a:ext uri="{FF2B5EF4-FFF2-40B4-BE49-F238E27FC236}">
                <a16:creationId xmlns:a16="http://schemas.microsoft.com/office/drawing/2014/main" id="{1E5A634A-8967-09BF-8CC2-34624BF79AC5}"/>
              </a:ext>
            </a:extLst>
          </p:cNvPr>
          <p:cNvSpPr txBox="1"/>
          <p:nvPr/>
        </p:nvSpPr>
        <p:spPr>
          <a:xfrm flipH="1">
            <a:off x="5299448" y="3985498"/>
            <a:ext cx="735292"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6</a:t>
            </a:r>
            <a:endParaRPr lang="en-US" sz="2000" b="1" dirty="0">
              <a:solidFill>
                <a:schemeClr val="bg1"/>
              </a:solidFill>
              <a:latin typeface="Calibri" panose="020F0502020204030204" pitchFamily="34" charset="0"/>
              <a:cs typeface="Calibri" panose="020F0502020204030204" pitchFamily="34" charset="0"/>
            </a:endParaRPr>
          </a:p>
        </p:txBody>
      </p:sp>
      <p:sp>
        <p:nvSpPr>
          <p:cNvPr id="26" name="Rounded Rectangle 1">
            <a:extLst>
              <a:ext uri="{FF2B5EF4-FFF2-40B4-BE49-F238E27FC236}">
                <a16:creationId xmlns:a16="http://schemas.microsoft.com/office/drawing/2014/main" id="{45FBC2F7-F75F-2022-A956-3FF5F6311A80}"/>
              </a:ext>
            </a:extLst>
          </p:cNvPr>
          <p:cNvSpPr/>
          <p:nvPr/>
        </p:nvSpPr>
        <p:spPr>
          <a:xfrm>
            <a:off x="7239836" y="829052"/>
            <a:ext cx="4952165" cy="763437"/>
          </a:xfrm>
          <a:prstGeom prst="roundRect">
            <a:avLst>
              <a:gd name="adj" fmla="val 50000"/>
            </a:avLst>
          </a:prstGeom>
          <a:solidFill>
            <a:schemeClr val="accent2">
              <a:lumMod val="5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SA" sz="2400" b="1">
                <a:latin typeface="Calibri" panose="020F0502020204030204" pitchFamily="34" charset="0"/>
                <a:ea typeface="Calibri"/>
                <a:cs typeface="Calibri" panose="020F0502020204030204" pitchFamily="34" charset="0"/>
              </a:rPr>
              <a:t>مواصفات الاستراتيجية الجيدة في التدريس</a:t>
            </a:r>
            <a:endParaRPr lang="en-US" sz="2400" dirty="0">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23639383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ular Callout 16">
            <a:extLst>
              <a:ext uri="{FF2B5EF4-FFF2-40B4-BE49-F238E27FC236}">
                <a16:creationId xmlns:a16="http://schemas.microsoft.com/office/drawing/2014/main" id="{4798DCC9-9135-4806-A04D-7C7A521B7539}"/>
              </a:ext>
            </a:extLst>
          </p:cNvPr>
          <p:cNvSpPr/>
          <p:nvPr/>
        </p:nvSpPr>
        <p:spPr>
          <a:xfrm>
            <a:off x="3054026" y="1518082"/>
            <a:ext cx="4918121" cy="3002359"/>
          </a:xfrm>
          <a:prstGeom prst="wedgeRoundRectCallout">
            <a:avLst>
              <a:gd name="adj1" fmla="val -35170"/>
              <a:gd name="adj2" fmla="val 57422"/>
              <a:gd name="adj3" fmla="val 16667"/>
            </a:avLst>
          </a:prstGeom>
          <a:solidFill>
            <a:schemeClr val="bg2">
              <a:lumMod val="9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15000"/>
              </a:lnSpc>
              <a:spcAft>
                <a:spcPts val="1000"/>
              </a:spcAft>
            </a:pPr>
            <a:r>
              <a:rPr lang="ar-EG" sz="6600" b="1"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الجلسة الأولي</a:t>
            </a:r>
            <a:endParaRPr lang="en-US" sz="6600" b="1"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23984090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4D9B2316-D4FF-D8D1-765B-457EC668FBC3}"/>
              </a:ext>
            </a:extLst>
          </p:cNvPr>
          <p:cNvSpPr/>
          <p:nvPr/>
        </p:nvSpPr>
        <p:spPr>
          <a:xfrm>
            <a:off x="3893742" y="2559424"/>
            <a:ext cx="6145803" cy="1094104"/>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EG" sz="2800" b="1">
                <a:solidFill>
                  <a:schemeClr val="bg1"/>
                </a:solidFill>
                <a:latin typeface="Calibri" panose="020F0502020204030204" pitchFamily="34" charset="0"/>
                <a:ea typeface="Calibri"/>
                <a:cs typeface="Calibri" panose="020F0502020204030204" pitchFamily="34" charset="0"/>
              </a:rPr>
              <a:t>اشرح نشأة استراتيجية الفورمات في التدريس</a:t>
            </a:r>
            <a:endParaRPr kumimoji="0" lang="en-US" sz="2800" b="0"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3" name="Freeform 5">
            <a:extLst>
              <a:ext uri="{FF2B5EF4-FFF2-40B4-BE49-F238E27FC236}">
                <a16:creationId xmlns:a16="http://schemas.microsoft.com/office/drawing/2014/main" id="{DE6F8F03-1BBD-2268-EC22-06BA0C43A062}"/>
              </a:ext>
            </a:extLst>
          </p:cNvPr>
          <p:cNvSpPr>
            <a:spLocks/>
          </p:cNvSpPr>
          <p:nvPr/>
        </p:nvSpPr>
        <p:spPr bwMode="auto">
          <a:xfrm>
            <a:off x="3282341" y="2559424"/>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4" name="TextBox 20">
            <a:extLst>
              <a:ext uri="{FF2B5EF4-FFF2-40B4-BE49-F238E27FC236}">
                <a16:creationId xmlns:a16="http://schemas.microsoft.com/office/drawing/2014/main" id="{110B36A2-61EF-FB38-AF0D-F2882675BBA6}"/>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5" name="Group 49">
            <a:extLst>
              <a:ext uri="{FF2B5EF4-FFF2-40B4-BE49-F238E27FC236}">
                <a16:creationId xmlns:a16="http://schemas.microsoft.com/office/drawing/2014/main" id="{B0F8E7CB-3147-4606-CD17-DF25EC0FC7D5}"/>
              </a:ext>
            </a:extLst>
          </p:cNvPr>
          <p:cNvGrpSpPr/>
          <p:nvPr/>
        </p:nvGrpSpPr>
        <p:grpSpPr>
          <a:xfrm>
            <a:off x="251263" y="379730"/>
            <a:ext cx="3981472" cy="1036307"/>
            <a:chOff x="320494" y="795384"/>
            <a:chExt cx="6305974" cy="1036307"/>
          </a:xfrm>
        </p:grpSpPr>
        <p:sp>
          <p:nvSpPr>
            <p:cNvPr id="6" name="Rectangle 50">
              <a:extLst>
                <a:ext uri="{FF2B5EF4-FFF2-40B4-BE49-F238E27FC236}">
                  <a16:creationId xmlns:a16="http://schemas.microsoft.com/office/drawing/2014/main" id="{FB92B19A-882B-3E01-B60D-738656377E8D}"/>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33">
              <a:extLst>
                <a:ext uri="{FF2B5EF4-FFF2-40B4-BE49-F238E27FC236}">
                  <a16:creationId xmlns:a16="http://schemas.microsoft.com/office/drawing/2014/main" id="{759DA3CE-AEE0-440C-E664-172F1C6DCDA1}"/>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BA3CDCD2-BBA5-4AE5-9557-CB7EEBC33D9E}"/>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(5)</a:t>
              </a:r>
              <a:endParaRPr lang="en-US" sz="2000" b="1" dirty="0">
                <a:latin typeface="Calibri" panose="020F0502020204030204" pitchFamily="34" charset="0"/>
                <a:cs typeface="Calibri" panose="020F0502020204030204" pitchFamily="34" charset="0"/>
              </a:endParaRPr>
            </a:p>
          </p:txBody>
        </p:sp>
        <p:grpSp>
          <p:nvGrpSpPr>
            <p:cNvPr id="9" name="Group 53">
              <a:extLst>
                <a:ext uri="{FF2B5EF4-FFF2-40B4-BE49-F238E27FC236}">
                  <a16:creationId xmlns:a16="http://schemas.microsoft.com/office/drawing/2014/main" id="{DADEB2E8-54BD-7399-23D5-24A77BF91610}"/>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4E94567E-6061-41CC-F38D-8B8FD934D8F0}"/>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8BE5705D-0891-7B79-1425-B75B61D7D4EC}"/>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FB6BBC2D-1E34-0A9C-8375-5E0EAFEB4D14}"/>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27E453D2-0CAC-6048-B600-755E2ED0F57F}"/>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18435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991A206D-2965-F604-21EF-8555368358D4}"/>
              </a:ext>
            </a:extLst>
          </p:cNvPr>
          <p:cNvSpPr/>
          <p:nvPr/>
        </p:nvSpPr>
        <p:spPr>
          <a:xfrm>
            <a:off x="8305014" y="536820"/>
            <a:ext cx="3546294" cy="763437"/>
          </a:xfrm>
          <a:prstGeom prst="roundRect">
            <a:avLst>
              <a:gd name="adj" fmla="val 50000"/>
            </a:avLst>
          </a:prstGeom>
          <a:solidFill>
            <a:schemeClr val="accent2">
              <a:lumMod val="5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800" b="1">
                <a:latin typeface="Calibri" panose="020F0502020204030204" pitchFamily="34" charset="0"/>
                <a:ea typeface="Times New Roman"/>
                <a:cs typeface="Calibri" panose="020F0502020204030204" pitchFamily="34" charset="0"/>
              </a:rPr>
              <a:t>نشأة نظرية الفورمات</a:t>
            </a:r>
            <a:endParaRPr lang="ar-EG" sz="2800" b="1" dirty="0">
              <a:latin typeface="Calibri" panose="020F0502020204030204" pitchFamily="34" charset="0"/>
              <a:ea typeface="Times New Roman"/>
              <a:cs typeface="Calibri" panose="020F0502020204030204" pitchFamily="34" charset="0"/>
            </a:endParaRPr>
          </a:p>
        </p:txBody>
      </p:sp>
      <p:sp>
        <p:nvSpPr>
          <p:cNvPr id="3" name="Round Diagonal Corner Rectangle 7">
            <a:extLst>
              <a:ext uri="{FF2B5EF4-FFF2-40B4-BE49-F238E27FC236}">
                <a16:creationId xmlns:a16="http://schemas.microsoft.com/office/drawing/2014/main" id="{0378C3AA-60A9-6414-2C44-CFF70D14DF70}"/>
              </a:ext>
            </a:extLst>
          </p:cNvPr>
          <p:cNvSpPr/>
          <p:nvPr/>
        </p:nvSpPr>
        <p:spPr>
          <a:xfrm>
            <a:off x="2177592" y="1380375"/>
            <a:ext cx="9040305" cy="4351121"/>
          </a:xfrm>
          <a:prstGeom prst="round2DiagRect">
            <a:avLst>
              <a:gd name="adj1" fmla="val 41305"/>
              <a:gd name="adj2" fmla="val 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a:solidFill>
                  <a:schemeClr val="bg2">
                    <a:lumMod val="10000"/>
                  </a:schemeClr>
                </a:solidFill>
                <a:latin typeface="Calibri" panose="020F0502020204030204" pitchFamily="34" charset="0"/>
                <a:ea typeface="Calibri"/>
                <a:cs typeface="Calibri" panose="020F0502020204030204" pitchFamily="34" charset="0"/>
              </a:rPr>
              <a:t>لقد كان لتطبيق نظرية </a:t>
            </a:r>
            <a:r>
              <a:rPr lang="en-US" sz="2000">
                <a:solidFill>
                  <a:schemeClr val="bg2">
                    <a:lumMod val="10000"/>
                  </a:schemeClr>
                </a:solidFill>
                <a:latin typeface="Calibri" panose="020F0502020204030204" pitchFamily="34" charset="0"/>
                <a:ea typeface="Calibri"/>
                <a:cs typeface="Calibri" panose="020F0502020204030204" pitchFamily="34" charset="0"/>
              </a:rPr>
              <a:t>4mat </a:t>
            </a:r>
            <a:r>
              <a:rPr lang="ar-EG" sz="2000">
                <a:solidFill>
                  <a:schemeClr val="bg2">
                    <a:lumMod val="10000"/>
                  </a:schemeClr>
                </a:solidFill>
                <a:latin typeface="Calibri" panose="020F0502020204030204" pitchFamily="34" charset="0"/>
                <a:ea typeface="Calibri"/>
                <a:cs typeface="Calibri" panose="020F0502020204030204" pitchFamily="34" charset="0"/>
              </a:rPr>
              <a:t> في التعليم والتدريب أثر كبير في الولايات المتحدة وعدد كبير من  الدول الأخرى   ويعتمد علي أساليب التعلم والتحكم النصفي للدماغ. </a:t>
            </a:r>
            <a:endParaRPr lang="en-US" sz="2000">
              <a:solidFill>
                <a:schemeClr val="bg2">
                  <a:lumMod val="10000"/>
                </a:schemeClr>
              </a:solidFill>
              <a:latin typeface="Calibri" panose="020F0502020204030204" pitchFamily="34" charset="0"/>
              <a:ea typeface="Times New Roman"/>
              <a:cs typeface="Calibri" panose="020F0502020204030204" pitchFamily="34" charset="0"/>
            </a:endParaRPr>
          </a:p>
          <a:p>
            <a:pPr algn="r" rtl="1">
              <a:lnSpc>
                <a:spcPct val="115000"/>
              </a:lnSpc>
              <a:spcAft>
                <a:spcPts val="1000"/>
              </a:spcAft>
            </a:pPr>
            <a:r>
              <a:rPr lang="ar-EG" sz="2000">
                <a:solidFill>
                  <a:schemeClr val="bg2">
                    <a:lumMod val="10000"/>
                  </a:schemeClr>
                </a:solidFill>
                <a:latin typeface="Calibri" panose="020F0502020204030204" pitchFamily="34" charset="0"/>
                <a:ea typeface="Calibri"/>
                <a:cs typeface="Calibri" panose="020F0502020204030204" pitchFamily="34" charset="0"/>
              </a:rPr>
              <a:t>ولقد قامت  19مدرسة في الولايات المتحدة وكندا بتطبيق نظام </a:t>
            </a:r>
            <a:r>
              <a:rPr lang="en-US" sz="2000">
                <a:solidFill>
                  <a:schemeClr val="bg2">
                    <a:lumMod val="10000"/>
                  </a:schemeClr>
                </a:solidFill>
                <a:latin typeface="Calibri" panose="020F0502020204030204" pitchFamily="34" charset="0"/>
                <a:ea typeface="Calibri"/>
                <a:cs typeface="Calibri" panose="020F0502020204030204" pitchFamily="34" charset="0"/>
              </a:rPr>
              <a:t>4mat</a:t>
            </a:r>
            <a:r>
              <a:rPr lang="ar-EG" sz="2000">
                <a:solidFill>
                  <a:schemeClr val="bg2">
                    <a:lumMod val="10000"/>
                  </a:schemeClr>
                </a:solidFill>
                <a:latin typeface="Calibri" panose="020F0502020204030204" pitchFamily="34" charset="0"/>
                <a:ea typeface="Calibri"/>
                <a:cs typeface="Calibri" panose="020F0502020204030204" pitchFamily="34" charset="0"/>
              </a:rPr>
              <a:t> في مشاريع تربوية طويلة المدي وقد حققت هذه المدارس نتائج باهرة انعكست علي التحصيل الدراسي للطلاب والطالبات واتجاهاتهم نحو عملية التعلم والتعليم وتحملهم للمسؤولية وفوق ذلك تحقيقهم لمعايير الكفاءة والجودة التي وضعتها المنظمة التربوية في الولايات المتحدة ومن هذه المدارس الرائدة </a:t>
            </a:r>
            <a:r>
              <a:rPr lang="en-US" sz="2000">
                <a:solidFill>
                  <a:schemeClr val="bg2">
                    <a:lumMod val="10000"/>
                  </a:schemeClr>
                </a:solidFill>
                <a:latin typeface="Calibri" panose="020F0502020204030204" pitchFamily="34" charset="0"/>
                <a:ea typeface="Calibri"/>
                <a:cs typeface="Calibri" panose="020F0502020204030204" pitchFamily="34" charset="0"/>
              </a:rPr>
              <a:t>Yonkers Public Schools </a:t>
            </a:r>
            <a:r>
              <a:rPr lang="ar-EG" sz="2000">
                <a:solidFill>
                  <a:schemeClr val="bg2">
                    <a:lumMod val="10000"/>
                  </a:schemeClr>
                </a:solidFill>
                <a:latin typeface="Calibri" panose="020F0502020204030204" pitchFamily="34" charset="0"/>
                <a:ea typeface="Calibri"/>
                <a:cs typeface="Calibri" panose="020F0502020204030204" pitchFamily="34" charset="0"/>
              </a:rPr>
              <a:t> التي بدأت بتطبيق نظام </a:t>
            </a:r>
            <a:r>
              <a:rPr lang="en-US" sz="2000">
                <a:solidFill>
                  <a:schemeClr val="bg2">
                    <a:lumMod val="10000"/>
                  </a:schemeClr>
                </a:solidFill>
                <a:latin typeface="Calibri" panose="020F0502020204030204" pitchFamily="34" charset="0"/>
                <a:ea typeface="Calibri"/>
                <a:cs typeface="Calibri" panose="020F0502020204030204" pitchFamily="34" charset="0"/>
              </a:rPr>
              <a:t>4mat</a:t>
            </a:r>
            <a:r>
              <a:rPr lang="ar-EG" sz="2000">
                <a:solidFill>
                  <a:schemeClr val="bg2">
                    <a:lumMod val="10000"/>
                  </a:schemeClr>
                </a:solidFill>
                <a:latin typeface="Calibri" panose="020F0502020204030204" pitchFamily="34" charset="0"/>
                <a:ea typeface="Calibri"/>
                <a:cs typeface="Calibri" panose="020F0502020204030204" pitchFamily="34" charset="0"/>
              </a:rPr>
              <a:t> في التعليم منذ عام 2004 وحتي الأن. وكذلك مدارس </a:t>
            </a:r>
            <a:r>
              <a:rPr lang="en-US" sz="2000">
                <a:solidFill>
                  <a:schemeClr val="bg2">
                    <a:lumMod val="10000"/>
                  </a:schemeClr>
                </a:solidFill>
                <a:latin typeface="Calibri" panose="020F0502020204030204" pitchFamily="34" charset="0"/>
                <a:ea typeface="Calibri"/>
                <a:cs typeface="Calibri" panose="020F0502020204030204" pitchFamily="34" charset="0"/>
              </a:rPr>
              <a:t>Paterson</a:t>
            </a:r>
            <a:r>
              <a:rPr lang="ar-EG" sz="2000">
                <a:solidFill>
                  <a:schemeClr val="bg2">
                    <a:lumMod val="10000"/>
                  </a:schemeClr>
                </a:solidFill>
                <a:latin typeface="Calibri" panose="020F0502020204030204" pitchFamily="34" charset="0"/>
                <a:ea typeface="Calibri"/>
                <a:cs typeface="Calibri" panose="020F0502020204030204" pitchFamily="34" charset="0"/>
              </a:rPr>
              <a:t> بولاية نيوجيرسي ومدارس </a:t>
            </a:r>
            <a:r>
              <a:rPr lang="en-US" sz="2000">
                <a:solidFill>
                  <a:schemeClr val="bg2">
                    <a:lumMod val="10000"/>
                  </a:schemeClr>
                </a:solidFill>
                <a:latin typeface="Calibri" panose="020F0502020204030204" pitchFamily="34" charset="0"/>
                <a:ea typeface="Calibri"/>
                <a:cs typeface="Calibri" panose="020F0502020204030204" pitchFamily="34" charset="0"/>
              </a:rPr>
              <a:t>San Antonio</a:t>
            </a:r>
            <a:r>
              <a:rPr lang="ar-EG" sz="2000">
                <a:solidFill>
                  <a:schemeClr val="bg2">
                    <a:lumMod val="10000"/>
                  </a:schemeClr>
                </a:solidFill>
                <a:latin typeface="Calibri" panose="020F0502020204030204" pitchFamily="34" charset="0"/>
                <a:ea typeface="Calibri"/>
                <a:cs typeface="Calibri" panose="020F0502020204030204" pitchFamily="34" charset="0"/>
              </a:rPr>
              <a:t> وغيرها من المدارس .   (</a:t>
            </a:r>
            <a:r>
              <a:rPr lang="en-US" sz="2000">
                <a:solidFill>
                  <a:schemeClr val="bg2">
                    <a:lumMod val="10000"/>
                  </a:schemeClr>
                </a:solidFill>
                <a:latin typeface="Calibri" panose="020F0502020204030204" pitchFamily="34" charset="0"/>
                <a:ea typeface="Calibri"/>
                <a:cs typeface="Calibri" panose="020F0502020204030204" pitchFamily="34" charset="0"/>
              </a:rPr>
              <a:t> McCarthy . 2009 . 2-5 </a:t>
            </a:r>
            <a:r>
              <a:rPr lang="ar-EG" sz="2000">
                <a:solidFill>
                  <a:schemeClr val="bg2">
                    <a:lumMod val="10000"/>
                  </a:schemeClr>
                </a:solidFill>
                <a:latin typeface="Calibri" panose="020F0502020204030204" pitchFamily="34" charset="0"/>
                <a:ea typeface="Calibri"/>
                <a:cs typeface="Calibri" panose="020F0502020204030204" pitchFamily="34" charset="0"/>
              </a:rPr>
              <a:t> )  </a:t>
            </a:r>
            <a:endParaRPr lang="en-US" sz="2000" dirty="0">
              <a:solidFill>
                <a:schemeClr val="bg2">
                  <a:lumMod val="10000"/>
                </a:schemeClr>
              </a:solidFill>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3251140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F17619A7-7B89-3C19-135C-0544F56CBEDC}"/>
              </a:ext>
            </a:extLst>
          </p:cNvPr>
          <p:cNvSpPr/>
          <p:nvPr/>
        </p:nvSpPr>
        <p:spPr>
          <a:xfrm>
            <a:off x="3893742" y="2559424"/>
            <a:ext cx="6315487" cy="1094104"/>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schemeClr val="bg1"/>
                </a:solidFill>
                <a:latin typeface="Calibri" panose="020F0502020204030204" pitchFamily="34" charset="0"/>
                <a:ea typeface="Calibri"/>
                <a:cs typeface="Calibri" panose="020F0502020204030204" pitchFamily="34" charset="0"/>
              </a:rPr>
              <a:t>ما مفهوم استراتيجية الفورمات 4</a:t>
            </a:r>
            <a:r>
              <a:rPr lang="en-US" sz="2800" b="1">
                <a:solidFill>
                  <a:schemeClr val="bg1"/>
                </a:solidFill>
                <a:latin typeface="Calibri" panose="020F0502020204030204" pitchFamily="34" charset="0"/>
                <a:ea typeface="Calibri"/>
                <a:cs typeface="Calibri" panose="020F0502020204030204" pitchFamily="34" charset="0"/>
              </a:rPr>
              <a:t>MAT  </a:t>
            </a:r>
            <a:r>
              <a:rPr lang="ar-EG" sz="2800" b="1">
                <a:solidFill>
                  <a:schemeClr val="bg1"/>
                </a:solidFill>
                <a:latin typeface="Calibri" panose="020F0502020204030204" pitchFamily="34" charset="0"/>
                <a:ea typeface="Calibri"/>
                <a:cs typeface="Calibri" panose="020F0502020204030204" pitchFamily="34" charset="0"/>
              </a:rPr>
              <a:t>لمكارثي؟</a:t>
            </a:r>
            <a:endParaRPr lang="ar-EG" sz="2800" b="1" dirty="0">
              <a:solidFill>
                <a:schemeClr val="bg1"/>
              </a:solidFill>
              <a:latin typeface="Calibri" panose="020F0502020204030204" pitchFamily="34" charset="0"/>
              <a:ea typeface="Calibri"/>
              <a:cs typeface="Calibri" panose="020F0502020204030204" pitchFamily="34" charset="0"/>
            </a:endParaRPr>
          </a:p>
        </p:txBody>
      </p:sp>
      <p:sp>
        <p:nvSpPr>
          <p:cNvPr id="3" name="Freeform 5">
            <a:extLst>
              <a:ext uri="{FF2B5EF4-FFF2-40B4-BE49-F238E27FC236}">
                <a16:creationId xmlns:a16="http://schemas.microsoft.com/office/drawing/2014/main" id="{5BD7076F-4821-7AF1-C3EE-C73042F1F946}"/>
              </a:ext>
            </a:extLst>
          </p:cNvPr>
          <p:cNvSpPr>
            <a:spLocks/>
          </p:cNvSpPr>
          <p:nvPr/>
        </p:nvSpPr>
        <p:spPr bwMode="auto">
          <a:xfrm>
            <a:off x="3282341" y="2559424"/>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4" name="TextBox 20">
            <a:extLst>
              <a:ext uri="{FF2B5EF4-FFF2-40B4-BE49-F238E27FC236}">
                <a16:creationId xmlns:a16="http://schemas.microsoft.com/office/drawing/2014/main" id="{CAE64770-0D36-19AF-BAF3-D647386E358F}"/>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5" name="Group 49">
            <a:extLst>
              <a:ext uri="{FF2B5EF4-FFF2-40B4-BE49-F238E27FC236}">
                <a16:creationId xmlns:a16="http://schemas.microsoft.com/office/drawing/2014/main" id="{77AA3E99-16C8-0B27-C52A-CEBB622D73FB}"/>
              </a:ext>
            </a:extLst>
          </p:cNvPr>
          <p:cNvGrpSpPr/>
          <p:nvPr/>
        </p:nvGrpSpPr>
        <p:grpSpPr>
          <a:xfrm>
            <a:off x="251263" y="379730"/>
            <a:ext cx="3981472" cy="1036307"/>
            <a:chOff x="320494" y="795384"/>
            <a:chExt cx="6305974" cy="1036307"/>
          </a:xfrm>
        </p:grpSpPr>
        <p:sp>
          <p:nvSpPr>
            <p:cNvPr id="6" name="Rectangle 50">
              <a:extLst>
                <a:ext uri="{FF2B5EF4-FFF2-40B4-BE49-F238E27FC236}">
                  <a16:creationId xmlns:a16="http://schemas.microsoft.com/office/drawing/2014/main" id="{BD4D8E52-05FA-721C-4F7D-544F1CB0AF1A}"/>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33">
              <a:extLst>
                <a:ext uri="{FF2B5EF4-FFF2-40B4-BE49-F238E27FC236}">
                  <a16:creationId xmlns:a16="http://schemas.microsoft.com/office/drawing/2014/main" id="{114F0E3F-1C97-DB65-EE4E-A97878357D6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7767944F-D82B-8BD5-D854-6C2003E7B78E}"/>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(5)</a:t>
              </a:r>
              <a:endParaRPr lang="en-US" sz="2000" b="1" dirty="0">
                <a:latin typeface="Calibri" panose="020F0502020204030204" pitchFamily="34" charset="0"/>
                <a:cs typeface="Calibri" panose="020F0502020204030204" pitchFamily="34" charset="0"/>
              </a:endParaRPr>
            </a:p>
          </p:txBody>
        </p:sp>
        <p:grpSp>
          <p:nvGrpSpPr>
            <p:cNvPr id="9" name="Group 53">
              <a:extLst>
                <a:ext uri="{FF2B5EF4-FFF2-40B4-BE49-F238E27FC236}">
                  <a16:creationId xmlns:a16="http://schemas.microsoft.com/office/drawing/2014/main" id="{170E42FE-F2D4-F8C5-4FC6-CE1A3035A42E}"/>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7A2737BD-DCEF-496C-05C8-20B2FDB3D72E}"/>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D8D6BB48-A12B-265F-3DFD-0E899190F9B2}"/>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09B29A02-2D9F-7C12-B52B-5C6AF2CD0244}"/>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1C19E2EC-4F4F-9310-9F87-DB493AA5F3CD}"/>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250242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D2EFAE87-EF2A-5921-A9C4-31B266948226}"/>
              </a:ext>
            </a:extLst>
          </p:cNvPr>
          <p:cNvSpPr/>
          <p:nvPr/>
        </p:nvSpPr>
        <p:spPr>
          <a:xfrm>
            <a:off x="5872899" y="433125"/>
            <a:ext cx="6204652" cy="867774"/>
          </a:xfrm>
          <a:prstGeom prst="roundRect">
            <a:avLst>
              <a:gd name="adj" fmla="val 50000"/>
            </a:avLst>
          </a:prstGeom>
          <a:solidFill>
            <a:schemeClr val="accent2">
              <a:lumMod val="5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800" b="1">
                <a:latin typeface="Calibri" panose="020F0502020204030204" pitchFamily="34" charset="0"/>
                <a:ea typeface="Calibri"/>
                <a:cs typeface="Calibri" panose="020F0502020204030204" pitchFamily="34" charset="0"/>
              </a:rPr>
              <a:t> مفهوم استراتيجية الفورمات </a:t>
            </a:r>
            <a:r>
              <a:rPr lang="en-US" sz="2800" b="1">
                <a:latin typeface="Calibri" panose="020F0502020204030204" pitchFamily="34" charset="0"/>
                <a:ea typeface="Calibri"/>
                <a:cs typeface="Calibri" panose="020F0502020204030204" pitchFamily="34" charset="0"/>
              </a:rPr>
              <a:t>4 MAT</a:t>
            </a:r>
            <a:r>
              <a:rPr lang="ar-EG" sz="2800" b="1">
                <a:latin typeface="Calibri" panose="020F0502020204030204" pitchFamily="34" charset="0"/>
                <a:ea typeface="Calibri"/>
                <a:cs typeface="Calibri" panose="020F0502020204030204" pitchFamily="34" charset="0"/>
              </a:rPr>
              <a:t>  لمكارثي</a:t>
            </a:r>
            <a:endParaRPr lang="ar-EG" sz="2800" b="1" dirty="0">
              <a:latin typeface="Calibri" panose="020F0502020204030204" pitchFamily="34" charset="0"/>
              <a:ea typeface="Calibri"/>
              <a:cs typeface="Calibri" panose="020F0502020204030204" pitchFamily="34" charset="0"/>
            </a:endParaRPr>
          </a:p>
        </p:txBody>
      </p:sp>
      <p:sp>
        <p:nvSpPr>
          <p:cNvPr id="3" name="Round Diagonal Corner Rectangle 7">
            <a:extLst>
              <a:ext uri="{FF2B5EF4-FFF2-40B4-BE49-F238E27FC236}">
                <a16:creationId xmlns:a16="http://schemas.microsoft.com/office/drawing/2014/main" id="{36866C0B-7BDB-A72A-9E71-615B4D6FBEFC}"/>
              </a:ext>
            </a:extLst>
          </p:cNvPr>
          <p:cNvSpPr/>
          <p:nvPr/>
        </p:nvSpPr>
        <p:spPr>
          <a:xfrm>
            <a:off x="4242062" y="1380376"/>
            <a:ext cx="6975835" cy="3512136"/>
          </a:xfrm>
          <a:prstGeom prst="round2DiagRect">
            <a:avLst>
              <a:gd name="adj1" fmla="val 41305"/>
              <a:gd name="adj2" fmla="val 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b="1" dirty="0">
                <a:solidFill>
                  <a:schemeClr val="tx2">
                    <a:lumMod val="50000"/>
                  </a:schemeClr>
                </a:solidFill>
                <a:latin typeface="Calibri" panose="020F0502020204030204" pitchFamily="34" charset="0"/>
                <a:ea typeface="Calibri"/>
                <a:cs typeface="Calibri" panose="020F0502020204030204" pitchFamily="34" charset="0"/>
              </a:rPr>
              <a:t>تعرفة مكارثي ( </a:t>
            </a:r>
            <a:r>
              <a:rPr lang="en-US" sz="2000" b="1" dirty="0">
                <a:solidFill>
                  <a:schemeClr val="tx2">
                    <a:lumMod val="50000"/>
                  </a:schemeClr>
                </a:solidFill>
                <a:latin typeface="Calibri" panose="020F0502020204030204" pitchFamily="34" charset="0"/>
                <a:ea typeface="Calibri"/>
                <a:cs typeface="Calibri" panose="020F0502020204030204" pitchFamily="34" charset="0"/>
              </a:rPr>
              <a:t>McCarthy . 1987: 1 </a:t>
            </a:r>
            <a:r>
              <a:rPr lang="ar-EG" sz="2000" b="1" dirty="0">
                <a:solidFill>
                  <a:schemeClr val="tx2">
                    <a:lumMod val="50000"/>
                  </a:schemeClr>
                </a:solidFill>
                <a:latin typeface="Calibri" panose="020F0502020204030204" pitchFamily="34" charset="0"/>
                <a:ea typeface="Calibri"/>
                <a:cs typeface="Calibri" panose="020F0502020204030204" pitchFamily="34" charset="0"/>
              </a:rPr>
              <a:t> ) بأنه نظام للتعليم والتدريب قائم علي أساليب التعلم الأربع الاساسية التي تعتبر أساس تسميته بهذا الاسم . وكذلك دمج وظائف نصفي الدماغ الأيمن والأيسر مع أساليب التعلم لصنع دورة كاملة لعملية التعلم تبدأ من عملية الإدراك الحسي وتنتهي بعملية الأداء</a:t>
            </a:r>
            <a:endParaRPr lang="en-US" sz="2000" b="1" dirty="0">
              <a:solidFill>
                <a:schemeClr val="tx2">
                  <a:lumMod val="50000"/>
                </a:schemeClr>
              </a:solidFill>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41191955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ADEBC1C2-6428-D7A0-F483-C1D48162BB51}"/>
              </a:ext>
            </a:extLst>
          </p:cNvPr>
          <p:cNvSpPr/>
          <p:nvPr/>
        </p:nvSpPr>
        <p:spPr>
          <a:xfrm>
            <a:off x="3893742" y="2559424"/>
            <a:ext cx="6145803" cy="1094104"/>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EG" sz="2800" b="1">
                <a:solidFill>
                  <a:schemeClr val="bg1"/>
                </a:solidFill>
                <a:latin typeface="Calibri" panose="020F0502020204030204" pitchFamily="34" charset="0"/>
                <a:ea typeface="Calibri"/>
                <a:cs typeface="Calibri" panose="020F0502020204030204" pitchFamily="34" charset="0"/>
              </a:rPr>
              <a:t>تناول افتراضات استراتيجية الفورمات</a:t>
            </a:r>
            <a:endParaRPr kumimoji="0" lang="en-US" sz="2800" b="0" i="0" u="none" strike="noStrike" kern="1200" cap="none" spc="0" normalizeH="0" baseline="0" noProof="0" dirty="0">
              <a:ln>
                <a:noFill/>
              </a:ln>
              <a:solidFill>
                <a:schemeClr val="bg1"/>
              </a:solidFill>
              <a:effectLst/>
              <a:uLnTx/>
              <a:uFillTx/>
              <a:latin typeface="Calibri" panose="020F0502020204030204" pitchFamily="34" charset="0"/>
              <a:cs typeface="Calibri" panose="020F0502020204030204" pitchFamily="34" charset="0"/>
            </a:endParaRPr>
          </a:p>
        </p:txBody>
      </p:sp>
      <p:sp>
        <p:nvSpPr>
          <p:cNvPr id="3" name="Freeform 5">
            <a:extLst>
              <a:ext uri="{FF2B5EF4-FFF2-40B4-BE49-F238E27FC236}">
                <a16:creationId xmlns:a16="http://schemas.microsoft.com/office/drawing/2014/main" id="{3A277A12-8056-2A9C-4847-2E019396F676}"/>
              </a:ext>
            </a:extLst>
          </p:cNvPr>
          <p:cNvSpPr>
            <a:spLocks/>
          </p:cNvSpPr>
          <p:nvPr/>
        </p:nvSpPr>
        <p:spPr bwMode="auto">
          <a:xfrm>
            <a:off x="3282341" y="2559424"/>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4" name="TextBox 20">
            <a:extLst>
              <a:ext uri="{FF2B5EF4-FFF2-40B4-BE49-F238E27FC236}">
                <a16:creationId xmlns:a16="http://schemas.microsoft.com/office/drawing/2014/main" id="{1074E903-0ADC-7456-8A85-DB999DDB5EDD}"/>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5" name="Group 49">
            <a:extLst>
              <a:ext uri="{FF2B5EF4-FFF2-40B4-BE49-F238E27FC236}">
                <a16:creationId xmlns:a16="http://schemas.microsoft.com/office/drawing/2014/main" id="{94D2CBED-F778-5B35-42EA-BB6202F6879E}"/>
              </a:ext>
            </a:extLst>
          </p:cNvPr>
          <p:cNvGrpSpPr/>
          <p:nvPr/>
        </p:nvGrpSpPr>
        <p:grpSpPr>
          <a:xfrm>
            <a:off x="251263" y="379730"/>
            <a:ext cx="3981472" cy="1036307"/>
            <a:chOff x="320494" y="795384"/>
            <a:chExt cx="6305974" cy="1036307"/>
          </a:xfrm>
        </p:grpSpPr>
        <p:sp>
          <p:nvSpPr>
            <p:cNvPr id="6" name="Rectangle 50">
              <a:extLst>
                <a:ext uri="{FF2B5EF4-FFF2-40B4-BE49-F238E27FC236}">
                  <a16:creationId xmlns:a16="http://schemas.microsoft.com/office/drawing/2014/main" id="{1B12E665-C412-5A67-A22E-60A1AF7479DA}"/>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33">
              <a:extLst>
                <a:ext uri="{FF2B5EF4-FFF2-40B4-BE49-F238E27FC236}">
                  <a16:creationId xmlns:a16="http://schemas.microsoft.com/office/drawing/2014/main" id="{1C4EA5AC-BB1B-AFF5-368B-386B96EE7F50}"/>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03B4ED01-37BC-DD94-9A26-F165D8EEC9AC}"/>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(6)</a:t>
              </a:r>
              <a:endParaRPr lang="en-US" sz="2000" b="1" dirty="0">
                <a:latin typeface="Calibri" panose="020F0502020204030204" pitchFamily="34" charset="0"/>
                <a:cs typeface="Calibri" panose="020F0502020204030204" pitchFamily="34" charset="0"/>
              </a:endParaRPr>
            </a:p>
          </p:txBody>
        </p:sp>
        <p:grpSp>
          <p:nvGrpSpPr>
            <p:cNvPr id="9" name="Group 53">
              <a:extLst>
                <a:ext uri="{FF2B5EF4-FFF2-40B4-BE49-F238E27FC236}">
                  <a16:creationId xmlns:a16="http://schemas.microsoft.com/office/drawing/2014/main" id="{961031C1-EFC3-C884-9FD9-915DA7C66BDE}"/>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BAE12D27-EF36-1263-3E04-0FEE6B41638D}"/>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548D0994-DBAE-71A2-7679-29D6C45CEE35}"/>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4AF8EEEE-3B92-8DDE-9D8F-CE772CF69725}"/>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39EA186B-3AB4-05B0-A90E-F2FC70A9CBCB}"/>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637576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2">
            <a:extLst>
              <a:ext uri="{FF2B5EF4-FFF2-40B4-BE49-F238E27FC236}">
                <a16:creationId xmlns:a16="http://schemas.microsoft.com/office/drawing/2014/main" id="{50F3BA27-E902-38AC-43BE-A5A6D46C7C8C}"/>
              </a:ext>
            </a:extLst>
          </p:cNvPr>
          <p:cNvSpPr/>
          <p:nvPr/>
        </p:nvSpPr>
        <p:spPr>
          <a:xfrm>
            <a:off x="1614726" y="3211105"/>
            <a:ext cx="2389517" cy="3038865"/>
          </a:xfrm>
          <a:prstGeom prst="roundRect">
            <a:avLst/>
          </a:prstGeom>
          <a:solidFill>
            <a:srgbClr val="DC7AD7"/>
          </a:solidFill>
          <a:ln w="38100">
            <a:solidFill>
              <a:srgbClr val="DC7AD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1800" dirty="0">
                <a:solidFill>
                  <a:schemeClr val="accent1">
                    <a:lumMod val="50000"/>
                  </a:schemeClr>
                </a:solidFill>
                <a:latin typeface="Calibri" panose="020F0502020204030204" pitchFamily="34" charset="0"/>
                <a:ea typeface="Calibri"/>
                <a:cs typeface="Calibri" panose="020F0502020204030204" pitchFamily="34" charset="0"/>
              </a:rPr>
              <a:t>إن مراحل النموذج متلاحقة ومتداخلة، ولا يوجد بينها أي فاصل مادي أو زمني كما يبدو عند الحديث عنها بشكل نقاط وإنما يتم هنا فصلها فقط من اجل التوضيح وزيادة الفهم للمادة المعروضة. </a:t>
            </a:r>
          </a:p>
        </p:txBody>
      </p:sp>
      <p:sp>
        <p:nvSpPr>
          <p:cNvPr id="3" name="Oval 3">
            <a:extLst>
              <a:ext uri="{FF2B5EF4-FFF2-40B4-BE49-F238E27FC236}">
                <a16:creationId xmlns:a16="http://schemas.microsoft.com/office/drawing/2014/main" id="{430E803D-DBE2-45AE-C7EE-86E0C448B039}"/>
              </a:ext>
            </a:extLst>
          </p:cNvPr>
          <p:cNvSpPr/>
          <p:nvPr/>
        </p:nvSpPr>
        <p:spPr>
          <a:xfrm>
            <a:off x="2511872" y="2927864"/>
            <a:ext cx="595223" cy="595223"/>
          </a:xfrm>
          <a:prstGeom prst="ellipse">
            <a:avLst/>
          </a:prstGeom>
          <a:solidFill>
            <a:srgbClr val="DC7AD7"/>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 name="TextBox 16">
            <a:extLst>
              <a:ext uri="{FF2B5EF4-FFF2-40B4-BE49-F238E27FC236}">
                <a16:creationId xmlns:a16="http://schemas.microsoft.com/office/drawing/2014/main" id="{B8FDA8E8-9C26-7B71-DD14-860CE111931D}"/>
              </a:ext>
            </a:extLst>
          </p:cNvPr>
          <p:cNvSpPr txBox="1"/>
          <p:nvPr/>
        </p:nvSpPr>
        <p:spPr>
          <a:xfrm>
            <a:off x="2639685" y="2994644"/>
            <a:ext cx="282858" cy="461665"/>
          </a:xfrm>
          <a:prstGeom prst="rect">
            <a:avLst/>
          </a:prstGeom>
          <a:noFill/>
        </p:spPr>
        <p:txBody>
          <a:bodyPr wrap="square" rtlCol="0">
            <a:spAutoFit/>
          </a:bodyPr>
          <a:lstStyle/>
          <a:p>
            <a:r>
              <a:rPr lang="ar-EG" sz="2400" b="1" dirty="0">
                <a:solidFill>
                  <a:schemeClr val="bg1"/>
                </a:solidFill>
                <a:latin typeface="Calibri" panose="020F0502020204030204" pitchFamily="34" charset="0"/>
                <a:cs typeface="Calibri" panose="020F0502020204030204" pitchFamily="34" charset="0"/>
              </a:rPr>
              <a:t>4</a:t>
            </a:r>
            <a:endParaRPr lang="en-US" sz="2400" b="1" dirty="0">
              <a:solidFill>
                <a:schemeClr val="bg1"/>
              </a:solidFill>
              <a:latin typeface="Calibri" panose="020F0502020204030204" pitchFamily="34" charset="0"/>
              <a:cs typeface="Calibri" panose="020F0502020204030204" pitchFamily="34" charset="0"/>
            </a:endParaRPr>
          </a:p>
        </p:txBody>
      </p:sp>
      <p:sp>
        <p:nvSpPr>
          <p:cNvPr id="5" name="Rounded Rectangle 17">
            <a:extLst>
              <a:ext uri="{FF2B5EF4-FFF2-40B4-BE49-F238E27FC236}">
                <a16:creationId xmlns:a16="http://schemas.microsoft.com/office/drawing/2014/main" id="{08E7D9AD-85CE-9FBB-FEA8-66E4E19CA40D}"/>
              </a:ext>
            </a:extLst>
          </p:cNvPr>
          <p:cNvSpPr/>
          <p:nvPr/>
        </p:nvSpPr>
        <p:spPr>
          <a:xfrm>
            <a:off x="4194929" y="2035833"/>
            <a:ext cx="2490548" cy="3535407"/>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1800" dirty="0">
                <a:solidFill>
                  <a:schemeClr val="accent1">
                    <a:lumMod val="50000"/>
                  </a:schemeClr>
                </a:solidFill>
                <a:latin typeface="Calibri" panose="020F0502020204030204" pitchFamily="34" charset="0"/>
                <a:ea typeface="Calibri"/>
                <a:cs typeface="Calibri" panose="020F0502020204030204" pitchFamily="34" charset="0"/>
              </a:rPr>
              <a:t>يلائم جميع المراحل الدراسية ولاسيما المرحلة المتوسطة إذ تعد مرحلة أساسية من مراحل التعليم ولها دور في بناء شخصية الطلبة وتمنحهم الثقة بالنفس في مواجهة الحياة الاجتماعية. </a:t>
            </a:r>
          </a:p>
        </p:txBody>
      </p:sp>
      <p:sp>
        <p:nvSpPr>
          <p:cNvPr id="6" name="Oval 18">
            <a:extLst>
              <a:ext uri="{FF2B5EF4-FFF2-40B4-BE49-F238E27FC236}">
                <a16:creationId xmlns:a16="http://schemas.microsoft.com/office/drawing/2014/main" id="{0A35AED4-DC6F-23DD-5AEA-C75EEE8974C7}"/>
              </a:ext>
            </a:extLst>
          </p:cNvPr>
          <p:cNvSpPr/>
          <p:nvPr/>
        </p:nvSpPr>
        <p:spPr>
          <a:xfrm>
            <a:off x="5136272" y="1662816"/>
            <a:ext cx="595223" cy="595223"/>
          </a:xfrm>
          <a:prstGeom prst="ellipse">
            <a:avLst/>
          </a:prstGeom>
          <a:solidFill>
            <a:srgbClr val="BFD45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7" name="TextBox 19">
            <a:extLst>
              <a:ext uri="{FF2B5EF4-FFF2-40B4-BE49-F238E27FC236}">
                <a16:creationId xmlns:a16="http://schemas.microsoft.com/office/drawing/2014/main" id="{497930E2-0C96-43EB-0D93-272597F4440C}"/>
              </a:ext>
            </a:extLst>
          </p:cNvPr>
          <p:cNvSpPr txBox="1"/>
          <p:nvPr/>
        </p:nvSpPr>
        <p:spPr>
          <a:xfrm flipH="1">
            <a:off x="5250730" y="1796375"/>
            <a:ext cx="480766" cy="461665"/>
          </a:xfrm>
          <a:prstGeom prst="rect">
            <a:avLst/>
          </a:prstGeom>
          <a:noFill/>
        </p:spPr>
        <p:txBody>
          <a:bodyPr wrap="square" rtlCol="0">
            <a:spAutoFit/>
          </a:bodyPr>
          <a:lstStyle/>
          <a:p>
            <a:r>
              <a:rPr lang="ar-EG" sz="2400" b="1" dirty="0">
                <a:solidFill>
                  <a:schemeClr val="bg1"/>
                </a:solidFill>
                <a:latin typeface="Calibri" panose="020F0502020204030204" pitchFamily="34" charset="0"/>
                <a:cs typeface="Calibri" panose="020F0502020204030204" pitchFamily="34" charset="0"/>
              </a:rPr>
              <a:t>3</a:t>
            </a:r>
            <a:endParaRPr lang="en-US" sz="2400" b="1" dirty="0">
              <a:solidFill>
                <a:schemeClr val="bg1"/>
              </a:solidFill>
              <a:latin typeface="Calibri" panose="020F0502020204030204" pitchFamily="34" charset="0"/>
              <a:cs typeface="Calibri" panose="020F0502020204030204" pitchFamily="34" charset="0"/>
            </a:endParaRPr>
          </a:p>
        </p:txBody>
      </p:sp>
      <p:sp>
        <p:nvSpPr>
          <p:cNvPr id="8" name="Rounded Rectangle 23">
            <a:extLst>
              <a:ext uri="{FF2B5EF4-FFF2-40B4-BE49-F238E27FC236}">
                <a16:creationId xmlns:a16="http://schemas.microsoft.com/office/drawing/2014/main" id="{BAAF0D87-FA72-11E0-2E31-F89F9C3DDC18}"/>
              </a:ext>
            </a:extLst>
          </p:cNvPr>
          <p:cNvSpPr/>
          <p:nvPr/>
        </p:nvSpPr>
        <p:spPr>
          <a:xfrm>
            <a:off x="6876163" y="3152954"/>
            <a:ext cx="2389517" cy="2829464"/>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800" dirty="0">
                <a:solidFill>
                  <a:schemeClr val="tx1">
                    <a:lumMod val="95000"/>
                    <a:lumOff val="5000"/>
                  </a:schemeClr>
                </a:solidFill>
                <a:latin typeface="Calibri" panose="020F0502020204030204" pitchFamily="34" charset="0"/>
                <a:ea typeface="Calibri"/>
                <a:cs typeface="Calibri" panose="020F0502020204030204" pitchFamily="34" charset="0"/>
              </a:rPr>
              <a:t>إن جميع الطلبة يجب تدريسهم على وفق انماط هذا الأنموذج</a:t>
            </a:r>
            <a:endParaRPr lang="en-US" dirty="0">
              <a:latin typeface="Calibri" panose="020F0502020204030204" pitchFamily="34" charset="0"/>
              <a:cs typeface="Calibri" panose="020F0502020204030204" pitchFamily="34" charset="0"/>
            </a:endParaRPr>
          </a:p>
        </p:txBody>
      </p:sp>
      <p:sp>
        <p:nvSpPr>
          <p:cNvPr id="9" name="Oval 25">
            <a:extLst>
              <a:ext uri="{FF2B5EF4-FFF2-40B4-BE49-F238E27FC236}">
                <a16:creationId xmlns:a16="http://schemas.microsoft.com/office/drawing/2014/main" id="{60CD6B29-60BA-1920-8033-9A0C25FA545F}"/>
              </a:ext>
            </a:extLst>
          </p:cNvPr>
          <p:cNvSpPr/>
          <p:nvPr/>
        </p:nvSpPr>
        <p:spPr>
          <a:xfrm>
            <a:off x="7817339" y="2827229"/>
            <a:ext cx="595223" cy="595223"/>
          </a:xfrm>
          <a:prstGeom prst="ellipse">
            <a:avLst/>
          </a:prstGeom>
          <a:solidFill>
            <a:srgbClr val="F04B3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10" name="TextBox 26">
            <a:extLst>
              <a:ext uri="{FF2B5EF4-FFF2-40B4-BE49-F238E27FC236}">
                <a16:creationId xmlns:a16="http://schemas.microsoft.com/office/drawing/2014/main" id="{91FEEE9C-4771-A7CF-87AB-6AB4EBB3D0B2}"/>
              </a:ext>
            </a:extLst>
          </p:cNvPr>
          <p:cNvSpPr txBox="1"/>
          <p:nvPr/>
        </p:nvSpPr>
        <p:spPr>
          <a:xfrm>
            <a:off x="7887099" y="2894007"/>
            <a:ext cx="367644" cy="461665"/>
          </a:xfrm>
          <a:prstGeom prst="rect">
            <a:avLst/>
          </a:prstGeom>
          <a:noFill/>
        </p:spPr>
        <p:txBody>
          <a:bodyPr wrap="square" rtlCol="0">
            <a:spAutoFit/>
          </a:bodyPr>
          <a:lstStyle/>
          <a:p>
            <a:r>
              <a:rPr lang="ar-EG" sz="2400" b="1" dirty="0">
                <a:solidFill>
                  <a:schemeClr val="bg1"/>
                </a:solidFill>
                <a:latin typeface="Calibri" panose="020F0502020204030204" pitchFamily="34" charset="0"/>
                <a:cs typeface="Calibri" panose="020F0502020204030204" pitchFamily="34" charset="0"/>
              </a:rPr>
              <a:t>2</a:t>
            </a:r>
            <a:endParaRPr lang="en-US" sz="2400" b="1" dirty="0">
              <a:solidFill>
                <a:schemeClr val="bg1"/>
              </a:solidFill>
              <a:latin typeface="Calibri" panose="020F0502020204030204" pitchFamily="34" charset="0"/>
              <a:cs typeface="Calibri" panose="020F0502020204030204" pitchFamily="34" charset="0"/>
            </a:endParaRPr>
          </a:p>
        </p:txBody>
      </p:sp>
      <p:sp>
        <p:nvSpPr>
          <p:cNvPr id="11" name="Rounded Rectangle 27">
            <a:extLst>
              <a:ext uri="{FF2B5EF4-FFF2-40B4-BE49-F238E27FC236}">
                <a16:creationId xmlns:a16="http://schemas.microsoft.com/office/drawing/2014/main" id="{83B00555-0406-A0E9-7E8A-697D4029E688}"/>
              </a:ext>
            </a:extLst>
          </p:cNvPr>
          <p:cNvSpPr/>
          <p:nvPr/>
        </p:nvSpPr>
        <p:spPr>
          <a:xfrm>
            <a:off x="9578045" y="2016348"/>
            <a:ext cx="2389517" cy="2829464"/>
          </a:xfrm>
          <a:prstGeom prst="roundRect">
            <a:avLst/>
          </a:prstGeom>
          <a:solidFill>
            <a:schemeClr val="bg2">
              <a:lumMod val="75000"/>
            </a:schemeClr>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800" dirty="0">
                <a:solidFill>
                  <a:schemeClr val="tx1">
                    <a:lumMod val="95000"/>
                    <a:lumOff val="5000"/>
                  </a:schemeClr>
                </a:solidFill>
                <a:latin typeface="Calibri" panose="020F0502020204030204" pitchFamily="34" charset="0"/>
                <a:ea typeface="Calibri"/>
                <a:cs typeface="Calibri" panose="020F0502020204030204" pitchFamily="34" charset="0"/>
              </a:rPr>
              <a:t>يسير هذا الانموذج في دورة تعلم رباعية ذات مراحل متتابعة بتسلسل ثابت</a:t>
            </a:r>
            <a:endParaRPr lang="en-US"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2" name="Oval 28">
            <a:extLst>
              <a:ext uri="{FF2B5EF4-FFF2-40B4-BE49-F238E27FC236}">
                <a16:creationId xmlns:a16="http://schemas.microsoft.com/office/drawing/2014/main" id="{4BB31226-8CF4-5301-6C6C-6E49A2C940E0}"/>
              </a:ext>
            </a:extLst>
          </p:cNvPr>
          <p:cNvSpPr/>
          <p:nvPr/>
        </p:nvSpPr>
        <p:spPr>
          <a:xfrm>
            <a:off x="10491985" y="1729594"/>
            <a:ext cx="595223" cy="595223"/>
          </a:xfrm>
          <a:prstGeom prst="ellipse">
            <a:avLst/>
          </a:prstGeom>
          <a:solidFill>
            <a:schemeClr val="bg2">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3" name="TextBox 29">
            <a:extLst>
              <a:ext uri="{FF2B5EF4-FFF2-40B4-BE49-F238E27FC236}">
                <a16:creationId xmlns:a16="http://schemas.microsoft.com/office/drawing/2014/main" id="{BA5B4E59-D39E-AB29-3FB5-F90247F52040}"/>
              </a:ext>
            </a:extLst>
          </p:cNvPr>
          <p:cNvSpPr txBox="1"/>
          <p:nvPr/>
        </p:nvSpPr>
        <p:spPr>
          <a:xfrm>
            <a:off x="10631373" y="1796374"/>
            <a:ext cx="282858" cy="461665"/>
          </a:xfrm>
          <a:prstGeom prst="rect">
            <a:avLst/>
          </a:prstGeom>
          <a:solidFill>
            <a:schemeClr val="bg2">
              <a:lumMod val="75000"/>
            </a:schemeClr>
          </a:solidFill>
        </p:spPr>
        <p:txBody>
          <a:bodyPr wrap="square" rtlCol="0">
            <a:spAutoFit/>
          </a:bodyPr>
          <a:lstStyle/>
          <a:p>
            <a:r>
              <a:rPr lang="ar-EG" sz="2400" b="1" dirty="0">
                <a:solidFill>
                  <a:schemeClr val="bg1"/>
                </a:solidFill>
                <a:latin typeface="Calibri" panose="020F0502020204030204" pitchFamily="34" charset="0"/>
                <a:cs typeface="Calibri" panose="020F0502020204030204" pitchFamily="34" charset="0"/>
              </a:rPr>
              <a:t>1</a:t>
            </a:r>
            <a:endParaRPr lang="en-US" sz="2400" b="1" dirty="0">
              <a:solidFill>
                <a:schemeClr val="bg1"/>
              </a:solidFill>
              <a:latin typeface="Calibri" panose="020F0502020204030204" pitchFamily="34" charset="0"/>
              <a:cs typeface="Calibri" panose="020F0502020204030204" pitchFamily="34" charset="0"/>
            </a:endParaRPr>
          </a:p>
        </p:txBody>
      </p:sp>
      <p:sp>
        <p:nvSpPr>
          <p:cNvPr id="14" name="Rounded Rectangle 1">
            <a:extLst>
              <a:ext uri="{FF2B5EF4-FFF2-40B4-BE49-F238E27FC236}">
                <a16:creationId xmlns:a16="http://schemas.microsoft.com/office/drawing/2014/main" id="{B4CACD69-A258-19F6-D274-AE1995FD2B64}"/>
              </a:ext>
            </a:extLst>
          </p:cNvPr>
          <p:cNvSpPr/>
          <p:nvPr/>
        </p:nvSpPr>
        <p:spPr>
          <a:xfrm>
            <a:off x="7662075" y="433125"/>
            <a:ext cx="4415476" cy="867774"/>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800" b="1">
                <a:latin typeface="Calibri" panose="020F0502020204030204" pitchFamily="34" charset="0"/>
                <a:ea typeface="Calibri"/>
                <a:cs typeface="Calibri" panose="020F0502020204030204" pitchFamily="34" charset="0"/>
              </a:rPr>
              <a:t>افتراضات استراتيجية الفورمات</a:t>
            </a:r>
            <a:endParaRPr lang="ar-EG" sz="2800" b="1" dirty="0">
              <a:latin typeface="Calibri" panose="020F0502020204030204" pitchFamily="34" charset="0"/>
              <a:ea typeface="Calibri"/>
              <a:cs typeface="Calibri" panose="020F0502020204030204" pitchFamily="34" charset="0"/>
            </a:endParaRPr>
          </a:p>
        </p:txBody>
      </p:sp>
    </p:spTree>
    <p:extLst>
      <p:ext uri="{BB962C8B-B14F-4D97-AF65-F5344CB8AC3E}">
        <p14:creationId xmlns:p14="http://schemas.microsoft.com/office/powerpoint/2010/main" val="13134876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7C30214C-9C3D-8805-88ED-495074E1A621}"/>
              </a:ext>
            </a:extLst>
          </p:cNvPr>
          <p:cNvSpPr/>
          <p:nvPr/>
        </p:nvSpPr>
        <p:spPr>
          <a:xfrm>
            <a:off x="3893742" y="2559424"/>
            <a:ext cx="6145803" cy="1094104"/>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schemeClr val="bg1"/>
                </a:solidFill>
                <a:latin typeface="Calibri" panose="020F0502020204030204" pitchFamily="34" charset="0"/>
                <a:ea typeface="Calibri"/>
                <a:cs typeface="Calibri" panose="020F0502020204030204" pitchFamily="34" charset="0"/>
              </a:rPr>
              <a:t>ما سبب تسمية الفورمات بهذا الاسم؟ </a:t>
            </a:r>
            <a:endParaRPr lang="ar-EG" sz="2800" b="1" dirty="0">
              <a:solidFill>
                <a:schemeClr val="bg1"/>
              </a:solidFill>
              <a:latin typeface="Calibri" panose="020F0502020204030204" pitchFamily="34" charset="0"/>
              <a:ea typeface="Calibri"/>
              <a:cs typeface="Calibri" panose="020F0502020204030204" pitchFamily="34" charset="0"/>
            </a:endParaRPr>
          </a:p>
        </p:txBody>
      </p:sp>
      <p:sp>
        <p:nvSpPr>
          <p:cNvPr id="3" name="Freeform 5">
            <a:extLst>
              <a:ext uri="{FF2B5EF4-FFF2-40B4-BE49-F238E27FC236}">
                <a16:creationId xmlns:a16="http://schemas.microsoft.com/office/drawing/2014/main" id="{6D459DED-AEFE-D288-E4F1-CA81A489E9B1}"/>
              </a:ext>
            </a:extLst>
          </p:cNvPr>
          <p:cNvSpPr>
            <a:spLocks/>
          </p:cNvSpPr>
          <p:nvPr/>
        </p:nvSpPr>
        <p:spPr bwMode="auto">
          <a:xfrm>
            <a:off x="3282341" y="2559424"/>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4" name="TextBox 20">
            <a:extLst>
              <a:ext uri="{FF2B5EF4-FFF2-40B4-BE49-F238E27FC236}">
                <a16:creationId xmlns:a16="http://schemas.microsoft.com/office/drawing/2014/main" id="{2E9FD283-DEBB-2F98-A21D-A301D3B4B2E5}"/>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5" name="Group 49">
            <a:extLst>
              <a:ext uri="{FF2B5EF4-FFF2-40B4-BE49-F238E27FC236}">
                <a16:creationId xmlns:a16="http://schemas.microsoft.com/office/drawing/2014/main" id="{04C610B6-BE50-F707-178A-87655C605601}"/>
              </a:ext>
            </a:extLst>
          </p:cNvPr>
          <p:cNvGrpSpPr/>
          <p:nvPr/>
        </p:nvGrpSpPr>
        <p:grpSpPr>
          <a:xfrm>
            <a:off x="251263" y="379730"/>
            <a:ext cx="3981472" cy="1036307"/>
            <a:chOff x="320494" y="795384"/>
            <a:chExt cx="6305974" cy="1036307"/>
          </a:xfrm>
        </p:grpSpPr>
        <p:sp>
          <p:nvSpPr>
            <p:cNvPr id="6" name="Rectangle 50">
              <a:extLst>
                <a:ext uri="{FF2B5EF4-FFF2-40B4-BE49-F238E27FC236}">
                  <a16:creationId xmlns:a16="http://schemas.microsoft.com/office/drawing/2014/main" id="{67590D1C-DB8E-8143-0FA9-97E46E0BE5CB}"/>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33">
              <a:extLst>
                <a:ext uri="{FF2B5EF4-FFF2-40B4-BE49-F238E27FC236}">
                  <a16:creationId xmlns:a16="http://schemas.microsoft.com/office/drawing/2014/main" id="{7D53014A-5BC7-83D1-5EBE-258AEB265E0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4A6CB708-AAB1-59C3-6856-79C9403F3D87}"/>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(7)</a:t>
              </a:r>
              <a:endParaRPr lang="en-US" sz="2000" b="1" dirty="0">
                <a:latin typeface="Calibri" panose="020F0502020204030204" pitchFamily="34" charset="0"/>
                <a:cs typeface="Calibri" panose="020F0502020204030204" pitchFamily="34" charset="0"/>
              </a:endParaRPr>
            </a:p>
          </p:txBody>
        </p:sp>
        <p:grpSp>
          <p:nvGrpSpPr>
            <p:cNvPr id="9" name="Group 53">
              <a:extLst>
                <a:ext uri="{FF2B5EF4-FFF2-40B4-BE49-F238E27FC236}">
                  <a16:creationId xmlns:a16="http://schemas.microsoft.com/office/drawing/2014/main" id="{9FA8CC75-2604-8403-1540-B799F720D83A}"/>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EAEB7EA3-34CC-DB3B-B773-C9294A1D4E17}"/>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88FC5BA2-C4F1-7EA6-3D50-8EC289D95721}"/>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C00A17AA-8710-1BAC-AB90-781482C10D94}"/>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6A63F07D-055D-19A7-77FC-B6420858A757}"/>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67076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0DAC0950-41C1-BF01-EAD4-998F21F41916}"/>
              </a:ext>
            </a:extLst>
          </p:cNvPr>
          <p:cNvSpPr/>
          <p:nvPr/>
        </p:nvSpPr>
        <p:spPr>
          <a:xfrm>
            <a:off x="6985261" y="433125"/>
            <a:ext cx="5092289" cy="867774"/>
          </a:xfrm>
          <a:prstGeom prst="roundRect">
            <a:avLst>
              <a:gd name="adj" fmla="val 50000"/>
            </a:avLst>
          </a:prstGeom>
          <a:solidFill>
            <a:schemeClr val="accent2">
              <a:lumMod val="5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800" b="1">
                <a:latin typeface="Calibri" panose="020F0502020204030204" pitchFamily="34" charset="0"/>
                <a:ea typeface="Calibri"/>
                <a:cs typeface="Calibri" panose="020F0502020204030204" pitchFamily="34" charset="0"/>
              </a:rPr>
              <a:t>سبب تسمية الفورمات بهذا الاسم </a:t>
            </a:r>
            <a:endParaRPr lang="ar-EG" sz="2800" b="1" dirty="0">
              <a:latin typeface="Calibri" panose="020F0502020204030204" pitchFamily="34" charset="0"/>
              <a:ea typeface="Calibri"/>
              <a:cs typeface="Calibri" panose="020F0502020204030204" pitchFamily="34" charset="0"/>
            </a:endParaRPr>
          </a:p>
        </p:txBody>
      </p:sp>
      <p:sp>
        <p:nvSpPr>
          <p:cNvPr id="3" name="Round Diagonal Corner Rectangle 7">
            <a:extLst>
              <a:ext uri="{FF2B5EF4-FFF2-40B4-BE49-F238E27FC236}">
                <a16:creationId xmlns:a16="http://schemas.microsoft.com/office/drawing/2014/main" id="{EA74BAFC-47C6-88B5-C815-9FD029547422}"/>
              </a:ext>
            </a:extLst>
          </p:cNvPr>
          <p:cNvSpPr/>
          <p:nvPr/>
        </p:nvSpPr>
        <p:spPr>
          <a:xfrm>
            <a:off x="3544479" y="1442301"/>
            <a:ext cx="8107052" cy="4345756"/>
          </a:xfrm>
          <a:prstGeom prst="round2DiagRect">
            <a:avLst>
              <a:gd name="adj1" fmla="val 41305"/>
              <a:gd name="adj2" fmla="val 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15000"/>
              </a:lnSpc>
              <a:spcAft>
                <a:spcPts val="1000"/>
              </a:spcAft>
            </a:pPr>
            <a:endParaRPr lang="ar-EG" sz="2000" dirty="0">
              <a:solidFill>
                <a:schemeClr val="accent2">
                  <a:lumMod val="50000"/>
                </a:schemeClr>
              </a:solidFill>
              <a:ea typeface="Calibri"/>
              <a:cs typeface="Simplified Arabic"/>
            </a:endParaRPr>
          </a:p>
          <a:p>
            <a:pPr algn="r" rtl="1">
              <a:lnSpc>
                <a:spcPct val="115000"/>
              </a:lnSpc>
              <a:spcAft>
                <a:spcPts val="1000"/>
              </a:spcAft>
            </a:pPr>
            <a:r>
              <a:rPr lang="ar-EG" sz="2000" dirty="0">
                <a:solidFill>
                  <a:schemeClr val="accent2">
                    <a:lumMod val="50000"/>
                  </a:schemeClr>
                </a:solidFill>
                <a:latin typeface="Calibri" panose="020F0502020204030204" pitchFamily="34" charset="0"/>
                <a:ea typeface="Calibri"/>
                <a:cs typeface="Calibri" panose="020F0502020204030204" pitchFamily="34" charset="0"/>
              </a:rPr>
              <a:t>سمي نظام الفورمات بهذا الاسم لأنه يركز على أربعة أنماط متداخلة مع بعضها كالنسيج ( كلمة </a:t>
            </a:r>
            <a:r>
              <a:rPr lang="en-US" sz="2000" dirty="0">
                <a:solidFill>
                  <a:schemeClr val="accent2">
                    <a:lumMod val="50000"/>
                  </a:schemeClr>
                </a:solidFill>
                <a:latin typeface="Calibri" panose="020F0502020204030204" pitchFamily="34" charset="0"/>
                <a:ea typeface="Calibri"/>
                <a:cs typeface="Calibri" panose="020F0502020204030204" pitchFamily="34" charset="0"/>
              </a:rPr>
              <a:t> MAT </a:t>
            </a:r>
            <a:r>
              <a:rPr lang="ar-EG" sz="2000" dirty="0">
                <a:solidFill>
                  <a:schemeClr val="accent2">
                    <a:lumMod val="50000"/>
                  </a:schemeClr>
                </a:solidFill>
                <a:latin typeface="Calibri" panose="020F0502020204030204" pitchFamily="34" charset="0"/>
                <a:ea typeface="Calibri"/>
                <a:cs typeface="Calibri" panose="020F0502020204030204" pitchFamily="34" charset="0"/>
              </a:rPr>
              <a:t>تعنى حصيرة).</a:t>
            </a:r>
          </a:p>
          <a:p>
            <a:pPr algn="r" rtl="1">
              <a:lnSpc>
                <a:spcPct val="115000"/>
              </a:lnSpc>
              <a:spcAft>
                <a:spcPts val="1000"/>
              </a:spcAft>
            </a:pPr>
            <a:r>
              <a:rPr lang="ar-EG" sz="2000" dirty="0">
                <a:solidFill>
                  <a:schemeClr val="accent2">
                    <a:lumMod val="50000"/>
                  </a:schemeClr>
                </a:solidFill>
                <a:latin typeface="Calibri" panose="020F0502020204030204" pitchFamily="34" charset="0"/>
                <a:ea typeface="Calibri"/>
                <a:cs typeface="Calibri" panose="020F0502020204030204" pitchFamily="34" charset="0"/>
              </a:rPr>
              <a:t>بني هذا النظام على نظرية ديفيد كولب التي تفيد بأن الأفراد يتعلمون المعلومات الجديدة ويواجهون الأوضاع الجديدة بإحدى طريقتين: المشاعر أو التفكير.</a:t>
            </a:r>
          </a:p>
          <a:p>
            <a:pPr algn="r" rtl="1">
              <a:lnSpc>
                <a:spcPct val="115000"/>
              </a:lnSpc>
              <a:spcAft>
                <a:spcPts val="1000"/>
              </a:spcAft>
            </a:pPr>
            <a:r>
              <a:rPr lang="ar-EG" sz="2000" dirty="0">
                <a:solidFill>
                  <a:schemeClr val="accent2">
                    <a:lumMod val="50000"/>
                  </a:schemeClr>
                </a:solidFill>
                <a:latin typeface="Calibri" panose="020F0502020204030204" pitchFamily="34" charset="0"/>
                <a:ea typeface="Calibri"/>
                <a:cs typeface="Calibri" panose="020F0502020204030204" pitchFamily="34" charset="0"/>
              </a:rPr>
              <a:t>يمثل نموذجاً علاجياً للتخطيط وحل المشكلات، وترتبط كل مرحلة من مراحل الدورة الأربعة بنوع معين من التفكير أو نمط التعلم.</a:t>
            </a:r>
          </a:p>
          <a:p>
            <a:pPr algn="r" rtl="1">
              <a:lnSpc>
                <a:spcPct val="115000"/>
              </a:lnSpc>
              <a:spcAft>
                <a:spcPts val="1000"/>
              </a:spcAft>
            </a:pPr>
            <a:r>
              <a:rPr lang="ar-EG" sz="2000" dirty="0">
                <a:solidFill>
                  <a:schemeClr val="accent2">
                    <a:lumMod val="50000"/>
                  </a:schemeClr>
                </a:solidFill>
                <a:latin typeface="Calibri" panose="020F0502020204030204" pitchFamily="34" charset="0"/>
                <a:ea typeface="Calibri"/>
                <a:cs typeface="Calibri" panose="020F0502020204030204" pitchFamily="34" charset="0"/>
              </a:rPr>
              <a:t>تصف عمليتا الإدراك والمعالجة عملية التعلم كلية عند المتعلمين ، فبينما ينخرط المتعلمون بكل طرق التعلم، يفضّل معظمهم طريقة واحدة محددة</a:t>
            </a:r>
            <a:endParaRPr lang="en-US" sz="2000" dirty="0">
              <a:solidFill>
                <a:schemeClr val="accent2">
                  <a:lumMod val="50000"/>
                </a:schemeClr>
              </a:solidFill>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29965389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5C04B6E2-F3EF-DF7E-D78D-0FA28D783AFE}"/>
              </a:ext>
            </a:extLst>
          </p:cNvPr>
          <p:cNvSpPr/>
          <p:nvPr/>
        </p:nvSpPr>
        <p:spPr>
          <a:xfrm>
            <a:off x="3577632" y="2714809"/>
            <a:ext cx="6235671" cy="1093718"/>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400" b="1" dirty="0">
                <a:solidFill>
                  <a:schemeClr val="bg1"/>
                </a:solidFill>
                <a:latin typeface="Calibri" panose="020F0502020204030204" pitchFamily="34" charset="0"/>
                <a:ea typeface="Calibri"/>
                <a:cs typeface="Calibri" panose="020F0502020204030204" pitchFamily="34" charset="0"/>
              </a:rPr>
              <a:t>ما العوامل التي تقوم عليها استراتيجية الفورمات؟ </a:t>
            </a:r>
          </a:p>
        </p:txBody>
      </p:sp>
      <p:sp>
        <p:nvSpPr>
          <p:cNvPr id="4" name="TextBox 20">
            <a:extLst>
              <a:ext uri="{FF2B5EF4-FFF2-40B4-BE49-F238E27FC236}">
                <a16:creationId xmlns:a16="http://schemas.microsoft.com/office/drawing/2014/main" id="{024F1103-33DA-2188-6801-D1F9A4708FAC}"/>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5" name="Group 49">
            <a:extLst>
              <a:ext uri="{FF2B5EF4-FFF2-40B4-BE49-F238E27FC236}">
                <a16:creationId xmlns:a16="http://schemas.microsoft.com/office/drawing/2014/main" id="{C450391A-7D94-2A53-ADD6-505AB9B0D417}"/>
              </a:ext>
            </a:extLst>
          </p:cNvPr>
          <p:cNvGrpSpPr/>
          <p:nvPr/>
        </p:nvGrpSpPr>
        <p:grpSpPr>
          <a:xfrm>
            <a:off x="251263" y="379730"/>
            <a:ext cx="3981472" cy="1036307"/>
            <a:chOff x="320494" y="795384"/>
            <a:chExt cx="6305974" cy="1036307"/>
          </a:xfrm>
        </p:grpSpPr>
        <p:sp>
          <p:nvSpPr>
            <p:cNvPr id="6" name="Rectangle 50">
              <a:extLst>
                <a:ext uri="{FF2B5EF4-FFF2-40B4-BE49-F238E27FC236}">
                  <a16:creationId xmlns:a16="http://schemas.microsoft.com/office/drawing/2014/main" id="{0D594D63-5E8C-103E-0A94-1058109D29E0}"/>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Freeform: Shape 33">
              <a:extLst>
                <a:ext uri="{FF2B5EF4-FFF2-40B4-BE49-F238E27FC236}">
                  <a16:creationId xmlns:a16="http://schemas.microsoft.com/office/drawing/2014/main" id="{C6439A52-2BB0-5B03-7A36-B2A5768E0C6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17892B3D-1927-BC7F-696D-20BC4BCBE319}"/>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(8)</a:t>
              </a:r>
              <a:endParaRPr lang="en-US" sz="2000" b="1" dirty="0">
                <a:latin typeface="Calibri" panose="020F0502020204030204" pitchFamily="34" charset="0"/>
                <a:cs typeface="Calibri" panose="020F0502020204030204" pitchFamily="34" charset="0"/>
              </a:endParaRPr>
            </a:p>
          </p:txBody>
        </p:sp>
        <p:grpSp>
          <p:nvGrpSpPr>
            <p:cNvPr id="9" name="Group 53">
              <a:extLst>
                <a:ext uri="{FF2B5EF4-FFF2-40B4-BE49-F238E27FC236}">
                  <a16:creationId xmlns:a16="http://schemas.microsoft.com/office/drawing/2014/main" id="{EC1CD4BF-6712-7A2B-4E0A-0DE45CF451A0}"/>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9E47F998-C575-5E90-CFA8-8D4D6688FB2F}"/>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49683251-D93B-9B2B-0DD4-280C1E666FBD}"/>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F0108A02-C857-AA77-8348-DB6772D79C89}"/>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FCF19EC2-4923-21A0-3BBF-568931FE0B72}"/>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Freeform 5">
            <a:extLst>
              <a:ext uri="{FF2B5EF4-FFF2-40B4-BE49-F238E27FC236}">
                <a16:creationId xmlns:a16="http://schemas.microsoft.com/office/drawing/2014/main" id="{5B9C1012-8881-8717-81C9-75E955114903}"/>
              </a:ext>
            </a:extLst>
          </p:cNvPr>
          <p:cNvSpPr>
            <a:spLocks/>
          </p:cNvSpPr>
          <p:nvPr/>
        </p:nvSpPr>
        <p:spPr bwMode="auto">
          <a:xfrm>
            <a:off x="2999489" y="2714808"/>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5857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7">
            <a:extLst>
              <a:ext uri="{FF2B5EF4-FFF2-40B4-BE49-F238E27FC236}">
                <a16:creationId xmlns:a16="http://schemas.microsoft.com/office/drawing/2014/main" id="{46A1D4F5-DD76-6E60-A608-EFE10BB01E27}"/>
              </a:ext>
            </a:extLst>
          </p:cNvPr>
          <p:cNvSpPr/>
          <p:nvPr/>
        </p:nvSpPr>
        <p:spPr>
          <a:xfrm>
            <a:off x="1775798" y="2032100"/>
            <a:ext cx="3751819" cy="1424349"/>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lnSpc>
                <a:spcPct val="115000"/>
              </a:lnSpc>
              <a:spcAft>
                <a:spcPts val="1000"/>
              </a:spcAft>
            </a:pPr>
            <a:r>
              <a:rPr lang="ar-EG" sz="1800" dirty="0">
                <a:solidFill>
                  <a:schemeClr val="accent2">
                    <a:lumMod val="50000"/>
                  </a:schemeClr>
                </a:solidFill>
                <a:latin typeface="Calibri" panose="020F0502020204030204" pitchFamily="34" charset="0"/>
                <a:ea typeface="Calibri"/>
                <a:cs typeface="Calibri" panose="020F0502020204030204" pitchFamily="34" charset="0"/>
              </a:rPr>
              <a:t>تجاوز العيوب البصرية: تهدف استراتيجية الفورمات إلى تجاوز أي عيوب بصرية تؤثر على قابلية القراءة، مثل استخدام الألوان المناسبة واختيار الخطوط السهلة القراءة.</a:t>
            </a:r>
          </a:p>
        </p:txBody>
      </p:sp>
      <p:sp>
        <p:nvSpPr>
          <p:cNvPr id="3" name="Rounded Rectangle 19">
            <a:extLst>
              <a:ext uri="{FF2B5EF4-FFF2-40B4-BE49-F238E27FC236}">
                <a16:creationId xmlns:a16="http://schemas.microsoft.com/office/drawing/2014/main" id="{3CFA4C1F-99FE-1F93-7B21-D636DB7DA0FD}"/>
              </a:ext>
            </a:extLst>
          </p:cNvPr>
          <p:cNvSpPr/>
          <p:nvPr/>
        </p:nvSpPr>
        <p:spPr>
          <a:xfrm rot="2603895">
            <a:off x="5506285" y="2561895"/>
            <a:ext cx="310671" cy="334517"/>
          </a:xfrm>
          <a:prstGeom prst="roundRect">
            <a:avLst>
              <a:gd name="adj" fmla="val 23224"/>
            </a:avLst>
          </a:prstGeom>
          <a:solidFill>
            <a:srgbClr val="F04B3B"/>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 name="Rounded Rectangle 21">
            <a:extLst>
              <a:ext uri="{FF2B5EF4-FFF2-40B4-BE49-F238E27FC236}">
                <a16:creationId xmlns:a16="http://schemas.microsoft.com/office/drawing/2014/main" id="{B6E9FAD1-D35E-2D9F-A59C-64480BC386E0}"/>
              </a:ext>
            </a:extLst>
          </p:cNvPr>
          <p:cNvSpPr/>
          <p:nvPr/>
        </p:nvSpPr>
        <p:spPr>
          <a:xfrm>
            <a:off x="1706707" y="3644303"/>
            <a:ext cx="3821365" cy="1453121"/>
          </a:xfrm>
          <a:prstGeom prst="roundRect">
            <a:avLst>
              <a:gd name="adj" fmla="val 16667"/>
            </a:avLst>
          </a:prstGeom>
          <a:solidFill>
            <a:srgbClr val="FF8A2A"/>
          </a:solidFill>
          <a:ln w="38100">
            <a:solidFill>
              <a:srgbClr val="FF8A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lnSpc>
                <a:spcPct val="115000"/>
              </a:lnSpc>
              <a:spcAft>
                <a:spcPts val="1000"/>
              </a:spcAft>
            </a:pPr>
            <a:r>
              <a:rPr lang="ar-EG" sz="1800" dirty="0">
                <a:solidFill>
                  <a:schemeClr val="accent2">
                    <a:lumMod val="50000"/>
                  </a:schemeClr>
                </a:solidFill>
                <a:latin typeface="Calibri" panose="020F0502020204030204" pitchFamily="34" charset="0"/>
                <a:ea typeface="Calibri"/>
                <a:cs typeface="Calibri" panose="020F0502020204030204" pitchFamily="34" charset="0"/>
              </a:rPr>
              <a:t>استخدام الهياكل التنظيمية: يمكن استخدام الهياكل التنظيمية المختلفة مثل العناوين والفقرات والنقاط الرئيسة والقوائم المرتبة، لتسهيل قراءة المحتوى وتوضيح العلاقات بين الأفكار.</a:t>
            </a:r>
          </a:p>
        </p:txBody>
      </p:sp>
      <p:sp>
        <p:nvSpPr>
          <p:cNvPr id="5" name="Rounded Rectangle 33">
            <a:extLst>
              <a:ext uri="{FF2B5EF4-FFF2-40B4-BE49-F238E27FC236}">
                <a16:creationId xmlns:a16="http://schemas.microsoft.com/office/drawing/2014/main" id="{CF28CD3C-E79D-CD12-7846-48AC54ABD163}"/>
              </a:ext>
            </a:extLst>
          </p:cNvPr>
          <p:cNvSpPr/>
          <p:nvPr/>
        </p:nvSpPr>
        <p:spPr>
          <a:xfrm rot="2603895">
            <a:off x="5431935" y="4037758"/>
            <a:ext cx="395700" cy="337268"/>
          </a:xfrm>
          <a:prstGeom prst="roundRect">
            <a:avLst>
              <a:gd name="adj" fmla="val 23224"/>
            </a:avLst>
          </a:prstGeom>
          <a:solidFill>
            <a:srgbClr val="FF8A2A"/>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6" name="Rounded Rectangle 34">
            <a:extLst>
              <a:ext uri="{FF2B5EF4-FFF2-40B4-BE49-F238E27FC236}">
                <a16:creationId xmlns:a16="http://schemas.microsoft.com/office/drawing/2014/main" id="{E5CACB2E-D8EB-A7A9-89A5-185C4A640023}"/>
              </a:ext>
            </a:extLst>
          </p:cNvPr>
          <p:cNvSpPr/>
          <p:nvPr/>
        </p:nvSpPr>
        <p:spPr>
          <a:xfrm>
            <a:off x="1785177" y="5217945"/>
            <a:ext cx="3821365" cy="1190599"/>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r" rtl="1">
              <a:lnSpc>
                <a:spcPct val="115000"/>
              </a:lnSpc>
              <a:spcAft>
                <a:spcPts val="0"/>
              </a:spcAft>
            </a:pPr>
            <a:r>
              <a:rPr lang="ar-EG" sz="1800" dirty="0">
                <a:solidFill>
                  <a:schemeClr val="accent2">
                    <a:lumMod val="50000"/>
                  </a:schemeClr>
                </a:solidFill>
                <a:latin typeface="Calibri" panose="020F0502020204030204" pitchFamily="34" charset="0"/>
                <a:ea typeface="Calibri"/>
                <a:cs typeface="Calibri" panose="020F0502020204030204" pitchFamily="34" charset="0"/>
              </a:rPr>
              <a:t>التوازن بين النصوص والفراغات: يجب الحفاظ على توازن مناسب بين النصوص والفراغات البيضاء، لتحسين قابلية القراءة وتجنب الازدحام.</a:t>
            </a:r>
            <a:endParaRPr lang="en-US" sz="1800" dirty="0">
              <a:solidFill>
                <a:schemeClr val="accent2">
                  <a:lumMod val="50000"/>
                </a:schemeClr>
              </a:solidFill>
              <a:latin typeface="Calibri" panose="020F0502020204030204" pitchFamily="34" charset="0"/>
              <a:ea typeface="Calibri"/>
              <a:cs typeface="Calibri" panose="020F0502020204030204" pitchFamily="34" charset="0"/>
            </a:endParaRPr>
          </a:p>
        </p:txBody>
      </p:sp>
      <p:sp>
        <p:nvSpPr>
          <p:cNvPr id="7" name="Rounded Rectangle 35">
            <a:extLst>
              <a:ext uri="{FF2B5EF4-FFF2-40B4-BE49-F238E27FC236}">
                <a16:creationId xmlns:a16="http://schemas.microsoft.com/office/drawing/2014/main" id="{35A3F23F-DCA1-68EE-190C-B15CD2B7D095}"/>
              </a:ext>
            </a:extLst>
          </p:cNvPr>
          <p:cNvSpPr/>
          <p:nvPr/>
        </p:nvSpPr>
        <p:spPr>
          <a:xfrm rot="2603895">
            <a:off x="5489955" y="5538093"/>
            <a:ext cx="407001" cy="325316"/>
          </a:xfrm>
          <a:prstGeom prst="roundRect">
            <a:avLst>
              <a:gd name="adj" fmla="val 23224"/>
            </a:avLst>
          </a:prstGeom>
          <a:solidFill>
            <a:srgbClr val="BFD451"/>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8" name="Rounded Rectangle 40">
            <a:extLst>
              <a:ext uri="{FF2B5EF4-FFF2-40B4-BE49-F238E27FC236}">
                <a16:creationId xmlns:a16="http://schemas.microsoft.com/office/drawing/2014/main" id="{C034E0A2-E53D-10E5-2C2D-0970EFA77BA7}"/>
              </a:ext>
            </a:extLst>
          </p:cNvPr>
          <p:cNvSpPr/>
          <p:nvPr/>
        </p:nvSpPr>
        <p:spPr>
          <a:xfrm>
            <a:off x="7258612" y="2011373"/>
            <a:ext cx="4117468" cy="1373509"/>
          </a:xfrm>
          <a:prstGeom prst="roundRect">
            <a:avLst/>
          </a:prstGeom>
          <a:solidFill>
            <a:srgbClr val="983F7C"/>
          </a:solidFill>
          <a:ln w="38100">
            <a:solidFill>
              <a:srgbClr val="983F7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lnSpc>
                <a:spcPct val="115000"/>
              </a:lnSpc>
              <a:spcAft>
                <a:spcPts val="1000"/>
              </a:spcAft>
            </a:pPr>
            <a:r>
              <a:rPr lang="ar-EG" sz="1800" dirty="0">
                <a:latin typeface="Calibri" panose="020F0502020204030204" pitchFamily="34" charset="0"/>
                <a:ea typeface="Calibri"/>
                <a:cs typeface="Calibri" panose="020F0502020204030204" pitchFamily="34" charset="0"/>
              </a:rPr>
              <a:t>تنظيم المحتوى: يتضمن ترتيب المعلومات بطريقة منطقية وهيكلية، مما يساعد القراء على معرفة تسلسل الأفكار والمعلومات المقدمة.</a:t>
            </a:r>
          </a:p>
        </p:txBody>
      </p:sp>
      <p:sp>
        <p:nvSpPr>
          <p:cNvPr id="9" name="Rounded Rectangle 41">
            <a:extLst>
              <a:ext uri="{FF2B5EF4-FFF2-40B4-BE49-F238E27FC236}">
                <a16:creationId xmlns:a16="http://schemas.microsoft.com/office/drawing/2014/main" id="{6C0E8560-307E-C7CC-08F9-EAFAE6E2D079}"/>
              </a:ext>
            </a:extLst>
          </p:cNvPr>
          <p:cNvSpPr/>
          <p:nvPr/>
        </p:nvSpPr>
        <p:spPr>
          <a:xfrm rot="2603895">
            <a:off x="11310215" y="2439852"/>
            <a:ext cx="407001" cy="404483"/>
          </a:xfrm>
          <a:prstGeom prst="roundRect">
            <a:avLst>
              <a:gd name="adj" fmla="val 23224"/>
            </a:avLst>
          </a:prstGeom>
          <a:solidFill>
            <a:srgbClr val="983F7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0" name="Rounded Rectangle 44">
            <a:extLst>
              <a:ext uri="{FF2B5EF4-FFF2-40B4-BE49-F238E27FC236}">
                <a16:creationId xmlns:a16="http://schemas.microsoft.com/office/drawing/2014/main" id="{2AEA15AB-5002-F261-DAF6-64614856397A}"/>
              </a:ext>
            </a:extLst>
          </p:cNvPr>
          <p:cNvSpPr/>
          <p:nvPr/>
        </p:nvSpPr>
        <p:spPr>
          <a:xfrm>
            <a:off x="7231103" y="3557460"/>
            <a:ext cx="4117467" cy="1175299"/>
          </a:xfrm>
          <a:prstGeom prst="roundRect">
            <a:avLst/>
          </a:prstGeom>
          <a:solidFill>
            <a:srgbClr val="744A9E"/>
          </a:solidFill>
          <a:ln w="38100">
            <a:solidFill>
              <a:srgbClr val="744A9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lnSpc>
                <a:spcPct val="115000"/>
              </a:lnSpc>
              <a:spcAft>
                <a:spcPts val="1000"/>
              </a:spcAft>
            </a:pPr>
            <a:r>
              <a:rPr lang="ar-EG" sz="1800" dirty="0">
                <a:latin typeface="Calibri" panose="020F0502020204030204" pitchFamily="34" charset="0"/>
                <a:ea typeface="Calibri"/>
                <a:cs typeface="Calibri" panose="020F0502020204030204" pitchFamily="34" charset="0"/>
              </a:rPr>
              <a:t>تبسيط التصميم: يجب أن يكون التصميم بسيطًا وغير مبهم، مع تجنب الزخرفة الزائدة أو العناصر غير الضرورية التي تشتت الانتباه.</a:t>
            </a:r>
          </a:p>
        </p:txBody>
      </p:sp>
      <p:sp>
        <p:nvSpPr>
          <p:cNvPr id="11" name="Rounded Rectangle 45">
            <a:extLst>
              <a:ext uri="{FF2B5EF4-FFF2-40B4-BE49-F238E27FC236}">
                <a16:creationId xmlns:a16="http://schemas.microsoft.com/office/drawing/2014/main" id="{2CC7B555-6967-F80F-D3EB-1F9B792D642D}"/>
              </a:ext>
            </a:extLst>
          </p:cNvPr>
          <p:cNvSpPr/>
          <p:nvPr/>
        </p:nvSpPr>
        <p:spPr>
          <a:xfrm rot="2603895">
            <a:off x="11279739" y="3926621"/>
            <a:ext cx="407001" cy="404483"/>
          </a:xfrm>
          <a:prstGeom prst="roundRect">
            <a:avLst>
              <a:gd name="adj" fmla="val 23224"/>
            </a:avLst>
          </a:prstGeom>
          <a:solidFill>
            <a:srgbClr val="744A9E"/>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2" name="Rounded Rectangle 46">
            <a:extLst>
              <a:ext uri="{FF2B5EF4-FFF2-40B4-BE49-F238E27FC236}">
                <a16:creationId xmlns:a16="http://schemas.microsoft.com/office/drawing/2014/main" id="{4B39A692-D5BF-13E7-E8D9-95E94D2BE745}"/>
              </a:ext>
            </a:extLst>
          </p:cNvPr>
          <p:cNvSpPr/>
          <p:nvPr/>
        </p:nvSpPr>
        <p:spPr>
          <a:xfrm>
            <a:off x="7183983" y="4905337"/>
            <a:ext cx="4211709" cy="1397616"/>
          </a:xfrm>
          <a:prstGeom prst="roundRect">
            <a:avLst/>
          </a:prstGeom>
          <a:solidFill>
            <a:srgbClr val="07689B"/>
          </a:solidFill>
          <a:ln w="38100">
            <a:solidFill>
              <a:srgbClr val="0768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lnSpc>
                <a:spcPct val="115000"/>
              </a:lnSpc>
              <a:spcAft>
                <a:spcPts val="1000"/>
              </a:spcAft>
            </a:pPr>
            <a:r>
              <a:rPr lang="ar-EG" sz="1800">
                <a:latin typeface="Calibri" panose="020F0502020204030204" pitchFamily="34" charset="0"/>
                <a:ea typeface="Calibri"/>
                <a:cs typeface="Calibri" panose="020F0502020204030204" pitchFamily="34" charset="0"/>
              </a:rPr>
              <a:t>استخدام العناصر المرئية: يمكن استخدام الصور والرسومات والرموز لتعزيز المحتوى وجعله أكثر جاذبية وتفاعلية.</a:t>
            </a:r>
            <a:endParaRPr lang="ar-EG" sz="1800" dirty="0">
              <a:latin typeface="Calibri" panose="020F0502020204030204" pitchFamily="34" charset="0"/>
              <a:ea typeface="Calibri"/>
              <a:cs typeface="Calibri" panose="020F0502020204030204" pitchFamily="34" charset="0"/>
            </a:endParaRPr>
          </a:p>
        </p:txBody>
      </p:sp>
      <p:sp>
        <p:nvSpPr>
          <p:cNvPr id="13" name="Rounded Rectangle 47">
            <a:extLst>
              <a:ext uri="{FF2B5EF4-FFF2-40B4-BE49-F238E27FC236}">
                <a16:creationId xmlns:a16="http://schemas.microsoft.com/office/drawing/2014/main" id="{9C2084B2-E603-D75A-5A16-8276240E85A5}"/>
              </a:ext>
            </a:extLst>
          </p:cNvPr>
          <p:cNvSpPr/>
          <p:nvPr/>
        </p:nvSpPr>
        <p:spPr>
          <a:xfrm rot="2603895">
            <a:off x="11310216" y="5324237"/>
            <a:ext cx="407001" cy="404483"/>
          </a:xfrm>
          <a:prstGeom prst="roundRect">
            <a:avLst>
              <a:gd name="adj" fmla="val 23224"/>
            </a:avLst>
          </a:prstGeom>
          <a:solidFill>
            <a:srgbClr val="07689B"/>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4" name="TextBox 52">
            <a:extLst>
              <a:ext uri="{FF2B5EF4-FFF2-40B4-BE49-F238E27FC236}">
                <a16:creationId xmlns:a16="http://schemas.microsoft.com/office/drawing/2014/main" id="{6119944F-A57E-1561-D8FC-E4E32189AF34}"/>
              </a:ext>
            </a:extLst>
          </p:cNvPr>
          <p:cNvSpPr txBox="1"/>
          <p:nvPr/>
        </p:nvSpPr>
        <p:spPr>
          <a:xfrm>
            <a:off x="11307543" y="2391640"/>
            <a:ext cx="282858"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1</a:t>
            </a:r>
            <a:endParaRPr lang="en-US" sz="2000" b="1" dirty="0">
              <a:solidFill>
                <a:schemeClr val="bg1"/>
              </a:solidFill>
              <a:latin typeface="Calibri" panose="020F0502020204030204" pitchFamily="34" charset="0"/>
              <a:cs typeface="Calibri" panose="020F0502020204030204" pitchFamily="34" charset="0"/>
            </a:endParaRPr>
          </a:p>
        </p:txBody>
      </p:sp>
      <p:sp>
        <p:nvSpPr>
          <p:cNvPr id="15" name="TextBox 53">
            <a:extLst>
              <a:ext uri="{FF2B5EF4-FFF2-40B4-BE49-F238E27FC236}">
                <a16:creationId xmlns:a16="http://schemas.microsoft.com/office/drawing/2014/main" id="{5CB7DC2D-7AD6-70D2-C66B-5EE34937F0E2}"/>
              </a:ext>
            </a:extLst>
          </p:cNvPr>
          <p:cNvSpPr txBox="1"/>
          <p:nvPr/>
        </p:nvSpPr>
        <p:spPr>
          <a:xfrm>
            <a:off x="11376080" y="3939296"/>
            <a:ext cx="214321"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3</a:t>
            </a:r>
            <a:endParaRPr lang="en-US" sz="2000" b="1" dirty="0">
              <a:solidFill>
                <a:schemeClr val="bg1"/>
              </a:solidFill>
              <a:latin typeface="Calibri" panose="020F0502020204030204" pitchFamily="34" charset="0"/>
              <a:cs typeface="Calibri" panose="020F0502020204030204" pitchFamily="34" charset="0"/>
            </a:endParaRPr>
          </a:p>
        </p:txBody>
      </p:sp>
      <p:sp>
        <p:nvSpPr>
          <p:cNvPr id="16" name="TextBox 54">
            <a:extLst>
              <a:ext uri="{FF2B5EF4-FFF2-40B4-BE49-F238E27FC236}">
                <a16:creationId xmlns:a16="http://schemas.microsoft.com/office/drawing/2014/main" id="{671742B4-DE3A-04C5-B29A-C7C262149618}"/>
              </a:ext>
            </a:extLst>
          </p:cNvPr>
          <p:cNvSpPr txBox="1"/>
          <p:nvPr/>
        </p:nvSpPr>
        <p:spPr>
          <a:xfrm>
            <a:off x="11448972" y="5326424"/>
            <a:ext cx="282858"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5</a:t>
            </a:r>
            <a:endParaRPr lang="en-US" sz="2000" b="1" dirty="0">
              <a:solidFill>
                <a:schemeClr val="bg1"/>
              </a:solidFill>
              <a:latin typeface="Calibri" panose="020F0502020204030204" pitchFamily="34" charset="0"/>
              <a:cs typeface="Calibri" panose="020F0502020204030204" pitchFamily="34" charset="0"/>
            </a:endParaRPr>
          </a:p>
        </p:txBody>
      </p:sp>
      <p:sp>
        <p:nvSpPr>
          <p:cNvPr id="17" name="TextBox 57">
            <a:extLst>
              <a:ext uri="{FF2B5EF4-FFF2-40B4-BE49-F238E27FC236}">
                <a16:creationId xmlns:a16="http://schemas.microsoft.com/office/drawing/2014/main" id="{7C58E1B4-E53C-32F2-6839-21D9828D528B}"/>
              </a:ext>
            </a:extLst>
          </p:cNvPr>
          <p:cNvSpPr txBox="1"/>
          <p:nvPr/>
        </p:nvSpPr>
        <p:spPr>
          <a:xfrm>
            <a:off x="5458073" y="2544258"/>
            <a:ext cx="278181"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2</a:t>
            </a:r>
            <a:endParaRPr lang="en-US" sz="2000" b="1" dirty="0">
              <a:solidFill>
                <a:schemeClr val="bg1"/>
              </a:solidFill>
              <a:latin typeface="Calibri" panose="020F0502020204030204" pitchFamily="34" charset="0"/>
              <a:cs typeface="Calibri" panose="020F0502020204030204" pitchFamily="34" charset="0"/>
            </a:endParaRPr>
          </a:p>
        </p:txBody>
      </p:sp>
      <p:sp>
        <p:nvSpPr>
          <p:cNvPr id="18" name="TextBox 58">
            <a:extLst>
              <a:ext uri="{FF2B5EF4-FFF2-40B4-BE49-F238E27FC236}">
                <a16:creationId xmlns:a16="http://schemas.microsoft.com/office/drawing/2014/main" id="{C07A9346-B7DF-62B3-7EA2-AEB23F4F25D1}"/>
              </a:ext>
            </a:extLst>
          </p:cNvPr>
          <p:cNvSpPr txBox="1"/>
          <p:nvPr/>
        </p:nvSpPr>
        <p:spPr>
          <a:xfrm>
            <a:off x="5458072" y="3958047"/>
            <a:ext cx="995244"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4</a:t>
            </a:r>
            <a:endParaRPr lang="en-US" sz="2000" b="1" dirty="0">
              <a:solidFill>
                <a:schemeClr val="bg1"/>
              </a:solidFill>
              <a:latin typeface="Calibri" panose="020F0502020204030204" pitchFamily="34" charset="0"/>
              <a:cs typeface="Calibri" panose="020F0502020204030204" pitchFamily="34" charset="0"/>
            </a:endParaRPr>
          </a:p>
        </p:txBody>
      </p:sp>
      <p:sp>
        <p:nvSpPr>
          <p:cNvPr id="19" name="TextBox 59">
            <a:extLst>
              <a:ext uri="{FF2B5EF4-FFF2-40B4-BE49-F238E27FC236}">
                <a16:creationId xmlns:a16="http://schemas.microsoft.com/office/drawing/2014/main" id="{B7C15A33-6F10-363D-1A40-D5E2791483B2}"/>
              </a:ext>
            </a:extLst>
          </p:cNvPr>
          <p:cNvSpPr txBox="1"/>
          <p:nvPr/>
        </p:nvSpPr>
        <p:spPr>
          <a:xfrm flipH="1">
            <a:off x="5521759" y="5500696"/>
            <a:ext cx="735292" cy="400110"/>
          </a:xfrm>
          <a:prstGeom prst="rect">
            <a:avLst/>
          </a:prstGeom>
          <a:noFill/>
        </p:spPr>
        <p:txBody>
          <a:bodyPr wrap="square" rtlCol="0">
            <a:spAutoFit/>
          </a:bodyPr>
          <a:lstStyle/>
          <a:p>
            <a:r>
              <a:rPr lang="ar-EG" sz="2000" b="1" dirty="0">
                <a:solidFill>
                  <a:schemeClr val="bg1"/>
                </a:solidFill>
                <a:latin typeface="Calibri" panose="020F0502020204030204" pitchFamily="34" charset="0"/>
                <a:cs typeface="Calibri" panose="020F0502020204030204" pitchFamily="34" charset="0"/>
              </a:rPr>
              <a:t>6</a:t>
            </a:r>
            <a:endParaRPr lang="en-US" sz="2000" b="1" dirty="0">
              <a:solidFill>
                <a:schemeClr val="bg1"/>
              </a:solidFill>
              <a:latin typeface="Calibri" panose="020F0502020204030204" pitchFamily="34" charset="0"/>
              <a:cs typeface="Calibri" panose="020F0502020204030204" pitchFamily="34" charset="0"/>
            </a:endParaRPr>
          </a:p>
        </p:txBody>
      </p:sp>
      <p:sp>
        <p:nvSpPr>
          <p:cNvPr id="20" name="Rounded Rectangle 1">
            <a:extLst>
              <a:ext uri="{FF2B5EF4-FFF2-40B4-BE49-F238E27FC236}">
                <a16:creationId xmlns:a16="http://schemas.microsoft.com/office/drawing/2014/main" id="{01FAB9E6-8741-0B1D-8578-0C957458718B}"/>
              </a:ext>
            </a:extLst>
          </p:cNvPr>
          <p:cNvSpPr/>
          <p:nvPr/>
        </p:nvSpPr>
        <p:spPr>
          <a:xfrm>
            <a:off x="7164371" y="320005"/>
            <a:ext cx="4952165" cy="763437"/>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400" b="1" dirty="0">
                <a:latin typeface="Calibri" panose="020F0502020204030204" pitchFamily="34" charset="0"/>
                <a:ea typeface="Calibri"/>
                <a:cs typeface="Calibri" panose="020F0502020204030204" pitchFamily="34" charset="0"/>
              </a:rPr>
              <a:t>العوامل التي تقوم عليها استراتيجية الفورمات</a:t>
            </a:r>
            <a:endParaRPr lang="ar-EG" sz="2400" dirty="0">
              <a:latin typeface="Calibri" panose="020F0502020204030204" pitchFamily="34" charset="0"/>
              <a:ea typeface="Calibri"/>
              <a:cs typeface="Calibri" panose="020F0502020204030204" pitchFamily="34" charset="0"/>
            </a:endParaRPr>
          </a:p>
        </p:txBody>
      </p:sp>
      <p:sp>
        <p:nvSpPr>
          <p:cNvPr id="21" name="Rounded Rectangle 30">
            <a:extLst>
              <a:ext uri="{FF2B5EF4-FFF2-40B4-BE49-F238E27FC236}">
                <a16:creationId xmlns:a16="http://schemas.microsoft.com/office/drawing/2014/main" id="{A947C286-E54A-620F-7472-3CEF4D400E30}"/>
              </a:ext>
            </a:extLst>
          </p:cNvPr>
          <p:cNvSpPr/>
          <p:nvPr/>
        </p:nvSpPr>
        <p:spPr>
          <a:xfrm>
            <a:off x="3280528" y="1331521"/>
            <a:ext cx="8429382" cy="456511"/>
          </a:xfrm>
          <a:prstGeom prst="roundRect">
            <a:avLst>
              <a:gd name="adj" fmla="val 50000"/>
            </a:avLst>
          </a:prstGeom>
          <a:noFill/>
          <a:ln w="57150">
            <a:solidFill>
              <a:schemeClr val="accent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3" name="مربع نص 22">
            <a:extLst>
              <a:ext uri="{FF2B5EF4-FFF2-40B4-BE49-F238E27FC236}">
                <a16:creationId xmlns:a16="http://schemas.microsoft.com/office/drawing/2014/main" id="{5CD60F63-880E-3359-CF92-D3ADFFE17B49}"/>
              </a:ext>
            </a:extLst>
          </p:cNvPr>
          <p:cNvSpPr txBox="1"/>
          <p:nvPr/>
        </p:nvSpPr>
        <p:spPr>
          <a:xfrm>
            <a:off x="3403076" y="1320734"/>
            <a:ext cx="8892619" cy="369332"/>
          </a:xfrm>
          <a:prstGeom prst="rect">
            <a:avLst/>
          </a:prstGeom>
          <a:noFill/>
        </p:spPr>
        <p:txBody>
          <a:bodyPr wrap="square">
            <a:spAutoFit/>
          </a:bodyPr>
          <a:lstStyle/>
          <a:p>
            <a:r>
              <a:rPr lang="ar-EG" sz="1800" b="1" dirty="0">
                <a:solidFill>
                  <a:schemeClr val="accent2">
                    <a:lumMod val="50000"/>
                  </a:schemeClr>
                </a:solidFill>
                <a:latin typeface="Calibri" panose="020F0502020204030204" pitchFamily="34" charset="0"/>
                <a:ea typeface="Calibri"/>
                <a:cs typeface="Calibri" panose="020F0502020204030204" pitchFamily="34" charset="0"/>
              </a:rPr>
              <a:t>تعتمد استراتيجية الفورمات على عدة عوامل وأسس تصميمية، وفيما يلي مقدمة موجزة لبعض هذه العوامل</a:t>
            </a:r>
            <a:endParaRPr lang="en-US" b="1" dirty="0">
              <a:solidFill>
                <a:schemeClr val="accent2">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47143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70300">
              <a:srgbClr val="D6E8ED"/>
            </a:gs>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9043E90F-EC96-41DC-88E3-5636AFD1B3E4}"/>
              </a:ext>
            </a:extLst>
          </p:cNvPr>
          <p:cNvGraphicFramePr>
            <a:graphicFrameLocks noGrp="1"/>
          </p:cNvGraphicFramePr>
          <p:nvPr>
            <p:extLst>
              <p:ext uri="{D42A27DB-BD31-4B8C-83A1-F6EECF244321}">
                <p14:modId xmlns:p14="http://schemas.microsoft.com/office/powerpoint/2010/main" val="2075521550"/>
              </p:ext>
            </p:extLst>
          </p:nvPr>
        </p:nvGraphicFramePr>
        <p:xfrm>
          <a:off x="3865563" y="1104900"/>
          <a:ext cx="5516562" cy="4495800"/>
        </p:xfrm>
        <a:graphic>
          <a:graphicData uri="http://schemas.openxmlformats.org/drawingml/2006/table">
            <a:tbl>
              <a:tblPr rtl="1" firstRow="1" bandRow="1"/>
              <a:tblGrid>
                <a:gridCol w="495815">
                  <a:extLst>
                    <a:ext uri="{9D8B030D-6E8A-4147-A177-3AD203B41FA5}">
                      <a16:colId xmlns:a16="http://schemas.microsoft.com/office/drawing/2014/main" val="1413934436"/>
                    </a:ext>
                  </a:extLst>
                </a:gridCol>
                <a:gridCol w="741252">
                  <a:extLst>
                    <a:ext uri="{9D8B030D-6E8A-4147-A177-3AD203B41FA5}">
                      <a16:colId xmlns:a16="http://schemas.microsoft.com/office/drawing/2014/main" val="961492230"/>
                    </a:ext>
                  </a:extLst>
                </a:gridCol>
                <a:gridCol w="3627193">
                  <a:extLst>
                    <a:ext uri="{9D8B030D-6E8A-4147-A177-3AD203B41FA5}">
                      <a16:colId xmlns:a16="http://schemas.microsoft.com/office/drawing/2014/main" val="4192739430"/>
                    </a:ext>
                  </a:extLst>
                </a:gridCol>
                <a:gridCol w="652302">
                  <a:extLst>
                    <a:ext uri="{9D8B030D-6E8A-4147-A177-3AD203B41FA5}">
                      <a16:colId xmlns:a16="http://schemas.microsoft.com/office/drawing/2014/main" val="3505642592"/>
                    </a:ext>
                  </a:extLst>
                </a:gridCol>
              </a:tblGrid>
              <a:tr h="919957">
                <a:tc>
                  <a:txBody>
                    <a:bodyPr/>
                    <a:lstStyle/>
                    <a:p>
                      <a:pPr algn="ctr"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م</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a:txBody>
                    <a:bodyPr/>
                    <a:lstStyle/>
                    <a:p>
                      <a:pPr algn="ctr"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الجلسة </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a:txBody>
                    <a:bodyPr/>
                    <a:lstStyle/>
                    <a:p>
                      <a:pPr algn="ctr"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المحاور </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a:txBody>
                    <a:bodyPr/>
                    <a:lstStyle/>
                    <a:p>
                      <a:pPr algn="ctr"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الزمن </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extLst>
                  <a:ext uri="{0D108BD9-81ED-4DB2-BD59-A6C34878D82A}">
                    <a16:rowId xmlns:a16="http://schemas.microsoft.com/office/drawing/2014/main" val="1854673595"/>
                  </a:ext>
                </a:extLst>
              </a:tr>
              <a:tr h="322174">
                <a:tc>
                  <a:txBody>
                    <a:bodyPr/>
                    <a:lstStyle/>
                    <a:p>
                      <a:pPr algn="ctr"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1</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rowSpan="9">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الأولى</a:t>
                      </a:r>
                      <a:endParaRPr lang="en-US" sz="1200" dirty="0">
                        <a:effectLst/>
                        <a:latin typeface="Calibri" panose="020F0502020204030204" pitchFamily="34" charset="0"/>
                        <a:ea typeface="Times New Roman"/>
                        <a:cs typeface="Calibri" panose="020F0502020204030204" pitchFamily="34" charset="0"/>
                      </a:endParaRPr>
                    </a:p>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 </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مقدمة وتعارف وكسر جليد </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rowSpan="9">
                  <a:txBody>
                    <a:bodyPr/>
                    <a:lstStyle/>
                    <a:p>
                      <a:pPr rtl="1"/>
                      <a:r>
                        <a:rPr lang="ar-EG" sz="1200" dirty="0">
                          <a:effectLst/>
                          <a:latin typeface="Calibri" panose="020F0502020204030204" pitchFamily="34" charset="0"/>
                          <a:cs typeface="Calibri" panose="020F0502020204030204" pitchFamily="34" charset="0"/>
                        </a:rPr>
                        <a:t>120</a:t>
                      </a:r>
                      <a:r>
                        <a:rPr lang="ar-EG" sz="1200" baseline="0" dirty="0">
                          <a:effectLst/>
                          <a:latin typeface="Calibri" panose="020F0502020204030204" pitchFamily="34" charset="0"/>
                          <a:cs typeface="Calibri" panose="020F0502020204030204" pitchFamily="34" charset="0"/>
                        </a:rPr>
                        <a:t> دقيقة </a:t>
                      </a:r>
                      <a:endParaRPr lang="en-US" sz="1200" dirty="0">
                        <a:effectLst/>
                        <a:latin typeface="Calibri" panose="020F0502020204030204" pitchFamily="34" charset="0"/>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extLst>
                  <a:ext uri="{0D108BD9-81ED-4DB2-BD59-A6C34878D82A}">
                    <a16:rowId xmlns:a16="http://schemas.microsoft.com/office/drawing/2014/main" val="2141954828"/>
                  </a:ext>
                </a:extLst>
              </a:tr>
              <a:tr h="322174">
                <a:tc>
                  <a:txBody>
                    <a:bodyPr/>
                    <a:lstStyle/>
                    <a:p>
                      <a:pPr algn="ctr"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2</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tc>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الفرق بين الاستراتيجية والطريقة والأسلوب</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extLst>
                  <a:ext uri="{0D108BD9-81ED-4DB2-BD59-A6C34878D82A}">
                    <a16:rowId xmlns:a16="http://schemas.microsoft.com/office/drawing/2014/main" val="1529960888"/>
                  </a:ext>
                </a:extLst>
              </a:tr>
              <a:tr h="322174">
                <a:tc>
                  <a:txBody>
                    <a:bodyPr/>
                    <a:lstStyle/>
                    <a:p>
                      <a:pPr algn="ctr"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3</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tc>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مكونات استراتيجية التدريس </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extLst>
                  <a:ext uri="{0D108BD9-81ED-4DB2-BD59-A6C34878D82A}">
                    <a16:rowId xmlns:a16="http://schemas.microsoft.com/office/drawing/2014/main" val="1114792655"/>
                  </a:ext>
                </a:extLst>
              </a:tr>
              <a:tr h="322174">
                <a:tc>
                  <a:txBody>
                    <a:bodyPr/>
                    <a:lstStyle/>
                    <a:p>
                      <a:pPr algn="ctr"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4</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tc>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مواصفات الاستراتيجية الجيدة في التدريس </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extLst>
                  <a:ext uri="{0D108BD9-81ED-4DB2-BD59-A6C34878D82A}">
                    <a16:rowId xmlns:a16="http://schemas.microsoft.com/office/drawing/2014/main" val="4098458483"/>
                  </a:ext>
                </a:extLst>
              </a:tr>
              <a:tr h="322174">
                <a:tc>
                  <a:txBody>
                    <a:bodyPr/>
                    <a:lstStyle/>
                    <a:p>
                      <a:pPr algn="ctr"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5</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tc>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نشأة نظرية الفورمات</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extLst>
                  <a:ext uri="{0D108BD9-81ED-4DB2-BD59-A6C34878D82A}">
                    <a16:rowId xmlns:a16="http://schemas.microsoft.com/office/drawing/2014/main" val="975322741"/>
                  </a:ext>
                </a:extLst>
              </a:tr>
              <a:tr h="322174">
                <a:tc>
                  <a:txBody>
                    <a:bodyPr/>
                    <a:lstStyle/>
                    <a:p>
                      <a:pPr algn="ctr" rtl="1"/>
                      <a:r>
                        <a:rPr lang="ar-EG" sz="1200" dirty="0">
                          <a:effectLst/>
                          <a:latin typeface="Calibri" panose="020F0502020204030204" pitchFamily="34" charset="0"/>
                          <a:cs typeface="Calibri" panose="020F0502020204030204" pitchFamily="34" charset="0"/>
                        </a:rPr>
                        <a:t>6</a:t>
                      </a:r>
                      <a:endParaRPr lang="en-US" sz="1200" dirty="0">
                        <a:effectLst/>
                        <a:latin typeface="Calibri" panose="020F0502020204030204" pitchFamily="34" charset="0"/>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algn="just" rtl="1">
                        <a:lnSpc>
                          <a:spcPct val="115000"/>
                        </a:lnSpc>
                        <a:spcAft>
                          <a:spcPts val="0"/>
                        </a:spcAft>
                      </a:pPr>
                      <a:endParaRPr lang="en-US" sz="1200" dirty="0">
                        <a:effectLst/>
                        <a:latin typeface="Calibri"/>
                        <a:ea typeface="Times New Roman"/>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مفهوم استراتيجية الفورمات 4 </a:t>
                      </a:r>
                      <a:r>
                        <a:rPr lang="en-US" sz="1600" kern="1200" dirty="0">
                          <a:solidFill>
                            <a:srgbClr val="000000"/>
                          </a:solidFill>
                          <a:effectLst/>
                          <a:latin typeface="Calibri" panose="020F0502020204030204" pitchFamily="34" charset="0"/>
                          <a:ea typeface="Times New Roman"/>
                          <a:cs typeface="Calibri" panose="020F0502020204030204" pitchFamily="34" charset="0"/>
                        </a:rPr>
                        <a:t>MAT  </a:t>
                      </a:r>
                      <a:r>
                        <a:rPr lang="ar-EG" sz="1600" kern="1200" dirty="0">
                          <a:solidFill>
                            <a:srgbClr val="000000"/>
                          </a:solidFill>
                          <a:effectLst/>
                          <a:latin typeface="Calibri" panose="020F0502020204030204" pitchFamily="34" charset="0"/>
                          <a:ea typeface="Times New Roman"/>
                          <a:cs typeface="Calibri" panose="020F0502020204030204" pitchFamily="34" charset="0"/>
                        </a:rPr>
                        <a:t>لمكارثي</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en-US" sz="1200" dirty="0">
                        <a:effectLst/>
                        <a:latin typeface="Calibri"/>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127124"/>
                  </a:ext>
                </a:extLst>
              </a:tr>
              <a:tr h="322174">
                <a:tc>
                  <a:txBody>
                    <a:bodyPr/>
                    <a:lstStyle/>
                    <a:p>
                      <a:pPr algn="ctr"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7</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algn="just" rtl="1">
                        <a:lnSpc>
                          <a:spcPct val="115000"/>
                        </a:lnSpc>
                        <a:spcAft>
                          <a:spcPts val="0"/>
                        </a:spcAft>
                      </a:pPr>
                      <a:endParaRPr lang="en-US" sz="1200" dirty="0">
                        <a:effectLst/>
                        <a:latin typeface="Calibri"/>
                        <a:ea typeface="Times New Roman"/>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افتراضات استراتيجية الفورمات</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en-US" sz="1200" dirty="0">
                        <a:effectLst/>
                        <a:latin typeface="Calibri"/>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9520831"/>
                  </a:ext>
                </a:extLst>
              </a:tr>
              <a:tr h="322174">
                <a:tc>
                  <a:txBody>
                    <a:bodyPr/>
                    <a:lstStyle/>
                    <a:p>
                      <a:pPr algn="ctr"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8</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tc>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سبب تسمية الفورمات بهذا الاسم </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extLst>
                  <a:ext uri="{0D108BD9-81ED-4DB2-BD59-A6C34878D82A}">
                    <a16:rowId xmlns:a16="http://schemas.microsoft.com/office/drawing/2014/main" val="1053043093"/>
                  </a:ext>
                </a:extLst>
              </a:tr>
              <a:tr h="998451">
                <a:tc>
                  <a:txBody>
                    <a:bodyPr/>
                    <a:lstStyle/>
                    <a:p>
                      <a:pPr algn="ctr"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9</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tc>
                  <a:txBody>
                    <a:bodyPr/>
                    <a:lstStyle/>
                    <a:p>
                      <a:pPr algn="just" rtl="1">
                        <a:lnSpc>
                          <a:spcPct val="115000"/>
                        </a:lnSpc>
                        <a:spcAft>
                          <a:spcPts val="0"/>
                        </a:spcAft>
                      </a:pPr>
                      <a:r>
                        <a:rPr lang="ar-EG" sz="1600" kern="1200" dirty="0">
                          <a:solidFill>
                            <a:srgbClr val="000000"/>
                          </a:solidFill>
                          <a:effectLst/>
                          <a:latin typeface="Calibri" panose="020F0502020204030204" pitchFamily="34" charset="0"/>
                          <a:ea typeface="Times New Roman"/>
                          <a:cs typeface="Calibri" panose="020F0502020204030204" pitchFamily="34" charset="0"/>
                        </a:rPr>
                        <a:t>العوامل التي تقوم عليها استراتيجية الفورمات</a:t>
                      </a:r>
                      <a:endParaRPr lang="en-US" sz="1200"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24986">
                          <a:schemeClr val="accent2">
                            <a:lumMod val="20000"/>
                            <a:lumOff val="80000"/>
                          </a:schemeClr>
                        </a:gs>
                        <a:gs pos="68900">
                          <a:schemeClr val="tx2">
                            <a:lumMod val="40000"/>
                            <a:lumOff val="60000"/>
                          </a:schemeClr>
                        </a:gs>
                        <a:gs pos="37000">
                          <a:srgbClr val="E9F3F5"/>
                        </a:gs>
                        <a:gs pos="0">
                          <a:schemeClr val="bg2">
                            <a:tint val="90000"/>
                            <a:lumMod val="120000"/>
                          </a:schemeClr>
                        </a:gs>
                        <a:gs pos="100000">
                          <a:schemeClr val="accent2">
                            <a:lumMod val="20000"/>
                            <a:lumOff val="80000"/>
                          </a:schemeClr>
                        </a:gs>
                      </a:gsLst>
                      <a:lin ang="5400000" scaled="0"/>
                    </a:gradFill>
                  </a:tcPr>
                </a:tc>
                <a:tc vMerge="1">
                  <a:txBody>
                    <a:bodyPr/>
                    <a:lstStyle/>
                    <a:p>
                      <a:pPr rtl="1"/>
                      <a:endParaRPr lang="ar-EG"/>
                    </a:p>
                  </a:txBody>
                  <a:tcPr/>
                </a:tc>
                <a:extLst>
                  <a:ext uri="{0D108BD9-81ED-4DB2-BD59-A6C34878D82A}">
                    <a16:rowId xmlns:a16="http://schemas.microsoft.com/office/drawing/2014/main" val="3174271765"/>
                  </a:ext>
                </a:extLst>
              </a:tr>
            </a:tbl>
          </a:graphicData>
        </a:graphic>
      </p:graphicFrame>
    </p:spTree>
    <p:extLst>
      <p:ext uri="{BB962C8B-B14F-4D97-AF65-F5344CB8AC3E}">
        <p14:creationId xmlns:p14="http://schemas.microsoft.com/office/powerpoint/2010/main" val="182270579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ular Callout 16">
            <a:extLst>
              <a:ext uri="{FF2B5EF4-FFF2-40B4-BE49-F238E27FC236}">
                <a16:creationId xmlns:a16="http://schemas.microsoft.com/office/drawing/2014/main" id="{6CC8021E-E51E-F53E-803C-F8D20E08E422}"/>
              </a:ext>
            </a:extLst>
          </p:cNvPr>
          <p:cNvSpPr/>
          <p:nvPr/>
        </p:nvSpPr>
        <p:spPr>
          <a:xfrm>
            <a:off x="3054026" y="1518082"/>
            <a:ext cx="4918121" cy="3002359"/>
          </a:xfrm>
          <a:prstGeom prst="wedgeRoundRectCallout">
            <a:avLst>
              <a:gd name="adj1" fmla="val -35170"/>
              <a:gd name="adj2" fmla="val 57422"/>
              <a:gd name="adj3" fmla="val 16667"/>
            </a:avLst>
          </a:prstGeom>
          <a:solidFill>
            <a:schemeClr val="bg2">
              <a:lumMod val="90000"/>
            </a:schemeClr>
          </a:solidFill>
          <a:ln>
            <a:noFill/>
          </a:ln>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15000"/>
              </a:lnSpc>
              <a:spcAft>
                <a:spcPts val="1000"/>
              </a:spcAft>
            </a:pPr>
            <a:r>
              <a:rPr lang="ar-EG" sz="6600" b="1"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rPr>
              <a:t>الجلسة الثانية</a:t>
            </a:r>
            <a:endParaRPr lang="en-US" sz="6600" b="1" dirty="0">
              <a:solidFill>
                <a:schemeClr val="tx1"/>
              </a:solidFill>
              <a:latin typeface="Arabic Typesetting" panose="03020402040406030203" pitchFamily="66" charset="-78"/>
              <a:ea typeface="Calibri" panose="020F0502020204030204" pitchFamily="34" charset="0"/>
              <a:cs typeface="Arabic Typesetting" panose="03020402040406030203" pitchFamily="66" charset="-78"/>
            </a:endParaRPr>
          </a:p>
        </p:txBody>
      </p:sp>
    </p:spTree>
    <p:extLst>
      <p:ext uri="{BB962C8B-B14F-4D97-AF65-F5344CB8AC3E}">
        <p14:creationId xmlns:p14="http://schemas.microsoft.com/office/powerpoint/2010/main" val="37147034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52128D04-36E5-C690-97B6-32115708ABB3}"/>
              </a:ext>
            </a:extLst>
          </p:cNvPr>
          <p:cNvGraphicFramePr>
            <a:graphicFrameLocks noGrp="1"/>
          </p:cNvGraphicFramePr>
          <p:nvPr>
            <p:extLst>
              <p:ext uri="{D42A27DB-BD31-4B8C-83A1-F6EECF244321}">
                <p14:modId xmlns:p14="http://schemas.microsoft.com/office/powerpoint/2010/main" val="1300443264"/>
              </p:ext>
            </p:extLst>
          </p:nvPr>
        </p:nvGraphicFramePr>
        <p:xfrm>
          <a:off x="3469064" y="292230"/>
          <a:ext cx="5650569" cy="6333746"/>
        </p:xfrm>
        <a:graphic>
          <a:graphicData uri="http://schemas.openxmlformats.org/drawingml/2006/table">
            <a:tbl>
              <a:tblPr rtl="1" firstRow="1" bandRow="1"/>
              <a:tblGrid>
                <a:gridCol w="271627">
                  <a:extLst>
                    <a:ext uri="{9D8B030D-6E8A-4147-A177-3AD203B41FA5}">
                      <a16:colId xmlns:a16="http://schemas.microsoft.com/office/drawing/2014/main" val="4055637291"/>
                    </a:ext>
                  </a:extLst>
                </a:gridCol>
                <a:gridCol w="684394">
                  <a:extLst>
                    <a:ext uri="{9D8B030D-6E8A-4147-A177-3AD203B41FA5}">
                      <a16:colId xmlns:a16="http://schemas.microsoft.com/office/drawing/2014/main" val="1766376471"/>
                    </a:ext>
                  </a:extLst>
                </a:gridCol>
                <a:gridCol w="1659117">
                  <a:extLst>
                    <a:ext uri="{9D8B030D-6E8A-4147-A177-3AD203B41FA5}">
                      <a16:colId xmlns:a16="http://schemas.microsoft.com/office/drawing/2014/main" val="1944202468"/>
                    </a:ext>
                  </a:extLst>
                </a:gridCol>
                <a:gridCol w="2007909">
                  <a:extLst>
                    <a:ext uri="{9D8B030D-6E8A-4147-A177-3AD203B41FA5}">
                      <a16:colId xmlns:a16="http://schemas.microsoft.com/office/drawing/2014/main" val="3921376194"/>
                    </a:ext>
                  </a:extLst>
                </a:gridCol>
                <a:gridCol w="1027522">
                  <a:extLst>
                    <a:ext uri="{9D8B030D-6E8A-4147-A177-3AD203B41FA5}">
                      <a16:colId xmlns:a16="http://schemas.microsoft.com/office/drawing/2014/main" val="2010476671"/>
                    </a:ext>
                  </a:extLst>
                </a:gridCol>
              </a:tblGrid>
              <a:tr h="954196">
                <a:tc>
                  <a:txBody>
                    <a:bodyPr/>
                    <a:lstStyle/>
                    <a:p>
                      <a:pPr algn="ctr" rtl="1">
                        <a:lnSpc>
                          <a:spcPct val="200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م</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200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الجلسة </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200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المحاور </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marL="0" algn="just" defTabSz="685800" rtl="1" eaLnBrk="1" latinLnBrk="0" hangingPunct="1">
                        <a:lnSpc>
                          <a:spcPct val="200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الأهداف </a:t>
                      </a:r>
                      <a:endParaRPr lang="en-US" sz="1600" b="1" kern="1200" dirty="0">
                        <a:solidFill>
                          <a:srgbClr val="000000"/>
                        </a:solidFill>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200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الزمن </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extLst>
                  <a:ext uri="{0D108BD9-81ED-4DB2-BD59-A6C34878D82A}">
                    <a16:rowId xmlns:a16="http://schemas.microsoft.com/office/drawing/2014/main" val="527380561"/>
                  </a:ext>
                </a:extLst>
              </a:tr>
              <a:tr h="762041">
                <a:tc>
                  <a:txBody>
                    <a:bodyPr/>
                    <a:lstStyle/>
                    <a:p>
                      <a:pPr algn="ctr"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1</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rowSpan="7">
                  <a:txBody>
                    <a:bodyPr/>
                    <a:lstStyle/>
                    <a:p>
                      <a:pPr algn="just"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الثانية </a:t>
                      </a:r>
                      <a:endParaRPr lang="en-US" sz="1200" b="1" dirty="0">
                        <a:effectLst/>
                        <a:latin typeface="Calibri" panose="020F0502020204030204" pitchFamily="34" charset="0"/>
                        <a:ea typeface="Times New Roman"/>
                        <a:cs typeface="Calibri" panose="020F0502020204030204" pitchFamily="34" charset="0"/>
                      </a:endParaRPr>
                    </a:p>
                    <a:p>
                      <a:pPr algn="just"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 </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أنماط التعلم وفق نموذج 4</a:t>
                      </a:r>
                      <a:r>
                        <a:rPr lang="en-US" sz="1600" b="1" kern="1200" dirty="0">
                          <a:solidFill>
                            <a:srgbClr val="000000"/>
                          </a:solidFill>
                          <a:effectLst/>
                          <a:latin typeface="Calibri" panose="020F0502020204030204" pitchFamily="34" charset="0"/>
                          <a:ea typeface="Times New Roman"/>
                          <a:cs typeface="Calibri" panose="020F0502020204030204" pitchFamily="34" charset="0"/>
                        </a:rPr>
                        <a:t>MAT </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115000"/>
                        </a:lnSpc>
                        <a:spcAft>
                          <a:spcPts val="0"/>
                        </a:spcAft>
                      </a:pPr>
                      <a:r>
                        <a:rPr lang="ar-EG" sz="1200" b="1" dirty="0">
                          <a:effectLst/>
                          <a:latin typeface="Calibri" panose="020F0502020204030204" pitchFamily="34" charset="0"/>
                          <a:ea typeface="Times New Roman"/>
                          <a:cs typeface="Calibri" panose="020F0502020204030204" pitchFamily="34" charset="0"/>
                        </a:rPr>
                        <a:t>يحدد  أنماط التعلم وفق نموذج 4</a:t>
                      </a:r>
                      <a:r>
                        <a:rPr lang="en-US" sz="1200" b="1" dirty="0">
                          <a:effectLst/>
                          <a:latin typeface="Calibri" panose="020F0502020204030204" pitchFamily="34" charset="0"/>
                          <a:ea typeface="Times New Roman"/>
                          <a:cs typeface="Calibri" panose="020F0502020204030204" pitchFamily="34" charset="0"/>
                        </a:rPr>
                        <a:t>MAT </a:t>
                      </a:r>
                    </a:p>
                    <a:p>
                      <a:pPr algn="just" rtl="1">
                        <a:lnSpc>
                          <a:spcPct val="115000"/>
                        </a:lnSpc>
                        <a:spcAft>
                          <a:spcPts val="0"/>
                        </a:spcAft>
                      </a:pP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rowSpan="7">
                  <a:txBody>
                    <a:bodyPr/>
                    <a:lstStyle/>
                    <a:p>
                      <a:pPr rtl="1"/>
                      <a:r>
                        <a:rPr lang="ar-EG" sz="1800" b="1" dirty="0">
                          <a:effectLst/>
                          <a:latin typeface="Calibri" panose="020F0502020204030204" pitchFamily="34" charset="0"/>
                          <a:cs typeface="Calibri" panose="020F0502020204030204" pitchFamily="34" charset="0"/>
                        </a:rPr>
                        <a:t>120 </a:t>
                      </a:r>
                      <a:r>
                        <a:rPr lang="ar-EG" sz="2400" b="1" kern="1200" dirty="0">
                          <a:solidFill>
                            <a:srgbClr val="000000"/>
                          </a:solidFill>
                          <a:effectLst/>
                          <a:latin typeface="Calibri" panose="020F0502020204030204" pitchFamily="34" charset="0"/>
                          <a:ea typeface="Times New Roman"/>
                          <a:cs typeface="Calibri" panose="020F0502020204030204" pitchFamily="34" charset="0"/>
                        </a:rPr>
                        <a:t>دقيقة</a:t>
                      </a:r>
                      <a:r>
                        <a:rPr lang="ar-EG" sz="1800" b="1" dirty="0">
                          <a:effectLst/>
                          <a:latin typeface="Calibri" panose="020F0502020204030204" pitchFamily="34" charset="0"/>
                          <a:cs typeface="Calibri" panose="020F0502020204030204" pitchFamily="34" charset="0"/>
                        </a:rPr>
                        <a:t> </a:t>
                      </a:r>
                      <a:endParaRPr lang="en-US" sz="1800" b="1" dirty="0">
                        <a:effectLst/>
                        <a:latin typeface="Calibri" panose="020F0502020204030204" pitchFamily="34" charset="0"/>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extLst>
                  <a:ext uri="{0D108BD9-81ED-4DB2-BD59-A6C34878D82A}">
                    <a16:rowId xmlns:a16="http://schemas.microsoft.com/office/drawing/2014/main" val="2945042120"/>
                  </a:ext>
                </a:extLst>
              </a:tr>
              <a:tr h="762041">
                <a:tc>
                  <a:txBody>
                    <a:bodyPr/>
                    <a:lstStyle/>
                    <a:p>
                      <a:pPr algn="ctr"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2</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ar-EG"/>
                    </a:p>
                  </a:txBody>
                  <a:tcPr/>
                </a:tc>
                <a:tc>
                  <a:txBody>
                    <a:bodyPr/>
                    <a:lstStyle/>
                    <a:p>
                      <a:pPr algn="just"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أنماط المتعلمين  وفق نظام الفورمات</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115000"/>
                        </a:lnSpc>
                        <a:spcAft>
                          <a:spcPts val="0"/>
                        </a:spcAft>
                      </a:pPr>
                      <a:r>
                        <a:rPr lang="ar-EG" sz="1200" b="1" dirty="0">
                          <a:effectLst/>
                          <a:latin typeface="Calibri" panose="020F0502020204030204" pitchFamily="34" charset="0"/>
                          <a:ea typeface="Times New Roman"/>
                          <a:cs typeface="Calibri" panose="020F0502020204030204" pitchFamily="34" charset="0"/>
                        </a:rPr>
                        <a:t>بحدد  أنماط المتعلمين  وفق نظام الفورمات</a:t>
                      </a:r>
                    </a:p>
                    <a:p>
                      <a:pPr algn="just" rtl="1">
                        <a:lnSpc>
                          <a:spcPct val="115000"/>
                        </a:lnSpc>
                        <a:spcAft>
                          <a:spcPts val="0"/>
                        </a:spcAft>
                      </a:pP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ar-EG"/>
                    </a:p>
                  </a:txBody>
                  <a:tcPr/>
                </a:tc>
                <a:extLst>
                  <a:ext uri="{0D108BD9-81ED-4DB2-BD59-A6C34878D82A}">
                    <a16:rowId xmlns:a16="http://schemas.microsoft.com/office/drawing/2014/main" val="2565908575"/>
                  </a:ext>
                </a:extLst>
              </a:tr>
              <a:tr h="762041">
                <a:tc>
                  <a:txBody>
                    <a:bodyPr/>
                    <a:lstStyle/>
                    <a:p>
                      <a:pPr algn="ctr"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3</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ar-EG"/>
                    </a:p>
                  </a:txBody>
                  <a:tcPr/>
                </a:tc>
                <a:tc>
                  <a:txBody>
                    <a:bodyPr/>
                    <a:lstStyle/>
                    <a:p>
                      <a:pPr algn="just"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خطوات التعلم وفق نظام الفورمات</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115000"/>
                        </a:lnSpc>
                        <a:spcAft>
                          <a:spcPts val="0"/>
                        </a:spcAft>
                      </a:pPr>
                      <a:r>
                        <a:rPr lang="ar-EG" sz="1200" b="1" dirty="0">
                          <a:effectLst/>
                          <a:latin typeface="Calibri" panose="020F0502020204030204" pitchFamily="34" charset="0"/>
                          <a:ea typeface="Times New Roman"/>
                          <a:cs typeface="Calibri" panose="020F0502020204030204" pitchFamily="34" charset="0"/>
                        </a:rPr>
                        <a:t>يتعرف خطوات التعلم وفق نظام الفورمات</a:t>
                      </a:r>
                    </a:p>
                    <a:p>
                      <a:pPr algn="just" rtl="1">
                        <a:lnSpc>
                          <a:spcPct val="115000"/>
                        </a:lnSpc>
                        <a:spcAft>
                          <a:spcPts val="0"/>
                        </a:spcAft>
                      </a:pP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ar-EG"/>
                    </a:p>
                  </a:txBody>
                  <a:tcPr/>
                </a:tc>
                <a:extLst>
                  <a:ext uri="{0D108BD9-81ED-4DB2-BD59-A6C34878D82A}">
                    <a16:rowId xmlns:a16="http://schemas.microsoft.com/office/drawing/2014/main" val="2622694663"/>
                  </a:ext>
                </a:extLst>
              </a:tr>
              <a:tr h="762041">
                <a:tc>
                  <a:txBody>
                    <a:bodyPr/>
                    <a:lstStyle/>
                    <a:p>
                      <a:pPr algn="ctr"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4</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ar-EG"/>
                    </a:p>
                  </a:txBody>
                  <a:tcPr/>
                </a:tc>
                <a:tc>
                  <a:txBody>
                    <a:bodyPr/>
                    <a:lstStyle/>
                    <a:p>
                      <a:pPr algn="just"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تقويم النموذج في استراتيجية الفورمات </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115000"/>
                        </a:lnSpc>
                        <a:spcAft>
                          <a:spcPts val="0"/>
                        </a:spcAft>
                      </a:pPr>
                      <a:r>
                        <a:rPr lang="ar-EG" sz="1200" b="1" dirty="0">
                          <a:effectLst/>
                          <a:latin typeface="Calibri" panose="020F0502020204030204" pitchFamily="34" charset="0"/>
                          <a:ea typeface="Times New Roman"/>
                          <a:cs typeface="Calibri" panose="020F0502020204030204" pitchFamily="34" charset="0"/>
                        </a:rPr>
                        <a:t>يتعرف تقويم النموذج في استراتيجية الفورمات </a:t>
                      </a:r>
                    </a:p>
                    <a:p>
                      <a:pPr algn="just" rtl="1">
                        <a:lnSpc>
                          <a:spcPct val="115000"/>
                        </a:lnSpc>
                        <a:spcAft>
                          <a:spcPts val="0"/>
                        </a:spcAft>
                      </a:pP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ar-EG"/>
                    </a:p>
                  </a:txBody>
                  <a:tcPr/>
                </a:tc>
                <a:extLst>
                  <a:ext uri="{0D108BD9-81ED-4DB2-BD59-A6C34878D82A}">
                    <a16:rowId xmlns:a16="http://schemas.microsoft.com/office/drawing/2014/main" val="3406932638"/>
                  </a:ext>
                </a:extLst>
              </a:tr>
              <a:tr h="502969">
                <a:tc>
                  <a:txBody>
                    <a:bodyPr/>
                    <a:lstStyle/>
                    <a:p>
                      <a:pPr algn="ctr"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5</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ar-EG"/>
                    </a:p>
                  </a:txBody>
                  <a:tcPr/>
                </a:tc>
                <a:tc>
                  <a:txBody>
                    <a:bodyPr/>
                    <a:lstStyle/>
                    <a:p>
                      <a:pPr algn="just"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فوائد استراتيجية الفورمات </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115000"/>
                        </a:lnSpc>
                        <a:spcAft>
                          <a:spcPts val="0"/>
                        </a:spcAft>
                      </a:pPr>
                      <a:r>
                        <a:rPr lang="ar-EG" sz="1200" b="1" dirty="0">
                          <a:effectLst/>
                          <a:latin typeface="Calibri" panose="020F0502020204030204" pitchFamily="34" charset="0"/>
                          <a:ea typeface="Times New Roman"/>
                          <a:cs typeface="Calibri" panose="020F0502020204030204" pitchFamily="34" charset="0"/>
                        </a:rPr>
                        <a:t>يحدد فوائد استراتيجية الفورمات </a:t>
                      </a:r>
                    </a:p>
                    <a:p>
                      <a:pPr algn="just" rtl="1">
                        <a:lnSpc>
                          <a:spcPct val="115000"/>
                        </a:lnSpc>
                        <a:spcAft>
                          <a:spcPts val="0"/>
                        </a:spcAft>
                      </a:pP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ar-EG"/>
                    </a:p>
                  </a:txBody>
                  <a:tcPr/>
                </a:tc>
                <a:extLst>
                  <a:ext uri="{0D108BD9-81ED-4DB2-BD59-A6C34878D82A}">
                    <a16:rowId xmlns:a16="http://schemas.microsoft.com/office/drawing/2014/main" val="1150535353"/>
                  </a:ext>
                </a:extLst>
              </a:tr>
              <a:tr h="762041">
                <a:tc>
                  <a:txBody>
                    <a:bodyPr/>
                    <a:lstStyle/>
                    <a:p>
                      <a:pPr algn="ctr" rtl="1"/>
                      <a:r>
                        <a:rPr lang="ar-EG" sz="1200" b="1" dirty="0">
                          <a:effectLst/>
                          <a:latin typeface="Calibri" panose="020F0502020204030204" pitchFamily="34" charset="0"/>
                          <a:cs typeface="Calibri" panose="020F0502020204030204" pitchFamily="34" charset="0"/>
                        </a:rPr>
                        <a:t>6</a:t>
                      </a:r>
                      <a:endParaRPr lang="en-US" sz="1200" b="1" dirty="0">
                        <a:effectLst/>
                        <a:latin typeface="Calibri" panose="020F0502020204030204" pitchFamily="34" charset="0"/>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algn="just" rtl="1">
                        <a:lnSpc>
                          <a:spcPct val="115000"/>
                        </a:lnSpc>
                        <a:spcAft>
                          <a:spcPts val="0"/>
                        </a:spcAft>
                      </a:pPr>
                      <a:endParaRPr lang="en-US" sz="1200" dirty="0">
                        <a:effectLst/>
                        <a:latin typeface="Calibri"/>
                        <a:ea typeface="Times New Roman"/>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 خطوات تطبيق استراتيجية الفورمات </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115000"/>
                        </a:lnSpc>
                        <a:spcAft>
                          <a:spcPts val="0"/>
                        </a:spcAft>
                      </a:pPr>
                      <a:r>
                        <a:rPr lang="ar-EG" sz="1200" b="1" dirty="0">
                          <a:effectLst/>
                          <a:latin typeface="Calibri" panose="020F0502020204030204" pitchFamily="34" charset="0"/>
                          <a:ea typeface="Times New Roman"/>
                          <a:cs typeface="Calibri" panose="020F0502020204030204" pitchFamily="34" charset="0"/>
                        </a:rPr>
                        <a:t>يتعرف  خطوات تطبيق استراتيجية الفورمات </a:t>
                      </a:r>
                    </a:p>
                    <a:p>
                      <a:pPr algn="just" rtl="1">
                        <a:lnSpc>
                          <a:spcPct val="115000"/>
                        </a:lnSpc>
                        <a:spcAft>
                          <a:spcPts val="0"/>
                        </a:spcAft>
                      </a:pP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en-US" sz="1200" dirty="0">
                        <a:effectLst/>
                        <a:latin typeface="Calibri"/>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7488278"/>
                  </a:ext>
                </a:extLst>
              </a:tr>
              <a:tr h="1025023">
                <a:tc>
                  <a:txBody>
                    <a:bodyPr/>
                    <a:lstStyle/>
                    <a:p>
                      <a:pPr algn="ctr" rtl="1">
                        <a:lnSpc>
                          <a:spcPct val="115000"/>
                        </a:lnSpc>
                        <a:spcAft>
                          <a:spcPts val="0"/>
                        </a:spcAft>
                      </a:pPr>
                      <a:r>
                        <a:rPr lang="ar-EG" sz="1200" b="1" dirty="0">
                          <a:effectLst/>
                          <a:latin typeface="Calibri" panose="020F0502020204030204" pitchFamily="34" charset="0"/>
                          <a:ea typeface="Times New Roman"/>
                          <a:cs typeface="Calibri" panose="020F0502020204030204" pitchFamily="34" charset="0"/>
                        </a:rPr>
                        <a:t>7</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algn="just" rtl="1">
                        <a:lnSpc>
                          <a:spcPct val="115000"/>
                        </a:lnSpc>
                        <a:spcAft>
                          <a:spcPts val="0"/>
                        </a:spcAft>
                      </a:pPr>
                      <a:endParaRPr lang="en-US" sz="1200" dirty="0">
                        <a:effectLst/>
                        <a:latin typeface="Calibri"/>
                        <a:ea typeface="Times New Roman"/>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EG" sz="1600" b="1" kern="1200" dirty="0">
                          <a:solidFill>
                            <a:srgbClr val="000000"/>
                          </a:solidFill>
                          <a:effectLst/>
                          <a:latin typeface="Calibri" panose="020F0502020204030204" pitchFamily="34" charset="0"/>
                          <a:ea typeface="Times New Roman"/>
                          <a:cs typeface="Calibri" panose="020F0502020204030204" pitchFamily="34" charset="0"/>
                        </a:rPr>
                        <a:t>طرق تطبيق المعلم لإستراتيجية الفورمات في الفصل </a:t>
                      </a: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a:txBody>
                    <a:bodyPr/>
                    <a:lstStyle/>
                    <a:p>
                      <a:pPr algn="just" rtl="1">
                        <a:lnSpc>
                          <a:spcPct val="115000"/>
                        </a:lnSpc>
                        <a:spcAft>
                          <a:spcPts val="0"/>
                        </a:spcAft>
                      </a:pPr>
                      <a:r>
                        <a:rPr lang="ar-EG" sz="1200" b="1" dirty="0">
                          <a:effectLst/>
                          <a:latin typeface="Calibri" panose="020F0502020204030204" pitchFamily="34" charset="0"/>
                          <a:ea typeface="Times New Roman"/>
                          <a:cs typeface="Calibri" panose="020F0502020204030204" pitchFamily="34" charset="0"/>
                        </a:rPr>
                        <a:t>يطبق</a:t>
                      </a:r>
                      <a:r>
                        <a:rPr lang="ar-EG" sz="1200" b="1" baseline="0" dirty="0">
                          <a:effectLst/>
                          <a:latin typeface="Calibri" panose="020F0502020204030204" pitchFamily="34" charset="0"/>
                          <a:ea typeface="Times New Roman"/>
                          <a:cs typeface="Calibri" panose="020F0502020204030204" pitchFamily="34" charset="0"/>
                        </a:rPr>
                        <a:t> طرق تطبيق المعلم لإستراتيجية الفورمات في الفصل </a:t>
                      </a:r>
                    </a:p>
                    <a:p>
                      <a:pPr algn="just" rtl="1">
                        <a:lnSpc>
                          <a:spcPct val="115000"/>
                        </a:lnSpc>
                        <a:spcAft>
                          <a:spcPts val="0"/>
                        </a:spcAft>
                      </a:pPr>
                      <a:endParaRPr lang="en-US" sz="1200" b="1" dirty="0">
                        <a:effectLst/>
                        <a:latin typeface="Calibri" panose="020F0502020204030204" pitchFamily="34" charset="0"/>
                        <a:ea typeface="Times New Roman"/>
                        <a:cs typeface="Calibri" panose="020F0502020204030204" pitchFamily="34" charset="0"/>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lumMod val="5000"/>
                            <a:lumOff val="95000"/>
                          </a:schemeClr>
                        </a:gs>
                        <a:gs pos="74000">
                          <a:schemeClr val="tx2">
                            <a:lumMod val="20000"/>
                            <a:lumOff val="80000"/>
                          </a:schemeClr>
                        </a:gs>
                        <a:gs pos="83000">
                          <a:schemeClr val="tx2">
                            <a:lumMod val="20000"/>
                            <a:lumOff val="80000"/>
                          </a:schemeClr>
                        </a:gs>
                        <a:gs pos="100000">
                          <a:schemeClr val="tx2">
                            <a:lumMod val="40000"/>
                            <a:lumOff val="60000"/>
                          </a:schemeClr>
                        </a:gs>
                      </a:gsLst>
                      <a:lin ang="5400000" scaled="1"/>
                    </a:gradFill>
                  </a:tcPr>
                </a:tc>
                <a:tc vMerge="1">
                  <a:txBody>
                    <a:bodyPr/>
                    <a:lstStyle/>
                    <a:p>
                      <a:pPr rtl="1"/>
                      <a:endParaRPr lang="en-US" sz="1200" dirty="0">
                        <a:effectLst/>
                        <a:latin typeface="Calibri"/>
                      </a:endParaRPr>
                    </a:p>
                  </a:txBody>
                  <a:tcPr marL="48428" marR="4842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84234330"/>
                  </a:ext>
                </a:extLst>
              </a:tr>
            </a:tbl>
          </a:graphicData>
        </a:graphic>
      </p:graphicFrame>
    </p:spTree>
    <p:extLst>
      <p:ext uri="{BB962C8B-B14F-4D97-AF65-F5344CB8AC3E}">
        <p14:creationId xmlns:p14="http://schemas.microsoft.com/office/powerpoint/2010/main" val="18460470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9A120030-AB4D-662E-B5C4-E08919B01C12}"/>
              </a:ext>
            </a:extLst>
          </p:cNvPr>
          <p:cNvSpPr/>
          <p:nvPr/>
        </p:nvSpPr>
        <p:spPr>
          <a:xfrm>
            <a:off x="3577632" y="2714809"/>
            <a:ext cx="6235671" cy="1093718"/>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schemeClr val="bg1">
                    <a:lumMod val="95000"/>
                  </a:schemeClr>
                </a:solidFill>
                <a:latin typeface="Calibri" panose="020F0502020204030204" pitchFamily="34" charset="0"/>
                <a:ea typeface="Calibri"/>
                <a:cs typeface="Calibri" panose="020F0502020204030204" pitchFamily="34" charset="0"/>
              </a:rPr>
              <a:t>تناول بالشرح أنماط التعلم وفق نموذج </a:t>
            </a:r>
            <a:r>
              <a:rPr lang="en-US" sz="2800" b="1">
                <a:solidFill>
                  <a:schemeClr val="bg1">
                    <a:lumMod val="95000"/>
                  </a:schemeClr>
                </a:solidFill>
                <a:latin typeface="Calibri" panose="020F0502020204030204" pitchFamily="34" charset="0"/>
                <a:ea typeface="Calibri"/>
                <a:cs typeface="Calibri" panose="020F0502020204030204" pitchFamily="34" charset="0"/>
              </a:rPr>
              <a:t>4 MAT </a:t>
            </a:r>
            <a:r>
              <a:rPr lang="ar-EG" sz="2800" b="1">
                <a:solidFill>
                  <a:schemeClr val="bg1">
                    <a:lumMod val="95000"/>
                  </a:schemeClr>
                </a:solidFill>
                <a:latin typeface="Calibri" panose="020F0502020204030204" pitchFamily="34" charset="0"/>
                <a:ea typeface="Calibri"/>
                <a:cs typeface="Calibri" panose="020F0502020204030204" pitchFamily="34" charset="0"/>
              </a:rPr>
              <a:t>.</a:t>
            </a:r>
            <a:endParaRPr lang="en-US" sz="2800" b="1" dirty="0">
              <a:solidFill>
                <a:schemeClr val="bg1">
                  <a:lumMod val="95000"/>
                </a:schemeClr>
              </a:solidFill>
              <a:latin typeface="Calibri" panose="020F0502020204030204" pitchFamily="34" charset="0"/>
              <a:ea typeface="Calibri"/>
              <a:cs typeface="Calibri" panose="020F0502020204030204" pitchFamily="34" charset="0"/>
            </a:endParaRPr>
          </a:p>
        </p:txBody>
      </p:sp>
      <p:sp>
        <p:nvSpPr>
          <p:cNvPr id="3" name="TextBox 20">
            <a:extLst>
              <a:ext uri="{FF2B5EF4-FFF2-40B4-BE49-F238E27FC236}">
                <a16:creationId xmlns:a16="http://schemas.microsoft.com/office/drawing/2014/main" id="{0A8EDE8B-D419-476D-A65E-697918274DA3}"/>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4" name="Group 49">
            <a:extLst>
              <a:ext uri="{FF2B5EF4-FFF2-40B4-BE49-F238E27FC236}">
                <a16:creationId xmlns:a16="http://schemas.microsoft.com/office/drawing/2014/main" id="{75F3070E-8C6E-A514-4AD5-DAD91A09BBA5}"/>
              </a:ext>
            </a:extLst>
          </p:cNvPr>
          <p:cNvGrpSpPr/>
          <p:nvPr/>
        </p:nvGrpSpPr>
        <p:grpSpPr>
          <a:xfrm>
            <a:off x="251263" y="379730"/>
            <a:ext cx="3981472" cy="1036307"/>
            <a:chOff x="320494" y="795384"/>
            <a:chExt cx="6305974" cy="1036307"/>
          </a:xfrm>
        </p:grpSpPr>
        <p:sp>
          <p:nvSpPr>
            <p:cNvPr id="5" name="Rectangle 50">
              <a:extLst>
                <a:ext uri="{FF2B5EF4-FFF2-40B4-BE49-F238E27FC236}">
                  <a16:creationId xmlns:a16="http://schemas.microsoft.com/office/drawing/2014/main" id="{E1C0A895-8175-2150-A3D0-196F18A8A388}"/>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33">
              <a:extLst>
                <a:ext uri="{FF2B5EF4-FFF2-40B4-BE49-F238E27FC236}">
                  <a16:creationId xmlns:a16="http://schemas.microsoft.com/office/drawing/2014/main" id="{9508DC0F-1483-FC46-1901-4B10576EC19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77B90EA8-2D73-B746-345A-08652914185A}"/>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(9)</a:t>
              </a:r>
              <a:endParaRPr lang="en-US" sz="2000" b="1" dirty="0">
                <a:latin typeface="Calibri" panose="020F0502020204030204" pitchFamily="34" charset="0"/>
                <a:cs typeface="Calibri" panose="020F0502020204030204" pitchFamily="34" charset="0"/>
              </a:endParaRPr>
            </a:p>
          </p:txBody>
        </p:sp>
        <p:grpSp>
          <p:nvGrpSpPr>
            <p:cNvPr id="8" name="Group 53">
              <a:extLst>
                <a:ext uri="{FF2B5EF4-FFF2-40B4-BE49-F238E27FC236}">
                  <a16:creationId xmlns:a16="http://schemas.microsoft.com/office/drawing/2014/main" id="{5FE042AA-CD32-1694-9DF8-5061439227D7}"/>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EACAB6C0-D5FC-10AF-2ECE-54C795203C4D}"/>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85BC89A1-A039-4C73-43C6-4669A599813B}"/>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C7E4C3A6-12DC-05FC-B398-BD22C54ACE26}"/>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23CB9A5B-1935-0C60-57A7-8ED008F435DF}"/>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Freeform 5">
            <a:extLst>
              <a:ext uri="{FF2B5EF4-FFF2-40B4-BE49-F238E27FC236}">
                <a16:creationId xmlns:a16="http://schemas.microsoft.com/office/drawing/2014/main" id="{BBC9CF25-4BC7-9BBA-11FC-71518A1DB826}"/>
              </a:ext>
            </a:extLst>
          </p:cNvPr>
          <p:cNvSpPr>
            <a:spLocks/>
          </p:cNvSpPr>
          <p:nvPr/>
        </p:nvSpPr>
        <p:spPr bwMode="auto">
          <a:xfrm>
            <a:off x="2999489" y="2714808"/>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78656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3">
            <a:extLst>
              <a:ext uri="{FF2B5EF4-FFF2-40B4-BE49-F238E27FC236}">
                <a16:creationId xmlns:a16="http://schemas.microsoft.com/office/drawing/2014/main" id="{040C78A4-F6C2-7434-622E-757F5767415A}"/>
              </a:ext>
            </a:extLst>
          </p:cNvPr>
          <p:cNvSpPr/>
          <p:nvPr/>
        </p:nvSpPr>
        <p:spPr>
          <a:xfrm>
            <a:off x="3949831" y="1209303"/>
            <a:ext cx="7998329" cy="763438"/>
          </a:xfrm>
          <a:prstGeom prst="roundRect">
            <a:avLst>
              <a:gd name="adj" fmla="val 21181"/>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dirty="0">
                <a:solidFill>
                  <a:schemeClr val="accent2">
                    <a:lumMod val="50000"/>
                  </a:schemeClr>
                </a:solidFill>
                <a:latin typeface="Calibri" panose="020F0502020204030204" pitchFamily="34" charset="0"/>
                <a:ea typeface="Calibri"/>
                <a:cs typeface="Calibri" panose="020F0502020204030204" pitchFamily="34" charset="0"/>
              </a:rPr>
              <a:t>هناك أربعة انماط تعلم رئيسة في نظام الفورمات، حددت من خلال الربط بين تفضيلات الادراك ومعالجة المعلومات ووظائف نصفي الدماغ.</a:t>
            </a:r>
            <a:endParaRPr lang="en-US" dirty="0">
              <a:solidFill>
                <a:schemeClr val="accent2">
                  <a:lumMod val="50000"/>
                </a:schemeClr>
              </a:solidFill>
              <a:latin typeface="Calibri" panose="020F0502020204030204" pitchFamily="34" charset="0"/>
              <a:ea typeface="Times New Roman"/>
              <a:cs typeface="Calibri" panose="020F0502020204030204" pitchFamily="34" charset="0"/>
            </a:endParaRPr>
          </a:p>
        </p:txBody>
      </p:sp>
      <p:sp>
        <p:nvSpPr>
          <p:cNvPr id="3" name="Rounded Rectangle 1">
            <a:extLst>
              <a:ext uri="{FF2B5EF4-FFF2-40B4-BE49-F238E27FC236}">
                <a16:creationId xmlns:a16="http://schemas.microsoft.com/office/drawing/2014/main" id="{744FD187-35E4-0507-A11F-9FB4917CDC39}"/>
              </a:ext>
            </a:extLst>
          </p:cNvPr>
          <p:cNvSpPr/>
          <p:nvPr/>
        </p:nvSpPr>
        <p:spPr>
          <a:xfrm>
            <a:off x="8173039" y="320005"/>
            <a:ext cx="3943497" cy="763437"/>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400" b="1" dirty="0">
                <a:latin typeface="Calibri" panose="020F0502020204030204" pitchFamily="34" charset="0"/>
                <a:ea typeface="Calibri"/>
                <a:cs typeface="Calibri" panose="020F0502020204030204" pitchFamily="34" charset="0"/>
              </a:rPr>
              <a:t>أنماط التعلم وفق نموذج </a:t>
            </a:r>
            <a:r>
              <a:rPr lang="en-US" sz="2400" b="1" dirty="0">
                <a:latin typeface="Calibri" panose="020F0502020204030204" pitchFamily="34" charset="0"/>
                <a:ea typeface="Calibri"/>
                <a:cs typeface="Calibri" panose="020F0502020204030204" pitchFamily="34" charset="0"/>
              </a:rPr>
              <a:t>4MAT </a:t>
            </a:r>
            <a:endParaRPr lang="en-US" sz="2400" b="1" dirty="0">
              <a:latin typeface="Calibri" panose="020F0502020204030204" pitchFamily="34" charset="0"/>
              <a:ea typeface="Times New Roman"/>
              <a:cs typeface="Calibri" panose="020F0502020204030204" pitchFamily="34" charset="0"/>
            </a:endParaRPr>
          </a:p>
        </p:txBody>
      </p:sp>
      <p:pic>
        <p:nvPicPr>
          <p:cNvPr id="4" name="Picture 2">
            <a:extLst>
              <a:ext uri="{FF2B5EF4-FFF2-40B4-BE49-F238E27FC236}">
                <a16:creationId xmlns:a16="http://schemas.microsoft.com/office/drawing/2014/main" id="{423EDAE4-9A86-98C1-6B17-FB07C45BA4E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3096" y="2312072"/>
            <a:ext cx="5286375" cy="3514725"/>
          </a:xfrm>
          <a:prstGeom prst="rect">
            <a:avLst/>
          </a:prstGeom>
          <a:noFill/>
          <a:extLst>
            <a:ext uri="{909E8E84-426E-40DD-AFC4-6F175D3DCCD1}">
              <a14:hiddenFill xmlns:a14="http://schemas.microsoft.com/office/drawing/2010/main">
                <a:solidFill>
                  <a:srgbClr val="FFFFFF"/>
                </a:solidFill>
              </a14:hiddenFill>
            </a:ext>
          </a:extLst>
        </p:spPr>
      </p:pic>
      <p:sp>
        <p:nvSpPr>
          <p:cNvPr id="6" name="مربع نص 5">
            <a:extLst>
              <a:ext uri="{FF2B5EF4-FFF2-40B4-BE49-F238E27FC236}">
                <a16:creationId xmlns:a16="http://schemas.microsoft.com/office/drawing/2014/main" id="{D3DD8A04-291E-BEC5-A800-E7C93D54DDCB}"/>
              </a:ext>
            </a:extLst>
          </p:cNvPr>
          <p:cNvSpPr txBox="1"/>
          <p:nvPr/>
        </p:nvSpPr>
        <p:spPr>
          <a:xfrm>
            <a:off x="4050359" y="5981462"/>
            <a:ext cx="6094428" cy="369332"/>
          </a:xfrm>
          <a:prstGeom prst="rect">
            <a:avLst/>
          </a:prstGeom>
          <a:noFill/>
        </p:spPr>
        <p:txBody>
          <a:bodyPr wrap="square">
            <a:spAutoFit/>
          </a:bodyPr>
          <a:lstStyle/>
          <a:p>
            <a:pPr algn="ctr" rtl="1"/>
            <a:r>
              <a:rPr lang="ar-EG" dirty="0"/>
              <a:t>شكل رقم (  7 ) نموذج 4</a:t>
            </a:r>
            <a:r>
              <a:rPr lang="en-US" dirty="0"/>
              <a:t>MAT         ( </a:t>
            </a:r>
            <a:r>
              <a:rPr lang="ar-EG" dirty="0"/>
              <a:t>فلمبان ، 2010  :  37)</a:t>
            </a:r>
          </a:p>
        </p:txBody>
      </p:sp>
    </p:spTree>
    <p:extLst>
      <p:ext uri="{BB962C8B-B14F-4D97-AF65-F5344CB8AC3E}">
        <p14:creationId xmlns:p14="http://schemas.microsoft.com/office/powerpoint/2010/main" val="263437115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E679B787-3FB7-16D0-8D0F-FB24A3DCC11A}"/>
              </a:ext>
            </a:extLst>
          </p:cNvPr>
          <p:cNvSpPr/>
          <p:nvPr/>
        </p:nvSpPr>
        <p:spPr>
          <a:xfrm>
            <a:off x="3577632" y="2714809"/>
            <a:ext cx="6697584" cy="1093718"/>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schemeClr val="bg1">
                    <a:lumMod val="95000"/>
                  </a:schemeClr>
                </a:solidFill>
                <a:latin typeface="Calibri" panose="020F0502020204030204" pitchFamily="34" charset="0"/>
                <a:ea typeface="Calibri"/>
                <a:cs typeface="Calibri" panose="020F0502020204030204" pitchFamily="34" charset="0"/>
              </a:rPr>
              <a:t>تناول بالشرح أنماط المتعلمين  وفق نموذج </a:t>
            </a:r>
            <a:r>
              <a:rPr lang="en-US" sz="2800" b="1">
                <a:solidFill>
                  <a:schemeClr val="bg1">
                    <a:lumMod val="95000"/>
                  </a:schemeClr>
                </a:solidFill>
                <a:latin typeface="Calibri" panose="020F0502020204030204" pitchFamily="34" charset="0"/>
                <a:ea typeface="Calibri"/>
                <a:cs typeface="Calibri" panose="020F0502020204030204" pitchFamily="34" charset="0"/>
              </a:rPr>
              <a:t>4 MAT </a:t>
            </a:r>
            <a:r>
              <a:rPr lang="ar-EG" sz="2800" b="1">
                <a:solidFill>
                  <a:schemeClr val="bg1">
                    <a:lumMod val="95000"/>
                  </a:schemeClr>
                </a:solidFill>
                <a:latin typeface="Calibri" panose="020F0502020204030204" pitchFamily="34" charset="0"/>
                <a:ea typeface="Calibri"/>
                <a:cs typeface="Calibri" panose="020F0502020204030204" pitchFamily="34" charset="0"/>
              </a:rPr>
              <a:t>.</a:t>
            </a:r>
            <a:endParaRPr lang="en-US" sz="2800" b="1" dirty="0">
              <a:solidFill>
                <a:schemeClr val="bg1">
                  <a:lumMod val="95000"/>
                </a:schemeClr>
              </a:solidFill>
              <a:latin typeface="Calibri" panose="020F0502020204030204" pitchFamily="34" charset="0"/>
              <a:ea typeface="Calibri"/>
              <a:cs typeface="Calibri" panose="020F0502020204030204" pitchFamily="34" charset="0"/>
            </a:endParaRPr>
          </a:p>
        </p:txBody>
      </p:sp>
      <p:sp>
        <p:nvSpPr>
          <p:cNvPr id="3" name="TextBox 20">
            <a:extLst>
              <a:ext uri="{FF2B5EF4-FFF2-40B4-BE49-F238E27FC236}">
                <a16:creationId xmlns:a16="http://schemas.microsoft.com/office/drawing/2014/main" id="{06203913-422C-A011-3916-60ECF205F1E1}"/>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4" name="Group 49">
            <a:extLst>
              <a:ext uri="{FF2B5EF4-FFF2-40B4-BE49-F238E27FC236}">
                <a16:creationId xmlns:a16="http://schemas.microsoft.com/office/drawing/2014/main" id="{5A6A42A2-A151-C77E-B8D6-2E8387DB1063}"/>
              </a:ext>
            </a:extLst>
          </p:cNvPr>
          <p:cNvGrpSpPr/>
          <p:nvPr/>
        </p:nvGrpSpPr>
        <p:grpSpPr>
          <a:xfrm>
            <a:off x="251263" y="379730"/>
            <a:ext cx="3981472" cy="1036307"/>
            <a:chOff x="320494" y="795384"/>
            <a:chExt cx="6305974" cy="1036307"/>
          </a:xfrm>
        </p:grpSpPr>
        <p:sp>
          <p:nvSpPr>
            <p:cNvPr id="5" name="Rectangle 50">
              <a:extLst>
                <a:ext uri="{FF2B5EF4-FFF2-40B4-BE49-F238E27FC236}">
                  <a16:creationId xmlns:a16="http://schemas.microsoft.com/office/drawing/2014/main" id="{032815F7-EEE4-B53C-EEA8-9D129AC08841}"/>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33">
              <a:extLst>
                <a:ext uri="{FF2B5EF4-FFF2-40B4-BE49-F238E27FC236}">
                  <a16:creationId xmlns:a16="http://schemas.microsoft.com/office/drawing/2014/main" id="{8086AEEB-B6A2-60C9-7126-6F4C3063335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E0B4B9E4-DE66-894A-5547-39DE66E7EEB6}"/>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(10)</a:t>
              </a:r>
              <a:endParaRPr lang="en-US" sz="2000" b="1" dirty="0">
                <a:latin typeface="Calibri" panose="020F0502020204030204" pitchFamily="34" charset="0"/>
                <a:cs typeface="Calibri" panose="020F0502020204030204" pitchFamily="34" charset="0"/>
              </a:endParaRPr>
            </a:p>
          </p:txBody>
        </p:sp>
        <p:grpSp>
          <p:nvGrpSpPr>
            <p:cNvPr id="8" name="Group 53">
              <a:extLst>
                <a:ext uri="{FF2B5EF4-FFF2-40B4-BE49-F238E27FC236}">
                  <a16:creationId xmlns:a16="http://schemas.microsoft.com/office/drawing/2014/main" id="{8CE468B1-CFBC-280A-BDE7-9608D916EA5E}"/>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A3FEBDFA-3AD3-D851-A7F5-B2A3183A7C1D}"/>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AE650E8F-1880-23A9-DB67-8A4473AAE093}"/>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6DC2EF5F-B138-554C-AFED-F9D8DE44D830}"/>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EA16F698-ECB8-B19A-7FDF-AC8784BD6B8C}"/>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Freeform 5">
            <a:extLst>
              <a:ext uri="{FF2B5EF4-FFF2-40B4-BE49-F238E27FC236}">
                <a16:creationId xmlns:a16="http://schemas.microsoft.com/office/drawing/2014/main" id="{9616A84F-FC03-679F-4BBC-2A3DC45D6BE3}"/>
              </a:ext>
            </a:extLst>
          </p:cNvPr>
          <p:cNvSpPr>
            <a:spLocks/>
          </p:cNvSpPr>
          <p:nvPr/>
        </p:nvSpPr>
        <p:spPr bwMode="auto">
          <a:xfrm>
            <a:off x="2999489" y="2714808"/>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9785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16F187C1-892B-322B-EA53-F6B8820F4E55}"/>
              </a:ext>
            </a:extLst>
          </p:cNvPr>
          <p:cNvSpPr/>
          <p:nvPr/>
        </p:nvSpPr>
        <p:spPr>
          <a:xfrm>
            <a:off x="7588577" y="320005"/>
            <a:ext cx="4527960" cy="763437"/>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400" b="1">
                <a:latin typeface="Calibri" panose="020F0502020204030204" pitchFamily="34" charset="0"/>
                <a:ea typeface="Calibri"/>
                <a:cs typeface="Calibri" panose="020F0502020204030204" pitchFamily="34" charset="0"/>
              </a:rPr>
              <a:t>أنماط المتعلمين  وفق نظام الفورمات:-</a:t>
            </a:r>
            <a:endParaRPr lang="ar-EG" sz="2400" dirty="0">
              <a:latin typeface="Calibri" panose="020F0502020204030204" pitchFamily="34" charset="0"/>
              <a:ea typeface="Calibri"/>
              <a:cs typeface="Calibri" panose="020F0502020204030204" pitchFamily="34" charset="0"/>
            </a:endParaRPr>
          </a:p>
        </p:txBody>
      </p:sp>
      <p:sp>
        <p:nvSpPr>
          <p:cNvPr id="3" name="Rounded Rectangle 3">
            <a:extLst>
              <a:ext uri="{FF2B5EF4-FFF2-40B4-BE49-F238E27FC236}">
                <a16:creationId xmlns:a16="http://schemas.microsoft.com/office/drawing/2014/main" id="{02EF67C9-7C22-0BE8-70DE-55240781839F}"/>
              </a:ext>
            </a:extLst>
          </p:cNvPr>
          <p:cNvSpPr/>
          <p:nvPr/>
        </p:nvSpPr>
        <p:spPr>
          <a:xfrm>
            <a:off x="5015060" y="1209302"/>
            <a:ext cx="6933100" cy="977717"/>
          </a:xfrm>
          <a:prstGeom prst="roundRect">
            <a:avLst>
              <a:gd name="adj" fmla="val 21181"/>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1800" dirty="0">
                <a:solidFill>
                  <a:schemeClr val="accent2">
                    <a:lumMod val="50000"/>
                  </a:schemeClr>
                </a:solidFill>
                <a:latin typeface="Calibri" panose="020F0502020204030204" pitchFamily="34" charset="0"/>
                <a:ea typeface="Calibri"/>
                <a:cs typeface="Calibri" panose="020F0502020204030204" pitchFamily="34" charset="0"/>
              </a:rPr>
              <a:t>هناك أربعة أنماط تعلم رئيسة في نظام </a:t>
            </a:r>
            <a:r>
              <a:rPr lang="ar-EG" sz="1800" dirty="0" err="1">
                <a:solidFill>
                  <a:schemeClr val="accent2">
                    <a:lumMod val="50000"/>
                  </a:schemeClr>
                </a:solidFill>
                <a:latin typeface="Calibri" panose="020F0502020204030204" pitchFamily="34" charset="0"/>
                <a:ea typeface="Calibri"/>
                <a:cs typeface="Calibri" panose="020F0502020204030204" pitchFamily="34" charset="0"/>
              </a:rPr>
              <a:t>الفورمات،حددت</a:t>
            </a:r>
            <a:r>
              <a:rPr lang="ar-EG" sz="1800" dirty="0">
                <a:solidFill>
                  <a:schemeClr val="accent2">
                    <a:lumMod val="50000"/>
                  </a:schemeClr>
                </a:solidFill>
                <a:latin typeface="Calibri" panose="020F0502020204030204" pitchFamily="34" charset="0"/>
                <a:ea typeface="Calibri"/>
                <a:cs typeface="Calibri" panose="020F0502020204030204" pitchFamily="34" charset="0"/>
              </a:rPr>
              <a:t> من خلال الربط بين تفضيلات الإدراك ومعالجة المعلومات ووظائف نصفي الدماغ.</a:t>
            </a:r>
            <a:endParaRPr lang="en-US" sz="1800" dirty="0">
              <a:solidFill>
                <a:schemeClr val="accent2">
                  <a:lumMod val="50000"/>
                </a:schemeClr>
              </a:solidFill>
              <a:latin typeface="Calibri" panose="020F0502020204030204" pitchFamily="34" charset="0"/>
              <a:ea typeface="Times New Roman"/>
              <a:cs typeface="Calibri" panose="020F0502020204030204" pitchFamily="34" charset="0"/>
            </a:endParaRPr>
          </a:p>
        </p:txBody>
      </p:sp>
      <p:sp>
        <p:nvSpPr>
          <p:cNvPr id="14" name="مربع نص 13">
            <a:extLst>
              <a:ext uri="{FF2B5EF4-FFF2-40B4-BE49-F238E27FC236}">
                <a16:creationId xmlns:a16="http://schemas.microsoft.com/office/drawing/2014/main" id="{C2A9B713-C331-A0DD-25AC-004BE0C5A086}"/>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15" name="Round Diagonal Corner Rectangle 7">
            <a:extLst>
              <a:ext uri="{FF2B5EF4-FFF2-40B4-BE49-F238E27FC236}">
                <a16:creationId xmlns:a16="http://schemas.microsoft.com/office/drawing/2014/main" id="{A783DFEC-37ED-9896-E3B5-1D9D52534792}"/>
              </a:ext>
            </a:extLst>
          </p:cNvPr>
          <p:cNvSpPr/>
          <p:nvPr/>
        </p:nvSpPr>
        <p:spPr>
          <a:xfrm>
            <a:off x="3223967" y="2362612"/>
            <a:ext cx="8421742" cy="4225116"/>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15000"/>
              </a:lnSpc>
              <a:spcAft>
                <a:spcPts val="1000"/>
              </a:spcAft>
            </a:pPr>
            <a:r>
              <a:rPr lang="ar-EG" sz="2000">
                <a:solidFill>
                  <a:schemeClr val="accent2">
                    <a:lumMod val="50000"/>
                  </a:schemeClr>
                </a:solidFill>
                <a:latin typeface="Calibri" panose="020F0502020204030204" pitchFamily="34" charset="0"/>
                <a:ea typeface="Calibri"/>
                <a:cs typeface="Calibri" panose="020F0502020204030204" pitchFamily="34" charset="0"/>
              </a:rPr>
              <a:t>يبحث عن المشاركة الشخصية والمعاني والترابط في كل ما يتعلمه ويتفاعل جديا ويتأمل بخبرته ويحتاج معرفة لماذا يتعلم شيئا ًمعيناً واستراتيجيات تعلمها الاستماع والتحدث والتفاعل والعصف، والمتعلم التخيلي يركز على الإحساس والمراقبة ويبحث عن المشاركة الشخصية والتدخل والبحث عن المعنى وعمل الترابطات السؤال الأساسي لماذا؟ الخطوة التعليمية الملائمة لنمطه التحفيز وخلق الاهتمام وذلك من خلال جعل الدرس ذي معنى في حياة التلاميذ ومناقشتهم بما يعرفونه عن الموضوع وبما يرغبون بمعرفته والأنشطة الملائمة لهذا النمط (الخريطة الذهنية – العصف الذهني – مشاهدة الفيديو- عمل قوائم - مناقشة).</a:t>
            </a:r>
            <a:endParaRPr lang="en-US" sz="2000" dirty="0">
              <a:solidFill>
                <a:schemeClr val="accent2">
                  <a:lumMod val="50000"/>
                </a:schemeClr>
              </a:solidFill>
              <a:latin typeface="Calibri" panose="020F0502020204030204" pitchFamily="34" charset="0"/>
              <a:ea typeface="Calibri"/>
              <a:cs typeface="Calibri" panose="020F0502020204030204" pitchFamily="34" charset="0"/>
            </a:endParaRPr>
          </a:p>
        </p:txBody>
      </p:sp>
      <p:grpSp>
        <p:nvGrpSpPr>
          <p:cNvPr id="16" name="Group 49">
            <a:extLst>
              <a:ext uri="{FF2B5EF4-FFF2-40B4-BE49-F238E27FC236}">
                <a16:creationId xmlns:a16="http://schemas.microsoft.com/office/drawing/2014/main" id="{57929B09-C0E2-383D-80F9-AE6397FA7A9C}"/>
              </a:ext>
            </a:extLst>
          </p:cNvPr>
          <p:cNvGrpSpPr/>
          <p:nvPr/>
        </p:nvGrpSpPr>
        <p:grpSpPr>
          <a:xfrm>
            <a:off x="9584265" y="2329112"/>
            <a:ext cx="1947814" cy="836629"/>
            <a:chOff x="320494" y="795384"/>
            <a:chExt cx="6305974" cy="1036307"/>
          </a:xfrm>
        </p:grpSpPr>
        <p:sp>
          <p:nvSpPr>
            <p:cNvPr id="17" name="Rectangle 50">
              <a:extLst>
                <a:ext uri="{FF2B5EF4-FFF2-40B4-BE49-F238E27FC236}">
                  <a16:creationId xmlns:a16="http://schemas.microsoft.com/office/drawing/2014/main" id="{7853DD37-CD60-06C7-DFFA-7DD4DFC42731}"/>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33">
              <a:extLst>
                <a:ext uri="{FF2B5EF4-FFF2-40B4-BE49-F238E27FC236}">
                  <a16:creationId xmlns:a16="http://schemas.microsoft.com/office/drawing/2014/main" id="{46783E32-9683-2BCC-E0BE-E76BAFC4487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52">
              <a:extLst>
                <a:ext uri="{FF2B5EF4-FFF2-40B4-BE49-F238E27FC236}">
                  <a16:creationId xmlns:a16="http://schemas.microsoft.com/office/drawing/2014/main" id="{76CCADEF-98F1-51F2-DBB7-DFAC87809E43}"/>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53">
              <a:extLst>
                <a:ext uri="{FF2B5EF4-FFF2-40B4-BE49-F238E27FC236}">
                  <a16:creationId xmlns:a16="http://schemas.microsoft.com/office/drawing/2014/main" id="{B6A70D41-4AAA-F73E-535F-BD7E01518472}"/>
                </a:ext>
              </a:extLst>
            </p:cNvPr>
            <p:cNvGrpSpPr/>
            <p:nvPr/>
          </p:nvGrpSpPr>
          <p:grpSpPr>
            <a:xfrm>
              <a:off x="5588896" y="1531471"/>
              <a:ext cx="390125" cy="205592"/>
              <a:chOff x="5588896" y="1531471"/>
              <a:chExt cx="390125" cy="205592"/>
            </a:xfrm>
          </p:grpSpPr>
          <p:sp>
            <p:nvSpPr>
              <p:cNvPr id="23" name="Oval 56">
                <a:extLst>
                  <a:ext uri="{FF2B5EF4-FFF2-40B4-BE49-F238E27FC236}">
                    <a16:creationId xmlns:a16="http://schemas.microsoft.com/office/drawing/2014/main" id="{D5FA0824-EA8B-0D16-CBB6-B7E05687BE71}"/>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4" name="Freeform: Shape 39">
                <a:extLst>
                  <a:ext uri="{FF2B5EF4-FFF2-40B4-BE49-F238E27FC236}">
                    <a16:creationId xmlns:a16="http://schemas.microsoft.com/office/drawing/2014/main" id="{E0C58D2E-8005-8986-F6C7-E53C504FCBE0}"/>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eform: Shape 36">
              <a:extLst>
                <a:ext uri="{FF2B5EF4-FFF2-40B4-BE49-F238E27FC236}">
                  <a16:creationId xmlns:a16="http://schemas.microsoft.com/office/drawing/2014/main" id="{56B46022-E672-A880-7F20-095BCC45DEB5}"/>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37">
              <a:extLst>
                <a:ext uri="{FF2B5EF4-FFF2-40B4-BE49-F238E27FC236}">
                  <a16:creationId xmlns:a16="http://schemas.microsoft.com/office/drawing/2014/main" id="{9EBDBC96-9D1D-2223-02B9-72BC1624AC30}"/>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6" name="مربع نص 25">
            <a:extLst>
              <a:ext uri="{FF2B5EF4-FFF2-40B4-BE49-F238E27FC236}">
                <a16:creationId xmlns:a16="http://schemas.microsoft.com/office/drawing/2014/main" id="{DF959035-C253-41C0-C36F-E491412D288C}"/>
              </a:ext>
            </a:extLst>
          </p:cNvPr>
          <p:cNvSpPr txBox="1"/>
          <p:nvPr/>
        </p:nvSpPr>
        <p:spPr>
          <a:xfrm>
            <a:off x="9722245" y="2667787"/>
            <a:ext cx="1529486"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46806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ppt_w/2"/>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ppt_w</p:attrName>
                                        </p:attrNameLst>
                                      </p:cBhvr>
                                      <p:tavLst>
                                        <p:tav tm="0">
                                          <p:val>
                                            <p:fltVal val="0"/>
                                          </p:val>
                                        </p:tav>
                                        <p:tav tm="100000">
                                          <p:val>
                                            <p:strVal val="#ppt_w"/>
                                          </p:val>
                                        </p:tav>
                                      </p:tavLst>
                                    </p:anim>
                                    <p:anim calcmode="lin" valueType="num">
                                      <p:cBhvr>
                                        <p:cTn id="10" dur="500" fill="hold"/>
                                        <p:tgtEl>
                                          <p:spTgt spid="1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8E6DC5BD-AF55-6B2F-8AF0-56822D8FE2C2}"/>
              </a:ext>
            </a:extLst>
          </p:cNvPr>
          <p:cNvSpPr/>
          <p:nvPr/>
        </p:nvSpPr>
        <p:spPr>
          <a:xfrm>
            <a:off x="7588577" y="320005"/>
            <a:ext cx="4527960" cy="763437"/>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400" b="1">
                <a:latin typeface="Calibri" panose="020F0502020204030204" pitchFamily="34" charset="0"/>
                <a:ea typeface="Calibri"/>
                <a:cs typeface="Calibri" panose="020F0502020204030204" pitchFamily="34" charset="0"/>
              </a:rPr>
              <a:t>أنماط المتعلمين  وفق نظام الفورمات:-</a:t>
            </a:r>
            <a:endParaRPr lang="ar-EG" sz="2400" dirty="0">
              <a:latin typeface="Calibri" panose="020F0502020204030204" pitchFamily="34" charset="0"/>
              <a:ea typeface="Calibri"/>
              <a:cs typeface="Calibri" panose="020F0502020204030204" pitchFamily="34" charset="0"/>
            </a:endParaRPr>
          </a:p>
        </p:txBody>
      </p:sp>
      <p:sp>
        <p:nvSpPr>
          <p:cNvPr id="4" name="مربع نص 3">
            <a:extLst>
              <a:ext uri="{FF2B5EF4-FFF2-40B4-BE49-F238E27FC236}">
                <a16:creationId xmlns:a16="http://schemas.microsoft.com/office/drawing/2014/main" id="{29AA6535-4BD3-4B93-8ABA-9D4FDE4B6408}"/>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5" name="Round Diagonal Corner Rectangle 7">
            <a:extLst>
              <a:ext uri="{FF2B5EF4-FFF2-40B4-BE49-F238E27FC236}">
                <a16:creationId xmlns:a16="http://schemas.microsoft.com/office/drawing/2014/main" id="{5F09C219-6863-AF9E-A51B-2837B90A8F08}"/>
              </a:ext>
            </a:extLst>
          </p:cNvPr>
          <p:cNvSpPr/>
          <p:nvPr/>
        </p:nvSpPr>
        <p:spPr>
          <a:xfrm>
            <a:off x="2979602" y="1316442"/>
            <a:ext cx="8421742" cy="4070745"/>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15000"/>
              </a:lnSpc>
              <a:spcAft>
                <a:spcPts val="1000"/>
              </a:spcAft>
            </a:pPr>
            <a:r>
              <a:rPr lang="ar-EG" sz="2000" b="1" dirty="0">
                <a:solidFill>
                  <a:schemeClr val="accent3">
                    <a:lumMod val="50000"/>
                  </a:schemeClr>
                </a:solidFill>
                <a:latin typeface="Calibri" panose="020F0502020204030204" pitchFamily="34" charset="0"/>
                <a:ea typeface="Calibri"/>
                <a:cs typeface="Calibri" panose="020F0502020204030204" pitchFamily="34" charset="0"/>
              </a:rPr>
              <a:t>يبحث عن الحقائق والمعلومات ويشكل الأفكار ويفكر خلال المفاهيم المجردة ويفضل العمليات المجردة والتأمل ويحتاج التركيز في محتوى ما يتعلمه ويتضمن استراتيجيات التعلم المناسبة له المشاهدة والتصنيف ووضع النظريات واستراتيجيات التعلم المرتبطة بالنمط التحليلي الاستماع للمعلومات والتفكير بها والبحث عن الحقائق وتعلم ما يفكر به الخبراء وتشكيل الافكار </a:t>
            </a:r>
            <a:endParaRPr lang="en-US" sz="2000" b="1" dirty="0">
              <a:solidFill>
                <a:schemeClr val="accent3">
                  <a:lumMod val="50000"/>
                </a:schemeClr>
              </a:solidFill>
              <a:latin typeface="Calibri" panose="020F0502020204030204" pitchFamily="34" charset="0"/>
              <a:ea typeface="Times New Roman"/>
              <a:cs typeface="Calibri" panose="020F0502020204030204" pitchFamily="34" charset="0"/>
            </a:endParaRPr>
          </a:p>
          <a:p>
            <a:pPr algn="just" rtl="1">
              <a:lnSpc>
                <a:spcPct val="115000"/>
              </a:lnSpc>
              <a:spcAft>
                <a:spcPts val="1000"/>
              </a:spcAft>
              <a:tabLst>
                <a:tab pos="1797685" algn="l"/>
              </a:tabLst>
            </a:pPr>
            <a:r>
              <a:rPr lang="ar-EG" sz="2000" b="1" dirty="0">
                <a:solidFill>
                  <a:schemeClr val="accent3">
                    <a:lumMod val="50000"/>
                  </a:schemeClr>
                </a:solidFill>
                <a:latin typeface="Calibri" panose="020F0502020204030204" pitchFamily="34" charset="0"/>
                <a:ea typeface="Calibri"/>
                <a:cs typeface="Calibri" panose="020F0502020204030204" pitchFamily="34" charset="0"/>
              </a:rPr>
              <a:t>السؤال الأساسي له ماذا؟	</a:t>
            </a:r>
            <a:endParaRPr lang="en-US" sz="2000" b="1" dirty="0">
              <a:solidFill>
                <a:schemeClr val="accent3">
                  <a:lumMod val="50000"/>
                </a:schemeClr>
              </a:solidFill>
              <a:latin typeface="Calibri" panose="020F0502020204030204" pitchFamily="34" charset="0"/>
              <a:ea typeface="Times New Roman"/>
              <a:cs typeface="Calibri" panose="020F0502020204030204" pitchFamily="34" charset="0"/>
            </a:endParaRPr>
          </a:p>
          <a:p>
            <a:pPr algn="just" rtl="1">
              <a:lnSpc>
                <a:spcPct val="115000"/>
              </a:lnSpc>
              <a:spcAft>
                <a:spcPts val="1000"/>
              </a:spcAft>
            </a:pPr>
            <a:r>
              <a:rPr lang="ar-EG" sz="2000" b="1" dirty="0">
                <a:solidFill>
                  <a:schemeClr val="accent3">
                    <a:lumMod val="50000"/>
                  </a:schemeClr>
                </a:solidFill>
                <a:latin typeface="Calibri" panose="020F0502020204030204" pitchFamily="34" charset="0"/>
                <a:ea typeface="Calibri"/>
                <a:cs typeface="Calibri" panose="020F0502020204030204" pitchFamily="34" charset="0"/>
              </a:rPr>
              <a:t>والخطوة التعليمية الملائمة لهذا النمط الفحص – إعادة الحل. </a:t>
            </a:r>
            <a:endParaRPr lang="en-US" sz="2000" b="1" dirty="0">
              <a:solidFill>
                <a:schemeClr val="accent3">
                  <a:lumMod val="50000"/>
                </a:schemeClr>
              </a:solidFill>
              <a:latin typeface="Calibri" panose="020F0502020204030204" pitchFamily="34" charset="0"/>
              <a:ea typeface="Times New Roman"/>
              <a:cs typeface="Calibri" panose="020F0502020204030204" pitchFamily="34" charset="0"/>
            </a:endParaRPr>
          </a:p>
        </p:txBody>
      </p:sp>
      <p:grpSp>
        <p:nvGrpSpPr>
          <p:cNvPr id="6" name="Group 49">
            <a:extLst>
              <a:ext uri="{FF2B5EF4-FFF2-40B4-BE49-F238E27FC236}">
                <a16:creationId xmlns:a16="http://schemas.microsoft.com/office/drawing/2014/main" id="{0A6FE929-EE82-4E95-5664-46CB5F9C7BA7}"/>
              </a:ext>
            </a:extLst>
          </p:cNvPr>
          <p:cNvGrpSpPr/>
          <p:nvPr/>
        </p:nvGrpSpPr>
        <p:grpSpPr>
          <a:xfrm>
            <a:off x="9492792" y="1269508"/>
            <a:ext cx="2024082" cy="836629"/>
            <a:chOff x="73579" y="795384"/>
            <a:chExt cx="6552889" cy="1036307"/>
          </a:xfrm>
        </p:grpSpPr>
        <p:sp>
          <p:nvSpPr>
            <p:cNvPr id="7" name="Rectangle 50">
              <a:extLst>
                <a:ext uri="{FF2B5EF4-FFF2-40B4-BE49-F238E27FC236}">
                  <a16:creationId xmlns:a16="http://schemas.microsoft.com/office/drawing/2014/main" id="{10AD92A5-852D-CDC2-AEB0-9533DC91BF78}"/>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33">
              <a:extLst>
                <a:ext uri="{FF2B5EF4-FFF2-40B4-BE49-F238E27FC236}">
                  <a16:creationId xmlns:a16="http://schemas.microsoft.com/office/drawing/2014/main" id="{20FE6CC5-C452-DE1B-1701-2F5DD0353569}"/>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52">
              <a:extLst>
                <a:ext uri="{FF2B5EF4-FFF2-40B4-BE49-F238E27FC236}">
                  <a16:creationId xmlns:a16="http://schemas.microsoft.com/office/drawing/2014/main" id="{46F3435E-66A3-2C43-4B7D-B731E11A3BA6}"/>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53">
              <a:extLst>
                <a:ext uri="{FF2B5EF4-FFF2-40B4-BE49-F238E27FC236}">
                  <a16:creationId xmlns:a16="http://schemas.microsoft.com/office/drawing/2014/main" id="{A85EDFAA-9EB2-A236-BDB3-5D5EB3FAF9BA}"/>
                </a:ext>
              </a:extLst>
            </p:cNvPr>
            <p:cNvGrpSpPr/>
            <p:nvPr/>
          </p:nvGrpSpPr>
          <p:grpSpPr>
            <a:xfrm>
              <a:off x="5588896" y="1531471"/>
              <a:ext cx="390125" cy="205592"/>
              <a:chOff x="5588896" y="1531471"/>
              <a:chExt cx="390125" cy="205592"/>
            </a:xfrm>
          </p:grpSpPr>
          <p:sp>
            <p:nvSpPr>
              <p:cNvPr id="13" name="Oval 56">
                <a:extLst>
                  <a:ext uri="{FF2B5EF4-FFF2-40B4-BE49-F238E27FC236}">
                    <a16:creationId xmlns:a16="http://schemas.microsoft.com/office/drawing/2014/main" id="{F643F95E-062C-208B-537F-62FE00842DC5}"/>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Freeform: Shape 39">
                <a:extLst>
                  <a:ext uri="{FF2B5EF4-FFF2-40B4-BE49-F238E27FC236}">
                    <a16:creationId xmlns:a16="http://schemas.microsoft.com/office/drawing/2014/main" id="{F7ACAD30-39A1-FD11-BCE0-8B67A8C8EBE8}"/>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Shape 36">
              <a:extLst>
                <a:ext uri="{FF2B5EF4-FFF2-40B4-BE49-F238E27FC236}">
                  <a16:creationId xmlns:a16="http://schemas.microsoft.com/office/drawing/2014/main" id="{89A0062E-E1F7-E686-90F1-BA36FFD166CE}"/>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37">
              <a:extLst>
                <a:ext uri="{FF2B5EF4-FFF2-40B4-BE49-F238E27FC236}">
                  <a16:creationId xmlns:a16="http://schemas.microsoft.com/office/drawing/2014/main" id="{B7376508-F85E-246E-B324-AC7FD5A5F3B2}"/>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مربع نص 14">
            <a:extLst>
              <a:ext uri="{FF2B5EF4-FFF2-40B4-BE49-F238E27FC236}">
                <a16:creationId xmlns:a16="http://schemas.microsoft.com/office/drawing/2014/main" id="{70983C2A-69C9-7646-BF6B-FD409A8370CB}"/>
              </a:ext>
            </a:extLst>
          </p:cNvPr>
          <p:cNvSpPr txBox="1"/>
          <p:nvPr/>
        </p:nvSpPr>
        <p:spPr>
          <a:xfrm>
            <a:off x="9433231" y="1577854"/>
            <a:ext cx="1726481" cy="425501"/>
          </a:xfrm>
          <a:prstGeom prst="rect">
            <a:avLst/>
          </a:prstGeom>
          <a:noFill/>
        </p:spPr>
        <p:txBody>
          <a:bodyPr wrap="square">
            <a:spAutoFit/>
          </a:bodyPr>
          <a:lstStyle/>
          <a:p>
            <a:pPr algn="just" rtl="1">
              <a:lnSpc>
                <a:spcPct val="115000"/>
              </a:lnSpc>
              <a:spcAft>
                <a:spcPts val="1000"/>
              </a:spcAft>
            </a:pPr>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التحليلي:</a:t>
            </a:r>
          </a:p>
        </p:txBody>
      </p:sp>
    </p:spTree>
    <p:extLst>
      <p:ext uri="{BB962C8B-B14F-4D97-AF65-F5344CB8AC3E}">
        <p14:creationId xmlns:p14="http://schemas.microsoft.com/office/powerpoint/2010/main" val="329850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ppt_w</p:attrName>
                                        </p:attrNameLst>
                                      </p:cBhvr>
                                      <p:tavLst>
                                        <p:tav tm="0">
                                          <p:val>
                                            <p:fltVal val="0"/>
                                          </p:val>
                                        </p:tav>
                                        <p:tav tm="100000">
                                          <p:val>
                                            <p:strVal val="#ppt_w"/>
                                          </p:val>
                                        </p:tav>
                                      </p:tavLst>
                                    </p:anim>
                                    <p:anim calcmode="lin" valueType="num">
                                      <p:cBhvr>
                                        <p:cTn id="10"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685DA545-8C07-BC6B-5B9B-8B6A719D5C2B}"/>
              </a:ext>
            </a:extLst>
          </p:cNvPr>
          <p:cNvSpPr/>
          <p:nvPr/>
        </p:nvSpPr>
        <p:spPr>
          <a:xfrm>
            <a:off x="7588577" y="107256"/>
            <a:ext cx="4527960" cy="763437"/>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400" b="1">
                <a:latin typeface="Calibri" panose="020F0502020204030204" pitchFamily="34" charset="0"/>
                <a:ea typeface="Calibri"/>
                <a:cs typeface="Calibri" panose="020F0502020204030204" pitchFamily="34" charset="0"/>
              </a:rPr>
              <a:t>أنماط المتعلمين  وفق نظام الفورمات:-</a:t>
            </a:r>
            <a:endParaRPr lang="ar-EG" sz="2400" dirty="0">
              <a:latin typeface="Calibri" panose="020F0502020204030204" pitchFamily="34" charset="0"/>
              <a:ea typeface="Calibri"/>
              <a:cs typeface="Calibri" panose="020F0502020204030204" pitchFamily="34" charset="0"/>
            </a:endParaRPr>
          </a:p>
        </p:txBody>
      </p:sp>
      <p:sp>
        <p:nvSpPr>
          <p:cNvPr id="3" name="مربع نص 2">
            <a:extLst>
              <a:ext uri="{FF2B5EF4-FFF2-40B4-BE49-F238E27FC236}">
                <a16:creationId xmlns:a16="http://schemas.microsoft.com/office/drawing/2014/main" id="{F1E1AA19-2631-5183-8F93-E841115FA9C5}"/>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4" name="Round Diagonal Corner Rectangle 7">
            <a:extLst>
              <a:ext uri="{FF2B5EF4-FFF2-40B4-BE49-F238E27FC236}">
                <a16:creationId xmlns:a16="http://schemas.microsoft.com/office/drawing/2014/main" id="{AF1D8881-C4BF-4712-8E85-32F67D370272}"/>
              </a:ext>
            </a:extLst>
          </p:cNvPr>
          <p:cNvSpPr/>
          <p:nvPr/>
        </p:nvSpPr>
        <p:spPr>
          <a:xfrm>
            <a:off x="1077379" y="1005026"/>
            <a:ext cx="10645956" cy="5803483"/>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15000"/>
              </a:lnSpc>
              <a:spcAft>
                <a:spcPts val="1000"/>
              </a:spcAft>
            </a:pPr>
            <a:r>
              <a:rPr lang="ar-EG" sz="2000" dirty="0">
                <a:solidFill>
                  <a:schemeClr val="accent3">
                    <a:lumMod val="50000"/>
                  </a:schemeClr>
                </a:solidFill>
                <a:latin typeface="Calibri" panose="020F0502020204030204" pitchFamily="34" charset="0"/>
                <a:ea typeface="Calibri"/>
                <a:cs typeface="Calibri" panose="020F0502020204030204" pitchFamily="34" charset="0"/>
              </a:rPr>
              <a:t>يتعلم من خلال الاستكشاف والبحث عن الامكانيات واكتشاف بالمحاولة والخطأ ويحب التجريب وفحص تجاربه عمليا ويحب تطبيق ما تعلمه في الموافق الجديدة وتبني ما يتعلمه وتعديله من خلال طرح أسئلة ماذا إذا؟</a:t>
            </a:r>
          </a:p>
          <a:p>
            <a:pPr algn="just" rtl="1">
              <a:lnSpc>
                <a:spcPct val="115000"/>
              </a:lnSpc>
              <a:spcAft>
                <a:spcPts val="1000"/>
              </a:spcAft>
            </a:pPr>
            <a:r>
              <a:rPr lang="ar-EG" sz="2000" dirty="0">
                <a:solidFill>
                  <a:schemeClr val="accent3">
                    <a:lumMod val="50000"/>
                  </a:schemeClr>
                </a:solidFill>
                <a:latin typeface="Calibri" panose="020F0502020204030204" pitchFamily="34" charset="0"/>
                <a:ea typeface="Calibri"/>
                <a:cs typeface="Calibri" panose="020F0502020204030204" pitchFamily="34" charset="0"/>
              </a:rPr>
              <a:t>يستخدم هذا النمط استراتيجيات معينة مثل التعديل والتبني وحب المغامرة والإبداع  </a:t>
            </a:r>
            <a:r>
              <a:rPr lang="ar-EG" sz="2000" dirty="0" err="1">
                <a:solidFill>
                  <a:schemeClr val="accent3">
                    <a:lumMod val="50000"/>
                  </a:schemeClr>
                </a:solidFill>
                <a:latin typeface="Calibri" panose="020F0502020204030204" pitchFamily="34" charset="0"/>
                <a:ea typeface="Calibri"/>
                <a:cs typeface="Calibri" panose="020F0502020204030204" pitchFamily="34" charset="0"/>
              </a:rPr>
              <a:t>واستراتيجات</a:t>
            </a:r>
            <a:r>
              <a:rPr lang="ar-EG" sz="2000" dirty="0">
                <a:solidFill>
                  <a:schemeClr val="accent3">
                    <a:lumMod val="50000"/>
                  </a:schemeClr>
                </a:solidFill>
                <a:latin typeface="Calibri" panose="020F0502020204030204" pitchFamily="34" charset="0"/>
                <a:ea typeface="Calibri"/>
                <a:cs typeface="Calibri" panose="020F0502020204030204" pitchFamily="34" charset="0"/>
              </a:rPr>
              <a:t> التعلم الملائمة له العمل والبحث عن الامكانيات المخبأة والاستكشاف والتعلم بالمحالة والخطأ والسؤال الأساسي الذي يطرحه هو ماذا إذا؟ ويحب مشاركة الآخرين في أعماله وتقديم ملف لإنجازاته ومهارات تعلمه والتعديل والتكيف والمغامرة والابداع.</a:t>
            </a:r>
          </a:p>
          <a:p>
            <a:pPr algn="just" rtl="1">
              <a:lnSpc>
                <a:spcPct val="115000"/>
              </a:lnSpc>
              <a:spcAft>
                <a:spcPts val="1000"/>
              </a:spcAft>
            </a:pPr>
            <a:r>
              <a:rPr lang="ar-EG" sz="2400" b="1" dirty="0">
                <a:solidFill>
                  <a:schemeClr val="accent3">
                    <a:lumMod val="50000"/>
                  </a:schemeClr>
                </a:solidFill>
                <a:latin typeface="Calibri" panose="020F0502020204030204" pitchFamily="34" charset="0"/>
                <a:ea typeface="Calibri"/>
                <a:cs typeface="Calibri" panose="020F0502020204030204" pitchFamily="34" charset="0"/>
              </a:rPr>
              <a:t>فالنوع الأول التخيلي  </a:t>
            </a:r>
            <a:r>
              <a:rPr lang="ar-EG" sz="2000" dirty="0">
                <a:solidFill>
                  <a:schemeClr val="accent3">
                    <a:lumMod val="50000"/>
                  </a:schemeClr>
                </a:solidFill>
                <a:latin typeface="Calibri" panose="020F0502020204030204" pitchFamily="34" charset="0"/>
                <a:ea typeface="Calibri"/>
                <a:cs typeface="Calibri" panose="020F0502020204030204" pitchFamily="34" charset="0"/>
              </a:rPr>
              <a:t>يهتم بالمعني الشخصي ويسأل لماذا أتعلم، والنوع الثاني التحليلي يهتم بالحقائق التي تؤدي الي إدراك المفاهيم ويسأل ماذا أتعلم والنوع الثالث البديهي يهتم بكيف تعمل الاشياء؟ ويسأل كيف أطبق.</a:t>
            </a:r>
          </a:p>
          <a:p>
            <a:pPr algn="just" rtl="1">
              <a:lnSpc>
                <a:spcPct val="115000"/>
              </a:lnSpc>
              <a:spcAft>
                <a:spcPts val="1000"/>
              </a:spcAft>
            </a:pPr>
            <a:r>
              <a:rPr lang="ar-EG" sz="2400" b="1" dirty="0">
                <a:solidFill>
                  <a:schemeClr val="accent3">
                    <a:lumMod val="50000"/>
                  </a:schemeClr>
                </a:solidFill>
                <a:latin typeface="Calibri" panose="020F0502020204030204" pitchFamily="34" charset="0"/>
                <a:ea typeface="Calibri"/>
                <a:cs typeface="Calibri" panose="020F0502020204030204" pitchFamily="34" charset="0"/>
              </a:rPr>
              <a:t>أما النوع الرابع الديناميكي </a:t>
            </a:r>
            <a:r>
              <a:rPr lang="ar-EG" sz="2000" dirty="0">
                <a:solidFill>
                  <a:schemeClr val="accent3">
                    <a:lumMod val="50000"/>
                  </a:schemeClr>
                </a:solidFill>
                <a:latin typeface="Calibri" panose="020F0502020204030204" pitchFamily="34" charset="0"/>
                <a:ea typeface="Calibri"/>
                <a:cs typeface="Calibri" panose="020F0502020204030204" pitchFamily="34" charset="0"/>
              </a:rPr>
              <a:t>فيهتم باكتشاف الذات ويسأل ماذا لو</a:t>
            </a:r>
          </a:p>
        </p:txBody>
      </p:sp>
      <p:grpSp>
        <p:nvGrpSpPr>
          <p:cNvPr id="5" name="Group 49">
            <a:extLst>
              <a:ext uri="{FF2B5EF4-FFF2-40B4-BE49-F238E27FC236}">
                <a16:creationId xmlns:a16="http://schemas.microsoft.com/office/drawing/2014/main" id="{AFF465C7-A3F0-6315-51BD-DD07485B5280}"/>
              </a:ext>
            </a:extLst>
          </p:cNvPr>
          <p:cNvGrpSpPr/>
          <p:nvPr/>
        </p:nvGrpSpPr>
        <p:grpSpPr>
          <a:xfrm>
            <a:off x="9148404" y="1083991"/>
            <a:ext cx="2024082" cy="836629"/>
            <a:chOff x="73579" y="795384"/>
            <a:chExt cx="6552889" cy="1036307"/>
          </a:xfrm>
        </p:grpSpPr>
        <p:sp>
          <p:nvSpPr>
            <p:cNvPr id="6" name="Rectangle 50">
              <a:extLst>
                <a:ext uri="{FF2B5EF4-FFF2-40B4-BE49-F238E27FC236}">
                  <a16:creationId xmlns:a16="http://schemas.microsoft.com/office/drawing/2014/main" id="{2A574BEF-62CA-3DE1-4432-ED95D77C95B4}"/>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33">
              <a:extLst>
                <a:ext uri="{FF2B5EF4-FFF2-40B4-BE49-F238E27FC236}">
                  <a16:creationId xmlns:a16="http://schemas.microsoft.com/office/drawing/2014/main" id="{F45320E6-DE70-F7F1-1BA4-8CB4BD095948}"/>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F416C2E7-0A4A-2B20-31BE-6398ECC65FCA}"/>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53">
              <a:extLst>
                <a:ext uri="{FF2B5EF4-FFF2-40B4-BE49-F238E27FC236}">
                  <a16:creationId xmlns:a16="http://schemas.microsoft.com/office/drawing/2014/main" id="{0938CBAA-AFD0-997F-0E79-628877C0372A}"/>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8A539069-B207-8DBB-3F9A-456719C83148}"/>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47FB0BB5-0D05-CF78-E697-77CD94AA6E68}"/>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A2E3441A-A8F4-3A8A-0C39-C21549B9BFD3}"/>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B92E8A52-08C7-229F-5490-F55488FEAF07}"/>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مربع نص 13">
            <a:extLst>
              <a:ext uri="{FF2B5EF4-FFF2-40B4-BE49-F238E27FC236}">
                <a16:creationId xmlns:a16="http://schemas.microsoft.com/office/drawing/2014/main" id="{39CCB0F5-22EB-95AE-7AD1-4F5E7D3B3D3C}"/>
              </a:ext>
            </a:extLst>
          </p:cNvPr>
          <p:cNvSpPr txBox="1"/>
          <p:nvPr/>
        </p:nvSpPr>
        <p:spPr>
          <a:xfrm>
            <a:off x="8671440" y="1289556"/>
            <a:ext cx="2114609" cy="425501"/>
          </a:xfrm>
          <a:prstGeom prst="rect">
            <a:avLst/>
          </a:prstGeom>
          <a:noFill/>
        </p:spPr>
        <p:txBody>
          <a:bodyPr wrap="square">
            <a:spAutoFit/>
          </a:bodyPr>
          <a:lstStyle/>
          <a:p>
            <a:pPr algn="just" rtl="1">
              <a:lnSpc>
                <a:spcPct val="115000"/>
              </a:lnSpc>
              <a:spcAft>
                <a:spcPts val="1000"/>
              </a:spcAft>
            </a:pPr>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الديناميكي:</a:t>
            </a:r>
          </a:p>
        </p:txBody>
      </p:sp>
      <p:sp>
        <p:nvSpPr>
          <p:cNvPr id="15" name="Rounded Rectangle 43">
            <a:extLst>
              <a:ext uri="{FF2B5EF4-FFF2-40B4-BE49-F238E27FC236}">
                <a16:creationId xmlns:a16="http://schemas.microsoft.com/office/drawing/2014/main" id="{29FCC3D0-74EC-C47C-8289-9617736A6DD4}"/>
              </a:ext>
            </a:extLst>
          </p:cNvPr>
          <p:cNvSpPr/>
          <p:nvPr/>
        </p:nvSpPr>
        <p:spPr>
          <a:xfrm rot="2867555">
            <a:off x="11006239" y="4516748"/>
            <a:ext cx="264524" cy="303913"/>
          </a:xfrm>
          <a:prstGeom prst="roundRect">
            <a:avLst>
              <a:gd name="adj" fmla="val 28206"/>
            </a:avLst>
          </a:prstGeom>
          <a:solidFill>
            <a:srgbClr val="0070C0"/>
          </a:solidFill>
          <a:ln>
            <a:solidFill>
              <a:srgbClr val="A9A9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43">
            <a:extLst>
              <a:ext uri="{FF2B5EF4-FFF2-40B4-BE49-F238E27FC236}">
                <a16:creationId xmlns:a16="http://schemas.microsoft.com/office/drawing/2014/main" id="{28450673-C1B2-714C-33E0-3C155D8CCD87}"/>
              </a:ext>
            </a:extLst>
          </p:cNvPr>
          <p:cNvSpPr/>
          <p:nvPr/>
        </p:nvSpPr>
        <p:spPr>
          <a:xfrm rot="8811476">
            <a:off x="10971502" y="5358377"/>
            <a:ext cx="313376" cy="250053"/>
          </a:xfrm>
          <a:prstGeom prst="roundRect">
            <a:avLst>
              <a:gd name="adj" fmla="val 28206"/>
            </a:avLst>
          </a:prstGeom>
          <a:solidFill>
            <a:srgbClr val="0070C0"/>
          </a:solidFill>
          <a:ln>
            <a:solidFill>
              <a:srgbClr val="A9A9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19206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D5306739-5D14-832A-A962-7FE718CCB625}"/>
              </a:ext>
            </a:extLst>
          </p:cNvPr>
          <p:cNvSpPr/>
          <p:nvPr/>
        </p:nvSpPr>
        <p:spPr>
          <a:xfrm>
            <a:off x="7588577" y="320005"/>
            <a:ext cx="4527960" cy="763437"/>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400" b="1" dirty="0">
                <a:latin typeface="Calibri" panose="020F0502020204030204" pitchFamily="34" charset="0"/>
                <a:ea typeface="Calibri"/>
                <a:cs typeface="Calibri" panose="020F0502020204030204" pitchFamily="34" charset="0"/>
              </a:rPr>
              <a:t>أنماط المتعلمين  وفق نظام الفورمات:-</a:t>
            </a:r>
            <a:endParaRPr lang="ar-EG" sz="2400" dirty="0">
              <a:latin typeface="Calibri" panose="020F0502020204030204" pitchFamily="34" charset="0"/>
              <a:ea typeface="Calibri"/>
              <a:cs typeface="Calibri" panose="020F0502020204030204" pitchFamily="34" charset="0"/>
            </a:endParaRPr>
          </a:p>
        </p:txBody>
      </p:sp>
      <p:sp>
        <p:nvSpPr>
          <p:cNvPr id="3" name="مربع نص 2">
            <a:extLst>
              <a:ext uri="{FF2B5EF4-FFF2-40B4-BE49-F238E27FC236}">
                <a16:creationId xmlns:a16="http://schemas.microsoft.com/office/drawing/2014/main" id="{B7D5C826-C32B-5006-849B-2A2BE19BC63F}"/>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4" name="Round Diagonal Corner Rectangle 7">
            <a:extLst>
              <a:ext uri="{FF2B5EF4-FFF2-40B4-BE49-F238E27FC236}">
                <a16:creationId xmlns:a16="http://schemas.microsoft.com/office/drawing/2014/main" id="{56EA861A-0070-43E5-19A0-BA03DF7108EE}"/>
              </a:ext>
            </a:extLst>
          </p:cNvPr>
          <p:cNvSpPr/>
          <p:nvPr/>
        </p:nvSpPr>
        <p:spPr>
          <a:xfrm>
            <a:off x="3770722" y="1316442"/>
            <a:ext cx="7630622" cy="3928161"/>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يتعلم من خلال الفعل والتجريب وتطبيق النظريات ويعتمد على المعلومات من خلال التجريب النشط والمعالجة المجردة ومعرفة كيف يمكن تطبيق ما يتعلمه واستراتيجيات تعلمه الفعل والتجريب والبناء وخلق الاستخدامات وتطبيق الأفكار والسؤال الأساسي له كيف؟</a:t>
            </a:r>
          </a:p>
          <a:p>
            <a:pPr algn="just"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والتوسع بتوظيف ما تم تعلمه وتثبيت الحل من خلال إكمال التمرين او إبداع مشروع. </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p:txBody>
      </p:sp>
      <p:grpSp>
        <p:nvGrpSpPr>
          <p:cNvPr id="5" name="Group 49">
            <a:extLst>
              <a:ext uri="{FF2B5EF4-FFF2-40B4-BE49-F238E27FC236}">
                <a16:creationId xmlns:a16="http://schemas.microsoft.com/office/drawing/2014/main" id="{FCD6FC2E-88E5-C516-6ED9-602E754B8DD2}"/>
              </a:ext>
            </a:extLst>
          </p:cNvPr>
          <p:cNvGrpSpPr/>
          <p:nvPr/>
        </p:nvGrpSpPr>
        <p:grpSpPr>
          <a:xfrm>
            <a:off x="9492792" y="1269508"/>
            <a:ext cx="2024082" cy="836629"/>
            <a:chOff x="73579" y="795384"/>
            <a:chExt cx="6552889" cy="1036307"/>
          </a:xfrm>
        </p:grpSpPr>
        <p:sp>
          <p:nvSpPr>
            <p:cNvPr id="6" name="Rectangle 50">
              <a:extLst>
                <a:ext uri="{FF2B5EF4-FFF2-40B4-BE49-F238E27FC236}">
                  <a16:creationId xmlns:a16="http://schemas.microsoft.com/office/drawing/2014/main" id="{20B5E6A0-BB88-834C-BB69-AB5A7BB3F831}"/>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33">
              <a:extLst>
                <a:ext uri="{FF2B5EF4-FFF2-40B4-BE49-F238E27FC236}">
                  <a16:creationId xmlns:a16="http://schemas.microsoft.com/office/drawing/2014/main" id="{FE673C92-DC31-4E0C-2135-9D065EEE0FA7}"/>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52">
              <a:extLst>
                <a:ext uri="{FF2B5EF4-FFF2-40B4-BE49-F238E27FC236}">
                  <a16:creationId xmlns:a16="http://schemas.microsoft.com/office/drawing/2014/main" id="{58989ABC-B557-A712-78EA-96C0DDFAFA6B}"/>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53">
              <a:extLst>
                <a:ext uri="{FF2B5EF4-FFF2-40B4-BE49-F238E27FC236}">
                  <a16:creationId xmlns:a16="http://schemas.microsoft.com/office/drawing/2014/main" id="{23107391-FF47-3B7F-79DD-71C71059CAFA}"/>
                </a:ext>
              </a:extLst>
            </p:cNvPr>
            <p:cNvGrpSpPr/>
            <p:nvPr/>
          </p:nvGrpSpPr>
          <p:grpSpPr>
            <a:xfrm>
              <a:off x="5588896" y="1531471"/>
              <a:ext cx="390125" cy="205592"/>
              <a:chOff x="5588896" y="1531471"/>
              <a:chExt cx="390125" cy="205592"/>
            </a:xfrm>
          </p:grpSpPr>
          <p:sp>
            <p:nvSpPr>
              <p:cNvPr id="12" name="Oval 56">
                <a:extLst>
                  <a:ext uri="{FF2B5EF4-FFF2-40B4-BE49-F238E27FC236}">
                    <a16:creationId xmlns:a16="http://schemas.microsoft.com/office/drawing/2014/main" id="{9A23D24C-2F73-6AC3-A640-AAA4DC296C05}"/>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3" name="Freeform: Shape 39">
                <a:extLst>
                  <a:ext uri="{FF2B5EF4-FFF2-40B4-BE49-F238E27FC236}">
                    <a16:creationId xmlns:a16="http://schemas.microsoft.com/office/drawing/2014/main" id="{4324FB61-F5D1-3167-854A-B7AD4F87172D}"/>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Shape 36">
              <a:extLst>
                <a:ext uri="{FF2B5EF4-FFF2-40B4-BE49-F238E27FC236}">
                  <a16:creationId xmlns:a16="http://schemas.microsoft.com/office/drawing/2014/main" id="{481DD194-7201-7F15-3998-BEE249A0494D}"/>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Freeform: Shape 37">
              <a:extLst>
                <a:ext uri="{FF2B5EF4-FFF2-40B4-BE49-F238E27FC236}">
                  <a16:creationId xmlns:a16="http://schemas.microsoft.com/office/drawing/2014/main" id="{D043B455-697C-C275-4821-7A3601234E39}"/>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4" name="مربع نص 13">
            <a:extLst>
              <a:ext uri="{FF2B5EF4-FFF2-40B4-BE49-F238E27FC236}">
                <a16:creationId xmlns:a16="http://schemas.microsoft.com/office/drawing/2014/main" id="{5B59AD23-1994-6B70-5DA2-5D9FF4A7DE2C}"/>
              </a:ext>
            </a:extLst>
          </p:cNvPr>
          <p:cNvSpPr txBox="1"/>
          <p:nvPr/>
        </p:nvSpPr>
        <p:spPr>
          <a:xfrm>
            <a:off x="9433231" y="1577854"/>
            <a:ext cx="1726481" cy="425501"/>
          </a:xfrm>
          <a:prstGeom prst="rect">
            <a:avLst/>
          </a:prstGeom>
          <a:noFill/>
        </p:spPr>
        <p:txBody>
          <a:bodyPr wrap="square">
            <a:spAutoFit/>
          </a:bodyPr>
          <a:lstStyle/>
          <a:p>
            <a:pPr algn="just" rtl="1">
              <a:lnSpc>
                <a:spcPct val="115000"/>
              </a:lnSpc>
              <a:spcAft>
                <a:spcPts val="1000"/>
              </a:spcAft>
            </a:pPr>
            <a:r>
              <a:rPr lang="ar-EG" sz="2000" b="1">
                <a:solidFill>
                  <a:schemeClr val="bg1"/>
                </a:solidFill>
                <a:latin typeface="Calibri" panose="020F0502020204030204" pitchFamily="34" charset="0"/>
                <a:ea typeface="Calibri"/>
                <a:cs typeface="Calibri" panose="020F0502020204030204" pitchFamily="34" charset="0"/>
              </a:rPr>
              <a:t>المتعلم البديهي</a:t>
            </a:r>
            <a:r>
              <a:rPr lang="ar-EG" sz="2000">
                <a:solidFill>
                  <a:schemeClr val="bg1"/>
                </a:solidFill>
                <a:latin typeface="Calibri" panose="020F0502020204030204" pitchFamily="34" charset="0"/>
                <a:ea typeface="Calibri"/>
                <a:cs typeface="Calibri" panose="020F0502020204030204" pitchFamily="34" charset="0"/>
              </a:rPr>
              <a:t>: </a:t>
            </a:r>
            <a:endParaRPr lang="ar-EG" sz="2000" dirty="0">
              <a:solidFill>
                <a:schemeClr val="bg1"/>
              </a:solidFill>
              <a:latin typeface="Calibri" panose="020F0502020204030204" pitchFamily="34" charset="0"/>
              <a:ea typeface="Calibri"/>
              <a:cs typeface="Calibri" panose="020F0502020204030204" pitchFamily="34" charset="0"/>
            </a:endParaRPr>
          </a:p>
        </p:txBody>
      </p:sp>
    </p:spTree>
    <p:extLst>
      <p:ext uri="{BB962C8B-B14F-4D97-AF65-F5344CB8AC3E}">
        <p14:creationId xmlns:p14="http://schemas.microsoft.com/office/powerpoint/2010/main" val="6310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ppt_x</p:attrName>
                                        </p:attrNameLst>
                                      </p:cBhvr>
                                      <p:tavLst>
                                        <p:tav tm="0">
                                          <p:val>
                                            <p:strVal val="#ppt_x-#ppt_w/2"/>
                                          </p:val>
                                        </p:tav>
                                        <p:tav tm="100000">
                                          <p:val>
                                            <p:strVal val="#ppt_x"/>
                                          </p:val>
                                        </p:tav>
                                      </p:tavLst>
                                    </p:anim>
                                    <p:anim calcmode="lin" valueType="num">
                                      <p:cBhvr>
                                        <p:cTn id="8" dur="500" fill="hold"/>
                                        <p:tgtEl>
                                          <p:spTgt spid="5"/>
                                        </p:tgtEl>
                                        <p:attrNameLst>
                                          <p:attrName>ppt_y</p:attrName>
                                        </p:attrNameLst>
                                      </p:cBhvr>
                                      <p:tavLst>
                                        <p:tav tm="0">
                                          <p:val>
                                            <p:strVal val="#ppt_y"/>
                                          </p:val>
                                        </p:tav>
                                        <p:tav tm="100000">
                                          <p:val>
                                            <p:strVal val="#ppt_y"/>
                                          </p:val>
                                        </p:tav>
                                      </p:tavLst>
                                    </p:anim>
                                    <p:anim calcmode="lin" valueType="num">
                                      <p:cBhvr>
                                        <p:cTn id="9" dur="500" fill="hold"/>
                                        <p:tgtEl>
                                          <p:spTgt spid="5"/>
                                        </p:tgtEl>
                                        <p:attrNameLst>
                                          <p:attrName>ppt_w</p:attrName>
                                        </p:attrNameLst>
                                      </p:cBhvr>
                                      <p:tavLst>
                                        <p:tav tm="0">
                                          <p:val>
                                            <p:fltVal val="0"/>
                                          </p:val>
                                        </p:tav>
                                        <p:tav tm="100000">
                                          <p:val>
                                            <p:strVal val="#ppt_w"/>
                                          </p:val>
                                        </p:tav>
                                      </p:tavLst>
                                    </p:anim>
                                    <p:anim calcmode="lin" valueType="num">
                                      <p:cBhvr>
                                        <p:cTn id="10" dur="5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31513E31-D772-7F19-1FB5-ED0C8805C07B}"/>
              </a:ext>
            </a:extLst>
          </p:cNvPr>
          <p:cNvSpPr/>
          <p:nvPr/>
        </p:nvSpPr>
        <p:spPr>
          <a:xfrm>
            <a:off x="7588577" y="320005"/>
            <a:ext cx="4527960" cy="763437"/>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400" b="1" dirty="0">
                <a:latin typeface="Calibri" panose="020F0502020204030204" pitchFamily="34" charset="0"/>
                <a:ea typeface="Calibri"/>
                <a:cs typeface="Calibri" panose="020F0502020204030204" pitchFamily="34" charset="0"/>
              </a:rPr>
              <a:t>أنماط المتعلمين  وفق نظام الفورمات:-</a:t>
            </a:r>
            <a:endParaRPr lang="ar-EG" sz="2400" dirty="0">
              <a:latin typeface="Calibri" panose="020F0502020204030204" pitchFamily="34" charset="0"/>
              <a:ea typeface="Calibri"/>
              <a:cs typeface="Calibri" panose="020F0502020204030204" pitchFamily="34" charset="0"/>
            </a:endParaRPr>
          </a:p>
        </p:txBody>
      </p:sp>
      <p:sp>
        <p:nvSpPr>
          <p:cNvPr id="3" name="مربع نص 2">
            <a:extLst>
              <a:ext uri="{FF2B5EF4-FFF2-40B4-BE49-F238E27FC236}">
                <a16:creationId xmlns:a16="http://schemas.microsoft.com/office/drawing/2014/main" id="{E592A4DE-0590-7832-4398-B163AEEA713C}"/>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4" name="Round Diagonal Corner Rectangle 7">
            <a:extLst>
              <a:ext uri="{FF2B5EF4-FFF2-40B4-BE49-F238E27FC236}">
                <a16:creationId xmlns:a16="http://schemas.microsoft.com/office/drawing/2014/main" id="{36DF6530-C0FC-896D-77B9-CC5B88CC6B68}"/>
              </a:ext>
            </a:extLst>
          </p:cNvPr>
          <p:cNvSpPr/>
          <p:nvPr/>
        </p:nvSpPr>
        <p:spPr>
          <a:xfrm>
            <a:off x="4506011" y="1165614"/>
            <a:ext cx="6320297" cy="3085876"/>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15000"/>
              </a:lnSpc>
              <a:spcAft>
                <a:spcPts val="1000"/>
              </a:spcAft>
            </a:pPr>
            <a:r>
              <a:rPr lang="ar-EG" sz="2000" b="1" dirty="0">
                <a:solidFill>
                  <a:prstClr val="black"/>
                </a:solidFill>
                <a:latin typeface="Calibri" panose="020F0502020204030204" pitchFamily="34" charset="0"/>
                <a:ea typeface="Calibri"/>
                <a:cs typeface="Calibri" panose="020F0502020204030204" pitchFamily="34" charset="0"/>
              </a:rPr>
              <a:t>وتحتل هذه الأنماط الأربعة أماكن هامة في نموذج الفورمات الذي يتكون من أربعة أجزاء، ويتضمن ثمانية أنشطة تلائم أنماط التعلم الأربعة باستخدام نصفي الدماغ، وباستخدام تقنيات المعالجة في كل ربع. </a:t>
            </a:r>
          </a:p>
        </p:txBody>
      </p:sp>
      <p:sp>
        <p:nvSpPr>
          <p:cNvPr id="14" name="مربع نص 13">
            <a:extLst>
              <a:ext uri="{FF2B5EF4-FFF2-40B4-BE49-F238E27FC236}">
                <a16:creationId xmlns:a16="http://schemas.microsoft.com/office/drawing/2014/main" id="{8A456211-A4ED-A889-5F88-26AC45A8157A}"/>
              </a:ext>
            </a:extLst>
          </p:cNvPr>
          <p:cNvSpPr txBox="1"/>
          <p:nvPr/>
        </p:nvSpPr>
        <p:spPr>
          <a:xfrm>
            <a:off x="9419212" y="1483586"/>
            <a:ext cx="1726481" cy="425501"/>
          </a:xfrm>
          <a:prstGeom prst="rect">
            <a:avLst/>
          </a:prstGeom>
          <a:noFill/>
        </p:spPr>
        <p:txBody>
          <a:bodyPr wrap="square">
            <a:spAutoFit/>
          </a:bodyPr>
          <a:lstStyle/>
          <a:p>
            <a:pPr algn="just" rtl="1">
              <a:lnSpc>
                <a:spcPct val="115000"/>
              </a:lnSpc>
              <a:spcAft>
                <a:spcPts val="1000"/>
              </a:spcAft>
            </a:pPr>
            <a:endParaRPr lang="ar-EG" sz="2000" dirty="0">
              <a:solidFill>
                <a:schemeClr val="bg1"/>
              </a:solidFill>
              <a:latin typeface="Calibri" panose="020F0502020204030204" pitchFamily="34" charset="0"/>
              <a:ea typeface="Calibri"/>
              <a:cs typeface="Calibri" panose="020F0502020204030204" pitchFamily="34" charset="0"/>
            </a:endParaRPr>
          </a:p>
        </p:txBody>
      </p:sp>
    </p:spTree>
    <p:extLst>
      <p:ext uri="{BB962C8B-B14F-4D97-AF65-F5344CB8AC3E}">
        <p14:creationId xmlns:p14="http://schemas.microsoft.com/office/powerpoint/2010/main" val="21983212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a:extLst>
              <a:ext uri="{FF2B5EF4-FFF2-40B4-BE49-F238E27FC236}">
                <a16:creationId xmlns:a16="http://schemas.microsoft.com/office/drawing/2014/main" id="{53EFDAFD-AD66-4D35-9BC4-9138521D4E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9512" y="1857375"/>
            <a:ext cx="5362575" cy="294322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6C9EE65B-E247-4CB5-AF0F-496359D2A8D5}"/>
              </a:ext>
            </a:extLst>
          </p:cNvPr>
          <p:cNvSpPr>
            <a:spLocks noChangeArrowheads="1"/>
          </p:cNvSpPr>
          <p:nvPr/>
        </p:nvSpPr>
        <p:spPr bwMode="auto">
          <a:xfrm>
            <a:off x="228600" y="3400425"/>
            <a:ext cx="6858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ar-EG" sz="1800" b="0" i="0" u="none" strike="noStrike" cap="none" normalizeH="0" baseline="0">
              <a:ln>
                <a:noFill/>
              </a:ln>
              <a:solidFill>
                <a:schemeClr val="tx1"/>
              </a:solidFill>
              <a:effectLst/>
              <a:latin typeface="Arial" pitchFamily="34" charset="0"/>
              <a:cs typeface="Arial" pitchFamily="34" charset="0"/>
            </a:endParaRPr>
          </a:p>
        </p:txBody>
      </p:sp>
      <p:sp>
        <p:nvSpPr>
          <p:cNvPr id="9" name="Round Diagonal Corner Rectangle 7">
            <a:extLst>
              <a:ext uri="{FF2B5EF4-FFF2-40B4-BE49-F238E27FC236}">
                <a16:creationId xmlns:a16="http://schemas.microsoft.com/office/drawing/2014/main" id="{1E9B6A77-90C6-4686-BF8C-EF963CE1F7C2}"/>
              </a:ext>
            </a:extLst>
          </p:cNvPr>
          <p:cNvSpPr/>
          <p:nvPr/>
        </p:nvSpPr>
        <p:spPr>
          <a:xfrm>
            <a:off x="4210050" y="652997"/>
            <a:ext cx="4678392" cy="1047215"/>
          </a:xfrm>
          <a:prstGeom prst="round2DiagRect">
            <a:avLst>
              <a:gd name="adj1" fmla="val 41305"/>
              <a:gd name="adj2" fmla="val 0"/>
            </a:avLst>
          </a:prstGeom>
          <a:solidFill>
            <a:schemeClr val="bg1">
              <a:lumMod val="85000"/>
            </a:schemeClr>
          </a:solidFill>
          <a:ln>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a:ln>
                  <a:noFill/>
                </a:ln>
                <a:solidFill>
                  <a:srgbClr val="000000"/>
                </a:solidFill>
                <a:effectLst/>
                <a:latin typeface="Arabic Typesetting" panose="03020402040406030203" pitchFamily="66" charset="-78"/>
                <a:ea typeface="Calibri" pitchFamily="34" charset="0"/>
                <a:cs typeface="Arabic Typesetting" panose="03020402040406030203" pitchFamily="66" charset="-78"/>
              </a:rPr>
              <a:t>ترحيب وتعارف   جماعي    10د</a:t>
            </a:r>
            <a:endParaRPr kumimoji="0" lang="en-US" sz="3600" b="1" i="0" u="none" strike="noStrike" cap="none" normalizeH="0" baseline="0" dirty="0">
              <a:ln>
                <a:noFill/>
              </a:ln>
              <a:solidFill>
                <a:schemeClr val="tx1"/>
              </a:solidFill>
              <a:effectLst/>
              <a:latin typeface="Arabic Typesetting" panose="03020402040406030203" pitchFamily="66" charset="-78"/>
              <a:cs typeface="Arabic Typesetting" panose="03020402040406030203" pitchFamily="66" charset="-78"/>
            </a:endParaRPr>
          </a:p>
        </p:txBody>
      </p:sp>
    </p:spTree>
    <p:extLst>
      <p:ext uri="{BB962C8B-B14F-4D97-AF65-F5344CB8AC3E}">
        <p14:creationId xmlns:p14="http://schemas.microsoft.com/office/powerpoint/2010/main" val="20795913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15674801-50B2-7C72-E726-28461DF03A82}"/>
              </a:ext>
            </a:extLst>
          </p:cNvPr>
          <p:cNvSpPr/>
          <p:nvPr/>
        </p:nvSpPr>
        <p:spPr>
          <a:xfrm>
            <a:off x="3610891" y="2714808"/>
            <a:ext cx="6697584" cy="1093718"/>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schemeClr val="bg1"/>
                </a:solidFill>
                <a:latin typeface="Calibri" panose="020F0502020204030204" pitchFamily="34" charset="0"/>
                <a:ea typeface="Calibri"/>
                <a:cs typeface="Calibri" panose="020F0502020204030204" pitchFamily="34" charset="0"/>
              </a:rPr>
              <a:t>تناول بالشرح خطوات التعلم وفق نموذج </a:t>
            </a:r>
            <a:r>
              <a:rPr lang="en-US" sz="2800" b="1">
                <a:solidFill>
                  <a:schemeClr val="bg1"/>
                </a:solidFill>
                <a:latin typeface="Calibri" panose="020F0502020204030204" pitchFamily="34" charset="0"/>
                <a:ea typeface="Calibri"/>
                <a:cs typeface="Calibri" panose="020F0502020204030204" pitchFamily="34" charset="0"/>
              </a:rPr>
              <a:t>4 MAT </a:t>
            </a:r>
            <a:r>
              <a:rPr lang="ar-EG" sz="2800" b="1">
                <a:solidFill>
                  <a:schemeClr val="bg1"/>
                </a:solidFill>
                <a:latin typeface="Calibri" panose="020F0502020204030204" pitchFamily="34" charset="0"/>
                <a:ea typeface="Calibri"/>
                <a:cs typeface="Calibri" panose="020F0502020204030204" pitchFamily="34" charset="0"/>
              </a:rPr>
              <a:t>.</a:t>
            </a:r>
            <a:endParaRPr lang="en-US" sz="2800" b="1" dirty="0">
              <a:solidFill>
                <a:schemeClr val="bg1"/>
              </a:solidFill>
              <a:latin typeface="Calibri" panose="020F0502020204030204" pitchFamily="34" charset="0"/>
              <a:ea typeface="Calibri"/>
              <a:cs typeface="Calibri" panose="020F0502020204030204" pitchFamily="34" charset="0"/>
            </a:endParaRPr>
          </a:p>
        </p:txBody>
      </p:sp>
      <p:sp>
        <p:nvSpPr>
          <p:cNvPr id="3" name="TextBox 20">
            <a:extLst>
              <a:ext uri="{FF2B5EF4-FFF2-40B4-BE49-F238E27FC236}">
                <a16:creationId xmlns:a16="http://schemas.microsoft.com/office/drawing/2014/main" id="{F4BB39BC-E39E-518D-EA3A-73CFF28FDC36}"/>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4" name="Group 49">
            <a:extLst>
              <a:ext uri="{FF2B5EF4-FFF2-40B4-BE49-F238E27FC236}">
                <a16:creationId xmlns:a16="http://schemas.microsoft.com/office/drawing/2014/main" id="{7CD6DE38-21B8-3E33-34C2-544E8B7B9EC1}"/>
              </a:ext>
            </a:extLst>
          </p:cNvPr>
          <p:cNvGrpSpPr/>
          <p:nvPr/>
        </p:nvGrpSpPr>
        <p:grpSpPr>
          <a:xfrm>
            <a:off x="251263" y="379730"/>
            <a:ext cx="3981472" cy="1036307"/>
            <a:chOff x="320494" y="795384"/>
            <a:chExt cx="6305974" cy="1036307"/>
          </a:xfrm>
        </p:grpSpPr>
        <p:sp>
          <p:nvSpPr>
            <p:cNvPr id="5" name="Rectangle 50">
              <a:extLst>
                <a:ext uri="{FF2B5EF4-FFF2-40B4-BE49-F238E27FC236}">
                  <a16:creationId xmlns:a16="http://schemas.microsoft.com/office/drawing/2014/main" id="{4DF8F283-DDD1-CB93-0605-FDBB6ECF7AD0}"/>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33">
              <a:extLst>
                <a:ext uri="{FF2B5EF4-FFF2-40B4-BE49-F238E27FC236}">
                  <a16:creationId xmlns:a16="http://schemas.microsoft.com/office/drawing/2014/main" id="{B8B8D100-DEA5-2BBB-F09F-332005EDB84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BFE31E7C-56C9-D05E-1FBB-7570E8AB907F}"/>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(11)</a:t>
              </a:r>
              <a:endParaRPr lang="en-US" sz="2000" b="1" dirty="0">
                <a:latin typeface="Calibri" panose="020F0502020204030204" pitchFamily="34" charset="0"/>
                <a:cs typeface="Calibri" panose="020F0502020204030204" pitchFamily="34" charset="0"/>
              </a:endParaRPr>
            </a:p>
          </p:txBody>
        </p:sp>
        <p:grpSp>
          <p:nvGrpSpPr>
            <p:cNvPr id="8" name="Group 53">
              <a:extLst>
                <a:ext uri="{FF2B5EF4-FFF2-40B4-BE49-F238E27FC236}">
                  <a16:creationId xmlns:a16="http://schemas.microsoft.com/office/drawing/2014/main" id="{56913A9D-0240-7E42-F26D-7DBB8C700105}"/>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AB517D18-EB6C-2025-E804-5708A56EC1E8}"/>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728E605F-6298-E49F-A1EC-83EE739856EA}"/>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96353E43-5EEF-EF5C-5FAF-FE2A5B47B0D2}"/>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A8B742B6-B142-4021-DE2A-E6417CCBB8E9}"/>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Freeform 5">
            <a:extLst>
              <a:ext uri="{FF2B5EF4-FFF2-40B4-BE49-F238E27FC236}">
                <a16:creationId xmlns:a16="http://schemas.microsoft.com/office/drawing/2014/main" id="{CD13547C-A8FD-1096-C9A5-6794278F96E5}"/>
              </a:ext>
            </a:extLst>
          </p:cNvPr>
          <p:cNvSpPr>
            <a:spLocks/>
          </p:cNvSpPr>
          <p:nvPr/>
        </p:nvSpPr>
        <p:spPr bwMode="auto">
          <a:xfrm>
            <a:off x="2999489" y="2714808"/>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89007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C49915B2-5CDC-946D-DB70-7C083B6BE8DA}"/>
              </a:ext>
            </a:extLst>
          </p:cNvPr>
          <p:cNvSpPr/>
          <p:nvPr/>
        </p:nvSpPr>
        <p:spPr>
          <a:xfrm>
            <a:off x="8427563" y="160255"/>
            <a:ext cx="3602853" cy="603315"/>
          </a:xfrm>
          <a:prstGeom prst="roundRect">
            <a:avLst>
              <a:gd name="adj" fmla="val 50000"/>
            </a:avLst>
          </a:prstGeom>
          <a:solidFill>
            <a:schemeClr val="accent2">
              <a:lumMod val="5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b="1" dirty="0">
                <a:solidFill>
                  <a:schemeClr val="bg1"/>
                </a:solidFill>
                <a:latin typeface="Calibri" panose="020F0502020204030204" pitchFamily="34" charset="0"/>
                <a:ea typeface="Calibri"/>
                <a:cs typeface="Calibri" panose="020F0502020204030204" pitchFamily="34" charset="0"/>
              </a:rPr>
              <a:t>خطوات التعلم وفق نظام الفورمات:-</a:t>
            </a:r>
            <a:endParaRPr lang="ar-EG" sz="2000" dirty="0">
              <a:solidFill>
                <a:schemeClr val="bg1"/>
              </a:solidFill>
              <a:latin typeface="Calibri" panose="020F0502020204030204" pitchFamily="34" charset="0"/>
              <a:ea typeface="Calibri"/>
              <a:cs typeface="Calibri" panose="020F0502020204030204" pitchFamily="34" charset="0"/>
            </a:endParaRPr>
          </a:p>
        </p:txBody>
      </p:sp>
      <p:sp>
        <p:nvSpPr>
          <p:cNvPr id="3" name="Rounded Rectangle 3">
            <a:extLst>
              <a:ext uri="{FF2B5EF4-FFF2-40B4-BE49-F238E27FC236}">
                <a16:creationId xmlns:a16="http://schemas.microsoft.com/office/drawing/2014/main" id="{7421F4B5-9381-30C7-0F49-5F4CEB98FD1E}"/>
              </a:ext>
            </a:extLst>
          </p:cNvPr>
          <p:cNvSpPr/>
          <p:nvPr/>
        </p:nvSpPr>
        <p:spPr>
          <a:xfrm>
            <a:off x="2375554" y="820130"/>
            <a:ext cx="9654861" cy="1932498"/>
          </a:xfrm>
          <a:prstGeom prst="roundRect">
            <a:avLst>
              <a:gd name="adj" fmla="val 21181"/>
            </a:avLst>
          </a:prstGeom>
          <a:solidFill>
            <a:schemeClr val="tx2">
              <a:lumMod val="20000"/>
              <a:lumOff val="8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1800" dirty="0">
                <a:solidFill>
                  <a:schemeClr val="accent2">
                    <a:lumMod val="50000"/>
                  </a:schemeClr>
                </a:solidFill>
                <a:latin typeface="Calibri" panose="020F0502020204030204" pitchFamily="34" charset="0"/>
                <a:ea typeface="Calibri"/>
                <a:cs typeface="Calibri" panose="020F0502020204030204" pitchFamily="34" charset="0"/>
              </a:rPr>
              <a:t>يحتاج المتعلم أن يتعلم بالطرق الأربعة ليكون مرتاحًا وناجحًا في جزء من الوقت بينما يكون مشدودًا لتطوير قدرات تعلم أخرى في باقي الوقت، كما أشار موريس ومكارثي. (</a:t>
            </a:r>
            <a:r>
              <a:rPr lang="en-US" sz="1800" dirty="0">
                <a:solidFill>
                  <a:schemeClr val="accent2">
                    <a:lumMod val="50000"/>
                  </a:schemeClr>
                </a:solidFill>
                <a:latin typeface="Calibri" panose="020F0502020204030204" pitchFamily="34" charset="0"/>
                <a:ea typeface="Calibri"/>
                <a:cs typeface="Calibri" panose="020F0502020204030204" pitchFamily="34" charset="0"/>
              </a:rPr>
              <a:t>Morris and McCarthy</a:t>
            </a:r>
            <a:r>
              <a:rPr lang="ar-EG" sz="1800" dirty="0">
                <a:solidFill>
                  <a:schemeClr val="accent2">
                    <a:lumMod val="50000"/>
                  </a:schemeClr>
                </a:solidFill>
                <a:latin typeface="Calibri" panose="020F0502020204030204" pitchFamily="34" charset="0"/>
                <a:ea typeface="Calibri"/>
                <a:cs typeface="Calibri" panose="020F0502020204030204" pitchFamily="34" charset="0"/>
              </a:rPr>
              <a:t>،</a:t>
            </a:r>
            <a:r>
              <a:rPr lang="en-US" sz="1800" dirty="0">
                <a:solidFill>
                  <a:schemeClr val="accent2">
                    <a:lumMod val="50000"/>
                  </a:schemeClr>
                </a:solidFill>
                <a:latin typeface="Calibri" panose="020F0502020204030204" pitchFamily="34" charset="0"/>
                <a:ea typeface="Calibri"/>
                <a:cs typeface="Calibri" panose="020F0502020204030204" pitchFamily="34" charset="0"/>
              </a:rPr>
              <a:t>1990</a:t>
            </a:r>
            <a:r>
              <a:rPr lang="ar-EG" sz="1800" dirty="0">
                <a:solidFill>
                  <a:schemeClr val="accent2">
                    <a:lumMod val="50000"/>
                  </a:schemeClr>
                </a:solidFill>
                <a:latin typeface="Calibri" panose="020F0502020204030204" pitchFamily="34" charset="0"/>
                <a:ea typeface="Calibri"/>
                <a:cs typeface="Calibri" panose="020F0502020204030204" pitchFamily="34" charset="0"/>
              </a:rPr>
              <a:t>) </a:t>
            </a:r>
            <a:endParaRPr lang="en-US" sz="1800" dirty="0">
              <a:solidFill>
                <a:schemeClr val="accent2">
                  <a:lumMod val="50000"/>
                </a:schemeClr>
              </a:solidFill>
              <a:latin typeface="Calibri" panose="020F0502020204030204" pitchFamily="34" charset="0"/>
              <a:ea typeface="Times New Roman"/>
              <a:cs typeface="Calibri" panose="020F0502020204030204" pitchFamily="34" charset="0"/>
            </a:endParaRPr>
          </a:p>
          <a:p>
            <a:pPr algn="r" rtl="1">
              <a:lnSpc>
                <a:spcPct val="115000"/>
              </a:lnSpc>
              <a:spcAft>
                <a:spcPts val="1000"/>
              </a:spcAft>
            </a:pPr>
            <a:r>
              <a:rPr lang="ar-EG" sz="1800" dirty="0">
                <a:solidFill>
                  <a:schemeClr val="accent2">
                    <a:lumMod val="50000"/>
                  </a:schemeClr>
                </a:solidFill>
                <a:latin typeface="Calibri" panose="020F0502020204030204" pitchFamily="34" charset="0"/>
                <a:ea typeface="Calibri"/>
                <a:cs typeface="Calibri" panose="020F0502020204030204" pitchFamily="34" charset="0"/>
              </a:rPr>
              <a:t>إلا أن جميع المتعلمين سوف يعملون في أماكن مختلفة من دورة نموذج الفورمات. وفيما يأتي وصف للخطوات الثماني في الأجزاء الأربع والمنطقة المسؤولة بالدماغ، كما هو موضح بالشكل (8).</a:t>
            </a:r>
            <a:endParaRPr lang="en-US" sz="1800" dirty="0">
              <a:solidFill>
                <a:schemeClr val="accent2">
                  <a:lumMod val="50000"/>
                </a:schemeClr>
              </a:solidFill>
              <a:latin typeface="Calibri" panose="020F0502020204030204" pitchFamily="34" charset="0"/>
              <a:ea typeface="Times New Roman"/>
              <a:cs typeface="Calibri" panose="020F0502020204030204" pitchFamily="34" charset="0"/>
            </a:endParaRPr>
          </a:p>
          <a:p>
            <a:pPr algn="r" rtl="1">
              <a:lnSpc>
                <a:spcPct val="115000"/>
              </a:lnSpc>
              <a:spcAft>
                <a:spcPts val="1000"/>
              </a:spcAft>
            </a:pPr>
            <a:r>
              <a:rPr lang="ar-EG" sz="1800" dirty="0">
                <a:solidFill>
                  <a:schemeClr val="accent2">
                    <a:lumMod val="50000"/>
                  </a:schemeClr>
                </a:solidFill>
                <a:latin typeface="Calibri" panose="020F0502020204030204" pitchFamily="34" charset="0"/>
                <a:ea typeface="Calibri"/>
                <a:cs typeface="Calibri" panose="020F0502020204030204" pitchFamily="34" charset="0"/>
              </a:rPr>
              <a:t>(عياش ،زهران ،2013، 167)</a:t>
            </a:r>
            <a:endParaRPr lang="en-US" sz="1800" dirty="0">
              <a:solidFill>
                <a:schemeClr val="accent2">
                  <a:lumMod val="50000"/>
                </a:schemeClr>
              </a:solidFill>
              <a:latin typeface="Calibri" panose="020F0502020204030204" pitchFamily="34" charset="0"/>
              <a:ea typeface="Times New Roman"/>
              <a:cs typeface="Calibri" panose="020F0502020204030204" pitchFamily="34" charset="0"/>
            </a:endParaRPr>
          </a:p>
        </p:txBody>
      </p:sp>
      <p:pic>
        <p:nvPicPr>
          <p:cNvPr id="4" name="Picture 26" descr="http://michaelsahota.wpengine.com/wp-content/uploads/2010/10/4MAT.jpg">
            <a:extLst>
              <a:ext uri="{FF2B5EF4-FFF2-40B4-BE49-F238E27FC236}">
                <a16:creationId xmlns:a16="http://schemas.microsoft.com/office/drawing/2014/main" id="{5BA5F315-92E8-9FFA-AD87-4ECA5DBAEF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55259" y="2809188"/>
            <a:ext cx="3810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877502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A6F71CC9-5F5D-F045-89A7-CE4A72E19489}"/>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5" name="Round Diagonal Corner Rectangle 7">
            <a:extLst>
              <a:ext uri="{FF2B5EF4-FFF2-40B4-BE49-F238E27FC236}">
                <a16:creationId xmlns:a16="http://schemas.microsoft.com/office/drawing/2014/main" id="{7A84D00A-A720-A928-3260-2292B32F0004}"/>
              </a:ext>
            </a:extLst>
          </p:cNvPr>
          <p:cNvSpPr/>
          <p:nvPr/>
        </p:nvSpPr>
        <p:spPr>
          <a:xfrm>
            <a:off x="2683769" y="1231950"/>
            <a:ext cx="8421742" cy="4070745"/>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هنا يبدأ المعلم بمواقف مألوفة للطلبة والبناء على المعرفة السابقة لديهم. وقد صممت هذه الخطوة لتشجيع التفكير العلائقي والرمزي الذي هو من وظائف جانب الدماغ الأيمن، والهدف منها إثارة دافعية المتعلمين، وربطهم بالمحتوى من خلال خبراتهم الشخصية، ورغبتهم في الإجابة عن السؤال: لماذا؟ بشكل طبيعي. لذلك يمكن استخدام: الدراما، والصورة، والقصص </a:t>
            </a:r>
            <a:r>
              <a:rPr lang="ar-EG" sz="2000" b="1" dirty="0" err="1">
                <a:solidFill>
                  <a:schemeClr val="accent2">
                    <a:lumMod val="50000"/>
                  </a:schemeClr>
                </a:solidFill>
                <a:latin typeface="Calibri" panose="020F0502020204030204" pitchFamily="34" charset="0"/>
                <a:ea typeface="Calibri"/>
                <a:cs typeface="Calibri" panose="020F0502020204030204" pitchFamily="34" charset="0"/>
              </a:rPr>
              <a:t>الشخصيه</a:t>
            </a:r>
            <a:r>
              <a:rPr lang="ar-EG" sz="2000" b="1" dirty="0">
                <a:solidFill>
                  <a:schemeClr val="accent2">
                    <a:lumMod val="50000"/>
                  </a:schemeClr>
                </a:solidFill>
                <a:latin typeface="Calibri" panose="020F0502020204030204" pitchFamily="34" charset="0"/>
                <a:ea typeface="Calibri"/>
                <a:cs typeface="Calibri" panose="020F0502020204030204" pitchFamily="34" charset="0"/>
              </a:rPr>
              <a:t>، واستخدام الأضداد </a:t>
            </a:r>
            <a:r>
              <a:rPr lang="en-US" sz="2000" b="1" dirty="0">
                <a:solidFill>
                  <a:schemeClr val="accent2">
                    <a:lumMod val="50000"/>
                  </a:schemeClr>
                </a:solidFill>
                <a:latin typeface="Calibri" panose="020F0502020204030204" pitchFamily="34" charset="0"/>
                <a:ea typeface="Calibri"/>
                <a:cs typeface="Calibri" panose="020F0502020204030204" pitchFamily="34" charset="0"/>
              </a:rPr>
              <a:t>………</a:t>
            </a:r>
            <a:r>
              <a:rPr lang="ar-EG" sz="2000" b="1" dirty="0">
                <a:solidFill>
                  <a:schemeClr val="accent2">
                    <a:lumMod val="50000"/>
                  </a:schemeClr>
                </a:solidFill>
                <a:latin typeface="Calibri" panose="020F0502020204030204" pitchFamily="34" charset="0"/>
                <a:ea typeface="Calibri"/>
                <a:cs typeface="Calibri" panose="020F0502020204030204" pitchFamily="34" charset="0"/>
              </a:rPr>
              <a:t>)</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p:txBody>
      </p:sp>
      <p:grpSp>
        <p:nvGrpSpPr>
          <p:cNvPr id="6" name="Group 49">
            <a:extLst>
              <a:ext uri="{FF2B5EF4-FFF2-40B4-BE49-F238E27FC236}">
                <a16:creationId xmlns:a16="http://schemas.microsoft.com/office/drawing/2014/main" id="{51109170-0E02-9169-195A-7C4D46AF0C47}"/>
              </a:ext>
            </a:extLst>
          </p:cNvPr>
          <p:cNvGrpSpPr/>
          <p:nvPr/>
        </p:nvGrpSpPr>
        <p:grpSpPr>
          <a:xfrm>
            <a:off x="7165450" y="1354357"/>
            <a:ext cx="4222757" cy="836629"/>
            <a:chOff x="73579" y="795384"/>
            <a:chExt cx="6552889" cy="1036307"/>
          </a:xfrm>
        </p:grpSpPr>
        <p:sp>
          <p:nvSpPr>
            <p:cNvPr id="7" name="Rectangle 50">
              <a:extLst>
                <a:ext uri="{FF2B5EF4-FFF2-40B4-BE49-F238E27FC236}">
                  <a16:creationId xmlns:a16="http://schemas.microsoft.com/office/drawing/2014/main" id="{6287159F-A5EF-4272-D150-FE53D686259B}"/>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33">
              <a:extLst>
                <a:ext uri="{FF2B5EF4-FFF2-40B4-BE49-F238E27FC236}">
                  <a16:creationId xmlns:a16="http://schemas.microsoft.com/office/drawing/2014/main" id="{164C0D7C-C737-4EB9-5E23-8C8D7B51BEF6}"/>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52">
              <a:extLst>
                <a:ext uri="{FF2B5EF4-FFF2-40B4-BE49-F238E27FC236}">
                  <a16:creationId xmlns:a16="http://schemas.microsoft.com/office/drawing/2014/main" id="{520FC91A-111A-C343-AF2B-4E8E4C660000}"/>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53">
              <a:extLst>
                <a:ext uri="{FF2B5EF4-FFF2-40B4-BE49-F238E27FC236}">
                  <a16:creationId xmlns:a16="http://schemas.microsoft.com/office/drawing/2014/main" id="{C91CE948-1A3B-20CC-162D-AAB527813D23}"/>
                </a:ext>
              </a:extLst>
            </p:cNvPr>
            <p:cNvGrpSpPr/>
            <p:nvPr/>
          </p:nvGrpSpPr>
          <p:grpSpPr>
            <a:xfrm>
              <a:off x="5588896" y="1531471"/>
              <a:ext cx="390125" cy="205592"/>
              <a:chOff x="5588896" y="1531471"/>
              <a:chExt cx="390125" cy="205592"/>
            </a:xfrm>
          </p:grpSpPr>
          <p:sp>
            <p:nvSpPr>
              <p:cNvPr id="13" name="Oval 56">
                <a:extLst>
                  <a:ext uri="{FF2B5EF4-FFF2-40B4-BE49-F238E27FC236}">
                    <a16:creationId xmlns:a16="http://schemas.microsoft.com/office/drawing/2014/main" id="{BC0CE5BD-6394-9663-856A-9DC5DF1E8E4B}"/>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4" name="Freeform: Shape 39">
                <a:extLst>
                  <a:ext uri="{FF2B5EF4-FFF2-40B4-BE49-F238E27FC236}">
                    <a16:creationId xmlns:a16="http://schemas.microsoft.com/office/drawing/2014/main" id="{B3329AE4-62F2-8E88-B583-F50B00A7BD6F}"/>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Shape 36">
              <a:extLst>
                <a:ext uri="{FF2B5EF4-FFF2-40B4-BE49-F238E27FC236}">
                  <a16:creationId xmlns:a16="http://schemas.microsoft.com/office/drawing/2014/main" id="{2DF04EBA-5DE7-AFFC-D9EB-E9075FBB70EA}"/>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37">
              <a:extLst>
                <a:ext uri="{FF2B5EF4-FFF2-40B4-BE49-F238E27FC236}">
                  <a16:creationId xmlns:a16="http://schemas.microsoft.com/office/drawing/2014/main" id="{84D41A60-20EA-E54C-FEF8-D8AE79052049}"/>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مربع نص 14">
            <a:extLst>
              <a:ext uri="{FF2B5EF4-FFF2-40B4-BE49-F238E27FC236}">
                <a16:creationId xmlns:a16="http://schemas.microsoft.com/office/drawing/2014/main" id="{9EF8DF39-5A84-C1A5-33A6-42DE956192C5}"/>
              </a:ext>
            </a:extLst>
          </p:cNvPr>
          <p:cNvSpPr txBox="1"/>
          <p:nvPr/>
        </p:nvSpPr>
        <p:spPr>
          <a:xfrm>
            <a:off x="7145551" y="1620128"/>
            <a:ext cx="3555261" cy="434734"/>
          </a:xfrm>
          <a:prstGeom prst="rect">
            <a:avLst/>
          </a:prstGeom>
          <a:noFill/>
        </p:spPr>
        <p:txBody>
          <a:bodyPr wrap="square">
            <a:spAutoFit/>
          </a:bodyPr>
          <a:lstStyle/>
          <a:p>
            <a:pPr algn="r" rtl="1">
              <a:lnSpc>
                <a:spcPct val="115000"/>
              </a:lnSpc>
              <a:spcAft>
                <a:spcPts val="1000"/>
              </a:spcAft>
            </a:pPr>
            <a:r>
              <a:rPr lang="ar-EG" sz="2000" b="1" dirty="0">
                <a:solidFill>
                  <a:schemeClr val="bg1">
                    <a:lumMod val="95000"/>
                  </a:schemeClr>
                </a:solidFill>
                <a:latin typeface="Calibri" panose="020F0502020204030204" pitchFamily="34" charset="0"/>
                <a:ea typeface="Calibri"/>
                <a:cs typeface="Calibri" panose="020F0502020204030204" pitchFamily="34" charset="0"/>
              </a:rPr>
              <a:t>الخطوة الاولي – الربط (</a:t>
            </a:r>
            <a:r>
              <a:rPr lang="en-US" sz="2000" b="1" dirty="0">
                <a:solidFill>
                  <a:schemeClr val="bg1">
                    <a:lumMod val="95000"/>
                  </a:schemeClr>
                </a:solidFill>
                <a:latin typeface="Calibri" panose="020F0502020204030204" pitchFamily="34" charset="0"/>
                <a:ea typeface="Calibri"/>
                <a:cs typeface="Calibri" panose="020F0502020204030204" pitchFamily="34" charset="0"/>
              </a:rPr>
              <a:t>Connect</a:t>
            </a:r>
            <a:r>
              <a:rPr lang="ar-EG" sz="2000" b="1" dirty="0">
                <a:solidFill>
                  <a:schemeClr val="bg1">
                    <a:lumMod val="95000"/>
                  </a:schemeClr>
                </a:solidFill>
                <a:latin typeface="Calibri" panose="020F0502020204030204" pitchFamily="34" charset="0"/>
                <a:ea typeface="Calibri"/>
                <a:cs typeface="Calibri" panose="020F0502020204030204" pitchFamily="34" charset="0"/>
              </a:rPr>
              <a:t>):</a:t>
            </a:r>
            <a:endParaRPr lang="en-US" sz="2000" dirty="0">
              <a:solidFill>
                <a:schemeClr val="bg1">
                  <a:lumMod val="95000"/>
                </a:schemeClr>
              </a:solidFill>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1493505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ppt_w/2"/>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ppt_w</p:attrName>
                                        </p:attrNameLst>
                                      </p:cBhvr>
                                      <p:tavLst>
                                        <p:tav tm="0">
                                          <p:val>
                                            <p:fltVal val="0"/>
                                          </p:val>
                                        </p:tav>
                                        <p:tav tm="100000">
                                          <p:val>
                                            <p:strVal val="#ppt_w"/>
                                          </p:val>
                                        </p:tav>
                                      </p:tavLst>
                                    </p:anim>
                                    <p:anim calcmode="lin" valueType="num">
                                      <p:cBhvr>
                                        <p:cTn id="10" dur="5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E38D0901-3445-BB22-F6AF-1BF214FDA823}"/>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3" name="Round Diagonal Corner Rectangle 7">
            <a:extLst>
              <a:ext uri="{FF2B5EF4-FFF2-40B4-BE49-F238E27FC236}">
                <a16:creationId xmlns:a16="http://schemas.microsoft.com/office/drawing/2014/main" id="{09CA8F0E-AFB3-10CA-E096-6CDBA10F96BC}"/>
              </a:ext>
            </a:extLst>
          </p:cNvPr>
          <p:cNvSpPr/>
          <p:nvPr/>
        </p:nvSpPr>
        <p:spPr>
          <a:xfrm>
            <a:off x="2723951" y="1231593"/>
            <a:ext cx="8421742" cy="4070745"/>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صممت الخطوة الثانية للحكم علي انطباعات المتعلم من المناقشة التي أنشئت في الخطوة الأولي. وهنا يوجه المعلم الطلبة لتأمل معارفهم وتحليل خبراتهم الشخصية لتحديد إذا كانت آراؤهم ومعتقداتهم تدعمها الخبرة التي </a:t>
            </a:r>
            <a:r>
              <a:rPr lang="ar-EG" sz="2000" b="1" dirty="0" err="1">
                <a:solidFill>
                  <a:schemeClr val="accent2">
                    <a:lumMod val="50000"/>
                  </a:schemeClr>
                </a:solidFill>
                <a:latin typeface="Calibri" panose="020F0502020204030204" pitchFamily="34" charset="0"/>
                <a:ea typeface="Calibri"/>
                <a:cs typeface="Calibri" panose="020F0502020204030204" pitchFamily="34" charset="0"/>
              </a:rPr>
              <a:t>اندمجو</a:t>
            </a:r>
            <a:r>
              <a:rPr lang="ar-EG" sz="2000" b="1" dirty="0">
                <a:solidFill>
                  <a:schemeClr val="accent2">
                    <a:lumMod val="50000"/>
                  </a:schemeClr>
                </a:solidFill>
                <a:latin typeface="Calibri" panose="020F0502020204030204" pitchFamily="34" charset="0"/>
                <a:ea typeface="Calibri"/>
                <a:cs typeface="Calibri" panose="020F0502020204030204" pitchFamily="34" charset="0"/>
              </a:rPr>
              <a:t> فيها في </a:t>
            </a:r>
            <a:r>
              <a:rPr lang="ar-EG" sz="2000" b="1" dirty="0" err="1">
                <a:solidFill>
                  <a:schemeClr val="accent2">
                    <a:lumMod val="50000"/>
                  </a:schemeClr>
                </a:solidFill>
                <a:latin typeface="Calibri" panose="020F0502020204030204" pitchFamily="34" charset="0"/>
                <a:ea typeface="Calibri"/>
                <a:cs typeface="Calibri" panose="020F0502020204030204" pitchFamily="34" charset="0"/>
              </a:rPr>
              <a:t>الخطوه</a:t>
            </a:r>
            <a:r>
              <a:rPr lang="ar-EG" sz="2000" b="1" dirty="0">
                <a:solidFill>
                  <a:schemeClr val="accent2">
                    <a:lumMod val="50000"/>
                  </a:schemeClr>
                </a:solidFill>
                <a:latin typeface="Calibri" panose="020F0502020204030204" pitchFamily="34" charset="0"/>
                <a:ea typeface="Calibri"/>
                <a:cs typeface="Calibri" panose="020F0502020204030204" pitchFamily="34" charset="0"/>
              </a:rPr>
              <a:t> الاولي. كما يتشارك المتعلمون بوجهات نظرهم ومعتقداتهم، وردود أفعالهم المختلفة، وترتبط هذه الخطوة بالجانب الأيسر من الدماغ.</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p:txBody>
      </p:sp>
      <p:grpSp>
        <p:nvGrpSpPr>
          <p:cNvPr id="4" name="Group 49">
            <a:extLst>
              <a:ext uri="{FF2B5EF4-FFF2-40B4-BE49-F238E27FC236}">
                <a16:creationId xmlns:a16="http://schemas.microsoft.com/office/drawing/2014/main" id="{73DE0C47-3640-B485-5DB4-A68D5BB7B49A}"/>
              </a:ext>
            </a:extLst>
          </p:cNvPr>
          <p:cNvGrpSpPr/>
          <p:nvPr/>
        </p:nvGrpSpPr>
        <p:grpSpPr>
          <a:xfrm>
            <a:off x="7418895" y="1354357"/>
            <a:ext cx="3726798" cy="836629"/>
            <a:chOff x="73579" y="795384"/>
            <a:chExt cx="6552889" cy="1036307"/>
          </a:xfrm>
        </p:grpSpPr>
        <p:sp>
          <p:nvSpPr>
            <p:cNvPr id="5" name="Rectangle 50">
              <a:extLst>
                <a:ext uri="{FF2B5EF4-FFF2-40B4-BE49-F238E27FC236}">
                  <a16:creationId xmlns:a16="http://schemas.microsoft.com/office/drawing/2014/main" id="{752A06A0-4466-836B-4DAC-3CB741394989}"/>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33">
              <a:extLst>
                <a:ext uri="{FF2B5EF4-FFF2-40B4-BE49-F238E27FC236}">
                  <a16:creationId xmlns:a16="http://schemas.microsoft.com/office/drawing/2014/main" id="{880AD984-0C4D-ACC2-F932-4DEB430D0D77}"/>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E3C5AE77-6426-9E5F-8A88-011BEA9413BA}"/>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53">
              <a:extLst>
                <a:ext uri="{FF2B5EF4-FFF2-40B4-BE49-F238E27FC236}">
                  <a16:creationId xmlns:a16="http://schemas.microsoft.com/office/drawing/2014/main" id="{674C77C9-B9FF-CE63-378C-4AAE3D271D19}"/>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B2882214-EC4A-5262-376A-9D1A24BAC226}"/>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7E21DB8A-DCAA-9CF2-4D80-E902194DBAD4}"/>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5E83E26F-5D5B-0619-E7B7-34EC27C32401}"/>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CEBDC043-575E-CD1B-3D5A-FA0F072CA26A}"/>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مربع نص 14">
            <a:extLst>
              <a:ext uri="{FF2B5EF4-FFF2-40B4-BE49-F238E27FC236}">
                <a16:creationId xmlns:a16="http://schemas.microsoft.com/office/drawing/2014/main" id="{54894B90-D836-48C5-EE7B-67FEBB470F63}"/>
              </a:ext>
            </a:extLst>
          </p:cNvPr>
          <p:cNvSpPr txBox="1"/>
          <p:nvPr/>
        </p:nvSpPr>
        <p:spPr>
          <a:xfrm>
            <a:off x="4382642" y="1689597"/>
            <a:ext cx="6094428" cy="425501"/>
          </a:xfrm>
          <a:prstGeom prst="rect">
            <a:avLst/>
          </a:prstGeom>
          <a:noFill/>
        </p:spPr>
        <p:txBody>
          <a:bodyPr wrap="square">
            <a:spAutoFit/>
          </a:bodyPr>
          <a:lstStyle/>
          <a:p>
            <a:pPr algn="r" rtl="1">
              <a:lnSpc>
                <a:spcPct val="115000"/>
              </a:lnSpc>
              <a:spcAft>
                <a:spcPts val="1000"/>
              </a:spcAft>
            </a:pPr>
            <a:r>
              <a:rPr lang="ar-EG" sz="2000" b="1" dirty="0" err="1">
                <a:solidFill>
                  <a:schemeClr val="bg1"/>
                </a:solidFill>
                <a:latin typeface="Calibri" panose="020F0502020204030204" pitchFamily="34" charset="0"/>
                <a:ea typeface="Calibri"/>
                <a:cs typeface="Calibri" panose="020F0502020204030204" pitchFamily="34" charset="0"/>
              </a:rPr>
              <a:t>الخطوه</a:t>
            </a:r>
            <a:r>
              <a:rPr lang="ar-EG" sz="2000" b="1" dirty="0">
                <a:solidFill>
                  <a:schemeClr val="bg1"/>
                </a:solidFill>
                <a:latin typeface="Calibri" panose="020F0502020204030204" pitchFamily="34" charset="0"/>
                <a:ea typeface="Calibri"/>
                <a:cs typeface="Calibri" panose="020F0502020204030204" pitchFamily="34" charset="0"/>
              </a:rPr>
              <a:t> الثانية – الدمج (</a:t>
            </a:r>
            <a:r>
              <a:rPr lang="en-US" sz="2000" b="1" dirty="0">
                <a:solidFill>
                  <a:schemeClr val="bg1"/>
                </a:solidFill>
                <a:latin typeface="Calibri" panose="020F0502020204030204" pitchFamily="34" charset="0"/>
                <a:ea typeface="Calibri"/>
                <a:cs typeface="Calibri" panose="020F0502020204030204" pitchFamily="34" charset="0"/>
              </a:rPr>
              <a:t>attend</a:t>
            </a:r>
            <a:r>
              <a:rPr lang="ar-EG" sz="2000" b="1" dirty="0">
                <a:solidFill>
                  <a:schemeClr val="bg1"/>
                </a:solidFill>
                <a:latin typeface="Calibri" panose="020F0502020204030204" pitchFamily="34" charset="0"/>
                <a:ea typeface="Calibri"/>
                <a:cs typeface="Calibri" panose="020F0502020204030204" pitchFamily="34" charset="0"/>
              </a:rPr>
              <a:t>):</a:t>
            </a:r>
            <a:endParaRPr lang="en-US" sz="2000" dirty="0">
              <a:solidFill>
                <a:schemeClr val="bg1"/>
              </a:solidFill>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1256079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6DA46136-B4FA-FFF9-9CD7-9A7667A38B51}"/>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3" name="Round Diagonal Corner Rectangle 7">
            <a:extLst>
              <a:ext uri="{FF2B5EF4-FFF2-40B4-BE49-F238E27FC236}">
                <a16:creationId xmlns:a16="http://schemas.microsoft.com/office/drawing/2014/main" id="{AFE906F9-35AF-BC7E-4AD7-144996F4BD01}"/>
              </a:ext>
            </a:extLst>
          </p:cNvPr>
          <p:cNvSpPr/>
          <p:nvPr/>
        </p:nvSpPr>
        <p:spPr>
          <a:xfrm>
            <a:off x="2806318" y="1221331"/>
            <a:ext cx="8421742" cy="4070745"/>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تهدف هذه الخطوة الي توسيع تمثيل المعنى لدى الطلبة بالتكامل مع خبراتهم الشخصية لاستيعاب المفهوم.</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ويتم ذلك من خلال استخدام الصور المرئية، والموسيقي، والحركة لربط معارف </a:t>
            </a:r>
            <a:r>
              <a:rPr lang="ar-EG" sz="2000" b="1" dirty="0" err="1">
                <a:solidFill>
                  <a:schemeClr val="accent2">
                    <a:lumMod val="50000"/>
                  </a:schemeClr>
                </a:solidFill>
                <a:latin typeface="Calibri" panose="020F0502020204030204" pitchFamily="34" charset="0"/>
                <a:ea typeface="Calibri"/>
                <a:cs typeface="Calibri" panose="020F0502020204030204" pitchFamily="34" charset="0"/>
              </a:rPr>
              <a:t>الطلبه</a:t>
            </a:r>
            <a:r>
              <a:rPr lang="ar-EG" sz="2000" b="1" dirty="0">
                <a:solidFill>
                  <a:schemeClr val="accent2">
                    <a:lumMod val="50000"/>
                  </a:schemeClr>
                </a:solidFill>
                <a:latin typeface="Calibri" panose="020F0502020204030204" pitchFamily="34" charset="0"/>
                <a:ea typeface="Calibri"/>
                <a:cs typeface="Calibri" panose="020F0502020204030204" pitchFamily="34" charset="0"/>
              </a:rPr>
              <a:t> الشخصية بالمفهوم، أو لربط علاقة بين ما يعرفه الطلبة وبين ما تم التوصل اليه من قبل الخبراء. وهذه الخطوة تتعلق بالتفكير بالجانب الأيمن من الدماغ. وتجيب عن السؤال: ماذا أريد أن أتعلم ؟.</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p:txBody>
      </p:sp>
      <p:grpSp>
        <p:nvGrpSpPr>
          <p:cNvPr id="4" name="Group 49">
            <a:extLst>
              <a:ext uri="{FF2B5EF4-FFF2-40B4-BE49-F238E27FC236}">
                <a16:creationId xmlns:a16="http://schemas.microsoft.com/office/drawing/2014/main" id="{8BD48FB4-EBE3-63D4-4B6C-F8D88124DC86}"/>
              </a:ext>
            </a:extLst>
          </p:cNvPr>
          <p:cNvGrpSpPr/>
          <p:nvPr/>
        </p:nvGrpSpPr>
        <p:grpSpPr>
          <a:xfrm>
            <a:off x="7616858" y="1354357"/>
            <a:ext cx="3528835" cy="836629"/>
            <a:chOff x="73579" y="795384"/>
            <a:chExt cx="6552889" cy="1036307"/>
          </a:xfrm>
        </p:grpSpPr>
        <p:sp>
          <p:nvSpPr>
            <p:cNvPr id="5" name="Rectangle 50">
              <a:extLst>
                <a:ext uri="{FF2B5EF4-FFF2-40B4-BE49-F238E27FC236}">
                  <a16:creationId xmlns:a16="http://schemas.microsoft.com/office/drawing/2014/main" id="{38AE5E13-B2A9-EA49-4493-988DE8F9660B}"/>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33">
              <a:extLst>
                <a:ext uri="{FF2B5EF4-FFF2-40B4-BE49-F238E27FC236}">
                  <a16:creationId xmlns:a16="http://schemas.microsoft.com/office/drawing/2014/main" id="{9C861256-2913-B3D8-846D-3F806155B3A4}"/>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069455D8-A751-0501-04A1-CF35F951D506}"/>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53">
              <a:extLst>
                <a:ext uri="{FF2B5EF4-FFF2-40B4-BE49-F238E27FC236}">
                  <a16:creationId xmlns:a16="http://schemas.microsoft.com/office/drawing/2014/main" id="{FCB1FA3A-0DB3-06B4-1561-7FD18A061049}"/>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CEC14FEA-EAA2-BFF2-D195-AF6BE3C1E073}"/>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A68BC75E-F60C-0F57-06F9-A5AD8E5BEB62}"/>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B166DC89-40DB-3628-BB4C-2E126583B192}"/>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55EB6EB1-2B4E-26CD-048A-75B6A668A810}"/>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7" name="مربع نص 16">
            <a:extLst>
              <a:ext uri="{FF2B5EF4-FFF2-40B4-BE49-F238E27FC236}">
                <a16:creationId xmlns:a16="http://schemas.microsoft.com/office/drawing/2014/main" id="{45A1F626-AA84-53B2-865A-276A20797019}"/>
              </a:ext>
            </a:extLst>
          </p:cNvPr>
          <p:cNvSpPr txBox="1"/>
          <p:nvPr/>
        </p:nvSpPr>
        <p:spPr>
          <a:xfrm>
            <a:off x="4443462" y="1652467"/>
            <a:ext cx="6094428" cy="400494"/>
          </a:xfrm>
          <a:prstGeom prst="rect">
            <a:avLst/>
          </a:prstGeom>
          <a:noFill/>
        </p:spPr>
        <p:txBody>
          <a:bodyPr wrap="square">
            <a:spAutoFit/>
          </a:bodyPr>
          <a:lstStyle/>
          <a:p>
            <a:pPr algn="r" rtl="1">
              <a:lnSpc>
                <a:spcPct val="115000"/>
              </a:lnSpc>
              <a:spcAft>
                <a:spcPts val="1000"/>
              </a:spcAft>
            </a:pPr>
            <a:r>
              <a:rPr lang="ar-EG" sz="1800" b="1" dirty="0" err="1">
                <a:solidFill>
                  <a:schemeClr val="bg1"/>
                </a:solidFill>
                <a:latin typeface="Calibri" panose="020F0502020204030204" pitchFamily="34" charset="0"/>
                <a:ea typeface="Calibri"/>
                <a:cs typeface="Calibri" panose="020F0502020204030204" pitchFamily="34" charset="0"/>
              </a:rPr>
              <a:t>الخطوه</a:t>
            </a:r>
            <a:r>
              <a:rPr lang="ar-EG" sz="1800" b="1" dirty="0">
                <a:solidFill>
                  <a:schemeClr val="bg1"/>
                </a:solidFill>
                <a:latin typeface="Calibri" panose="020F0502020204030204" pitchFamily="34" charset="0"/>
                <a:ea typeface="Calibri"/>
                <a:cs typeface="Calibri" panose="020F0502020204030204" pitchFamily="34" charset="0"/>
              </a:rPr>
              <a:t> الثالثة – الترميز (</a:t>
            </a:r>
            <a:r>
              <a:rPr lang="en-US" sz="1800" b="1" dirty="0">
                <a:solidFill>
                  <a:schemeClr val="bg1"/>
                </a:solidFill>
                <a:latin typeface="Calibri" panose="020F0502020204030204" pitchFamily="34" charset="0"/>
                <a:ea typeface="Calibri"/>
                <a:cs typeface="Calibri" panose="020F0502020204030204" pitchFamily="34" charset="0"/>
              </a:rPr>
              <a:t>imagen</a:t>
            </a:r>
            <a:r>
              <a:rPr lang="ar-EG" sz="1800" b="1" dirty="0">
                <a:solidFill>
                  <a:schemeClr val="bg1"/>
                </a:solidFill>
                <a:latin typeface="Calibri" panose="020F0502020204030204" pitchFamily="34" charset="0"/>
                <a:ea typeface="Calibri"/>
                <a:cs typeface="Calibri" panose="020F0502020204030204" pitchFamily="34" charset="0"/>
              </a:rPr>
              <a:t>)</a:t>
            </a:r>
            <a:endParaRPr lang="en-US" sz="1800" dirty="0">
              <a:solidFill>
                <a:schemeClr val="bg1"/>
              </a:solidFill>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243585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7AFC6B2F-4B6B-A498-7EFC-751365E56F08}"/>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3" name="Round Diagonal Corner Rectangle 7">
            <a:extLst>
              <a:ext uri="{FF2B5EF4-FFF2-40B4-BE49-F238E27FC236}">
                <a16:creationId xmlns:a16="http://schemas.microsoft.com/office/drawing/2014/main" id="{6895D6E6-728E-E272-05B6-2D6479A4D39A}"/>
              </a:ext>
            </a:extLst>
          </p:cNvPr>
          <p:cNvSpPr/>
          <p:nvPr/>
        </p:nvSpPr>
        <p:spPr>
          <a:xfrm>
            <a:off x="2806318" y="1221331"/>
            <a:ext cx="8421742" cy="4070745"/>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إن إدماج الطلبة في التفكير الهادف هو هدف </a:t>
            </a:r>
            <a:r>
              <a:rPr lang="ar-EG" sz="2000" b="1" dirty="0" err="1">
                <a:solidFill>
                  <a:schemeClr val="accent2">
                    <a:lumMod val="50000"/>
                  </a:schemeClr>
                </a:solidFill>
                <a:latin typeface="Calibri" panose="020F0502020204030204" pitchFamily="34" charset="0"/>
                <a:ea typeface="Calibri"/>
                <a:cs typeface="Calibri" panose="020F0502020204030204" pitchFamily="34" charset="0"/>
              </a:rPr>
              <a:t>الخطوه</a:t>
            </a:r>
            <a:r>
              <a:rPr lang="ar-EG" sz="2000" b="1" dirty="0">
                <a:solidFill>
                  <a:schemeClr val="accent2">
                    <a:lumMod val="50000"/>
                  </a:schemeClr>
                </a:solidFill>
                <a:latin typeface="Calibri" panose="020F0502020204030204" pitchFamily="34" charset="0"/>
                <a:ea typeface="Calibri"/>
                <a:cs typeface="Calibri" panose="020F0502020204030204" pitchFamily="34" charset="0"/>
              </a:rPr>
              <a:t> الرابعة، كما أن عل المعلم عرض المعلومات والخبرات بطريقة منظمة. وهذه تتعلق بمجموعة التعلم الخاصة بالجانب الأيسر من الدماغ. والاهتمام بتحليل الحقائق والمفاهيم والتعميمات والنظريات التي يمكن التحقق منها، والاهتمام كذلك بالتفاصيل المهمة وعرض المعلومات بالتسلسل، واستخدام أنواع متنوعة من الأنظمة التي تساعد المعلمين للوصول إلى هدفهم.</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p:txBody>
      </p:sp>
      <p:grpSp>
        <p:nvGrpSpPr>
          <p:cNvPr id="4" name="Group 49">
            <a:extLst>
              <a:ext uri="{FF2B5EF4-FFF2-40B4-BE49-F238E27FC236}">
                <a16:creationId xmlns:a16="http://schemas.microsoft.com/office/drawing/2014/main" id="{A3B40164-F5E0-382D-CAA6-FBFF55745A09}"/>
              </a:ext>
            </a:extLst>
          </p:cNvPr>
          <p:cNvGrpSpPr/>
          <p:nvPr/>
        </p:nvGrpSpPr>
        <p:grpSpPr>
          <a:xfrm>
            <a:off x="7165450" y="1354357"/>
            <a:ext cx="4222757" cy="836629"/>
            <a:chOff x="73579" y="795384"/>
            <a:chExt cx="6552889" cy="1036307"/>
          </a:xfrm>
        </p:grpSpPr>
        <p:sp>
          <p:nvSpPr>
            <p:cNvPr id="5" name="Rectangle 50">
              <a:extLst>
                <a:ext uri="{FF2B5EF4-FFF2-40B4-BE49-F238E27FC236}">
                  <a16:creationId xmlns:a16="http://schemas.microsoft.com/office/drawing/2014/main" id="{74DA4E92-B013-0F6F-A42C-9E9417C4056B}"/>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Shape 33">
              <a:extLst>
                <a:ext uri="{FF2B5EF4-FFF2-40B4-BE49-F238E27FC236}">
                  <a16:creationId xmlns:a16="http://schemas.microsoft.com/office/drawing/2014/main" id="{80644457-F6CB-0842-69AA-FA300F386E20}"/>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21B79DCC-9EEC-2F29-F95E-007265E17660}"/>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53">
              <a:extLst>
                <a:ext uri="{FF2B5EF4-FFF2-40B4-BE49-F238E27FC236}">
                  <a16:creationId xmlns:a16="http://schemas.microsoft.com/office/drawing/2014/main" id="{01FAE72B-421D-E6A9-8866-172FD1164B03}"/>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31C89611-6556-3F03-4AC7-DCB206CDD804}"/>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C67AB1A5-CA5D-00A2-B691-ADA412BB398F}"/>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5CD80025-9760-EFE6-FA6D-B6F541D990D6}"/>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BF676DF6-3462-BE06-0193-3A808915BE80}"/>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مربع نص 12">
            <a:extLst>
              <a:ext uri="{FF2B5EF4-FFF2-40B4-BE49-F238E27FC236}">
                <a16:creationId xmlns:a16="http://schemas.microsoft.com/office/drawing/2014/main" id="{BA8EC514-5E96-1878-07DB-7CDBC658CF31}"/>
              </a:ext>
            </a:extLst>
          </p:cNvPr>
          <p:cNvSpPr txBox="1"/>
          <p:nvPr/>
        </p:nvSpPr>
        <p:spPr>
          <a:xfrm>
            <a:off x="7145551" y="1620128"/>
            <a:ext cx="3555261" cy="434734"/>
          </a:xfrm>
          <a:prstGeom prst="rect">
            <a:avLst/>
          </a:prstGeom>
          <a:noFill/>
        </p:spPr>
        <p:txBody>
          <a:bodyPr wrap="square">
            <a:spAutoFit/>
          </a:bodyPr>
          <a:lstStyle/>
          <a:p>
            <a:pPr algn="r" rtl="1">
              <a:lnSpc>
                <a:spcPct val="115000"/>
              </a:lnSpc>
              <a:spcAft>
                <a:spcPts val="1000"/>
              </a:spcAft>
            </a:pPr>
            <a:r>
              <a:rPr lang="ar-EG" sz="2000" b="1">
                <a:solidFill>
                  <a:schemeClr val="bg1"/>
                </a:solidFill>
                <a:latin typeface="Calibri" panose="020F0502020204030204" pitchFamily="34" charset="0"/>
                <a:ea typeface="Calibri"/>
                <a:cs typeface="Calibri" panose="020F0502020204030204" pitchFamily="34" charset="0"/>
              </a:rPr>
              <a:t>الخطوة الرابعة – التعلم </a:t>
            </a:r>
            <a:r>
              <a:rPr lang="en-US" sz="2000" b="1">
                <a:solidFill>
                  <a:schemeClr val="bg1"/>
                </a:solidFill>
                <a:latin typeface="Calibri" panose="020F0502020204030204" pitchFamily="34" charset="0"/>
                <a:ea typeface="Calibri"/>
                <a:cs typeface="Calibri" panose="020F0502020204030204" pitchFamily="34" charset="0"/>
              </a:rPr>
              <a:t>inform</a:t>
            </a:r>
            <a:endParaRPr lang="en-US" sz="2000" dirty="0">
              <a:solidFill>
                <a:schemeClr val="bg1"/>
              </a:solidFill>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817827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C2CAD33F-1B15-A0C5-1456-F214BA1D8B2C}"/>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solidFill>
              <a:latin typeface="Calibri" panose="020F0502020204030204" pitchFamily="34" charset="0"/>
              <a:cs typeface="Calibri" panose="020F0502020204030204" pitchFamily="34" charset="0"/>
            </a:endParaRPr>
          </a:p>
        </p:txBody>
      </p:sp>
      <p:sp>
        <p:nvSpPr>
          <p:cNvPr id="3" name="Round Diagonal Corner Rectangle 7">
            <a:extLst>
              <a:ext uri="{FF2B5EF4-FFF2-40B4-BE49-F238E27FC236}">
                <a16:creationId xmlns:a16="http://schemas.microsoft.com/office/drawing/2014/main" id="{DBA1638B-6BAB-2064-3730-069D27CE343F}"/>
              </a:ext>
            </a:extLst>
          </p:cNvPr>
          <p:cNvSpPr/>
          <p:nvPr/>
        </p:nvSpPr>
        <p:spPr>
          <a:xfrm>
            <a:off x="2941163" y="1354357"/>
            <a:ext cx="8204530" cy="2981973"/>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تتصف الخطوة الخامسة بإيجاد فرص متعددة لممارسة التعلم الجديد من خلال استخدام الطلبة لأيديهم، والانخراط بالأنشطة العملية، مع توقعات عالية للإتقان، وهذه الخطوة تتعلق بالجانب اليسر من الدماغ.</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p:txBody>
      </p:sp>
      <p:grpSp>
        <p:nvGrpSpPr>
          <p:cNvPr id="4" name="Group 49">
            <a:extLst>
              <a:ext uri="{FF2B5EF4-FFF2-40B4-BE49-F238E27FC236}">
                <a16:creationId xmlns:a16="http://schemas.microsoft.com/office/drawing/2014/main" id="{D9DAD937-31FA-82A6-5036-3B3336DEE7DF}"/>
              </a:ext>
            </a:extLst>
          </p:cNvPr>
          <p:cNvGrpSpPr/>
          <p:nvPr/>
        </p:nvGrpSpPr>
        <p:grpSpPr>
          <a:xfrm>
            <a:off x="7098383" y="1354357"/>
            <a:ext cx="4289822" cy="836629"/>
            <a:chOff x="274958" y="795384"/>
            <a:chExt cx="6351510" cy="1036307"/>
          </a:xfrm>
        </p:grpSpPr>
        <p:sp>
          <p:nvSpPr>
            <p:cNvPr id="5" name="Rectangle 50">
              <a:extLst>
                <a:ext uri="{FF2B5EF4-FFF2-40B4-BE49-F238E27FC236}">
                  <a16:creationId xmlns:a16="http://schemas.microsoft.com/office/drawing/2014/main" id="{13507D3C-25A9-434F-FE1B-B3D7684B48FF}"/>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Calibri" panose="020F0502020204030204" pitchFamily="34" charset="0"/>
                <a:cs typeface="Calibri" panose="020F0502020204030204" pitchFamily="34" charset="0"/>
              </a:endParaRPr>
            </a:p>
          </p:txBody>
        </p:sp>
        <p:sp>
          <p:nvSpPr>
            <p:cNvPr id="6" name="Freeform: Shape 33">
              <a:extLst>
                <a:ext uri="{FF2B5EF4-FFF2-40B4-BE49-F238E27FC236}">
                  <a16:creationId xmlns:a16="http://schemas.microsoft.com/office/drawing/2014/main" id="{5B08F01E-4CAD-CF16-ADDB-C7F12E0CFF37}"/>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Calibri" panose="020F0502020204030204" pitchFamily="34" charset="0"/>
                <a:cs typeface="Calibri" panose="020F0502020204030204" pitchFamily="34" charset="0"/>
              </a:endParaRPr>
            </a:p>
          </p:txBody>
        </p:sp>
        <p:sp>
          <p:nvSpPr>
            <p:cNvPr id="7" name="Rectangle 52">
              <a:extLst>
                <a:ext uri="{FF2B5EF4-FFF2-40B4-BE49-F238E27FC236}">
                  <a16:creationId xmlns:a16="http://schemas.microsoft.com/office/drawing/2014/main" id="{660C031D-AF7E-8057-BDCA-47DF99ACF3DE}"/>
                </a:ext>
              </a:extLst>
            </p:cNvPr>
            <p:cNvSpPr/>
            <p:nvPr/>
          </p:nvSpPr>
          <p:spPr>
            <a:xfrm>
              <a:off x="274958" y="976163"/>
              <a:ext cx="5589418"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solidFill>
                <a:latin typeface="Calibri" panose="020F0502020204030204" pitchFamily="34" charset="0"/>
                <a:cs typeface="Calibri" panose="020F0502020204030204" pitchFamily="34" charset="0"/>
              </a:endParaRPr>
            </a:p>
          </p:txBody>
        </p:sp>
        <p:grpSp>
          <p:nvGrpSpPr>
            <p:cNvPr id="8" name="Group 53">
              <a:extLst>
                <a:ext uri="{FF2B5EF4-FFF2-40B4-BE49-F238E27FC236}">
                  <a16:creationId xmlns:a16="http://schemas.microsoft.com/office/drawing/2014/main" id="{5DC93135-4070-B2EE-5362-95F3B4FFED78}"/>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79297EC0-1B6B-83FC-427E-AF411A53407A}"/>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000">
                  <a:solidFill>
                    <a:schemeClr val="bg1"/>
                  </a:solidFill>
                  <a:latin typeface="Calibri" panose="020F0502020204030204" pitchFamily="34" charset="0"/>
                  <a:cs typeface="Calibri" panose="020F0502020204030204" pitchFamily="34" charset="0"/>
                </a:endParaRPr>
              </a:p>
            </p:txBody>
          </p:sp>
          <p:sp>
            <p:nvSpPr>
              <p:cNvPr id="12" name="Freeform: Shape 39">
                <a:extLst>
                  <a:ext uri="{FF2B5EF4-FFF2-40B4-BE49-F238E27FC236}">
                    <a16:creationId xmlns:a16="http://schemas.microsoft.com/office/drawing/2014/main" id="{22CE51E5-0819-2F25-7192-4E1371FD0D4C}"/>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schemeClr val="bg1"/>
                  </a:solidFill>
                  <a:latin typeface="Calibri" panose="020F0502020204030204" pitchFamily="34" charset="0"/>
                  <a:cs typeface="Calibri" panose="020F0502020204030204" pitchFamily="34" charset="0"/>
                </a:endParaRPr>
              </a:p>
            </p:txBody>
          </p:sp>
        </p:grpSp>
        <p:sp>
          <p:nvSpPr>
            <p:cNvPr id="9" name="Freeform: Shape 36">
              <a:extLst>
                <a:ext uri="{FF2B5EF4-FFF2-40B4-BE49-F238E27FC236}">
                  <a16:creationId xmlns:a16="http://schemas.microsoft.com/office/drawing/2014/main" id="{568DC752-D396-2224-630E-563B4A3FC297}"/>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solidFill>
                <a:latin typeface="Calibri" panose="020F0502020204030204" pitchFamily="34" charset="0"/>
                <a:cs typeface="Calibri" panose="020F0502020204030204" pitchFamily="34" charset="0"/>
              </a:endParaRPr>
            </a:p>
          </p:txBody>
        </p:sp>
        <p:sp>
          <p:nvSpPr>
            <p:cNvPr id="10" name="Freeform: Shape 37">
              <a:extLst>
                <a:ext uri="{FF2B5EF4-FFF2-40B4-BE49-F238E27FC236}">
                  <a16:creationId xmlns:a16="http://schemas.microsoft.com/office/drawing/2014/main" id="{A577555F-FE53-A870-41FE-79DAF33D77A5}"/>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solidFill>
                  <a:schemeClr val="bg1"/>
                </a:solidFill>
                <a:latin typeface="Calibri" panose="020F0502020204030204" pitchFamily="34" charset="0"/>
                <a:cs typeface="Calibri" panose="020F0502020204030204" pitchFamily="34" charset="0"/>
              </a:endParaRPr>
            </a:p>
          </p:txBody>
        </p:sp>
      </p:grpSp>
      <p:sp>
        <p:nvSpPr>
          <p:cNvPr id="17" name="مربع نص 16">
            <a:extLst>
              <a:ext uri="{FF2B5EF4-FFF2-40B4-BE49-F238E27FC236}">
                <a16:creationId xmlns:a16="http://schemas.microsoft.com/office/drawing/2014/main" id="{5BC75A2B-1DE2-C69A-0580-8D9E23E04931}"/>
              </a:ext>
            </a:extLst>
          </p:cNvPr>
          <p:cNvSpPr txBox="1"/>
          <p:nvPr/>
        </p:nvSpPr>
        <p:spPr>
          <a:xfrm>
            <a:off x="7098383" y="1550236"/>
            <a:ext cx="5170601" cy="400110"/>
          </a:xfrm>
          <a:prstGeom prst="rect">
            <a:avLst/>
          </a:prstGeom>
          <a:noFill/>
        </p:spPr>
        <p:txBody>
          <a:bodyPr wrap="square">
            <a:spAutoFit/>
          </a:bodyPr>
          <a:lstStyle/>
          <a:p>
            <a:r>
              <a:rPr kumimoji="0" lang="en-US" sz="2000" b="1" i="0" u="none" strike="noStrike" kern="1200" cap="none" spc="0" normalizeH="0" baseline="0" noProof="0" dirty="0">
                <a:ln>
                  <a:noFill/>
                </a:ln>
                <a:solidFill>
                  <a:schemeClr val="bg1"/>
                </a:solidFill>
                <a:effectLst/>
                <a:uLnTx/>
                <a:uFillTx/>
                <a:latin typeface="Calibri" panose="020F0502020204030204" pitchFamily="34" charset="0"/>
                <a:ea typeface="Calibri"/>
                <a:cs typeface="Calibri" panose="020F0502020204030204" pitchFamily="34" charset="0"/>
              </a:rPr>
              <a:t>Practice</a:t>
            </a:r>
            <a:r>
              <a:rPr kumimoji="0" lang="ar-EG" sz="2000" b="1" i="0" u="none" strike="noStrike" kern="1200" cap="none" spc="0" normalizeH="0" baseline="0" noProof="0" dirty="0">
                <a:ln>
                  <a:noFill/>
                </a:ln>
                <a:solidFill>
                  <a:schemeClr val="bg1"/>
                </a:solidFill>
                <a:effectLst/>
                <a:uLnTx/>
                <a:uFillTx/>
                <a:latin typeface="Calibri" panose="020F0502020204030204" pitchFamily="34" charset="0"/>
                <a:ea typeface="Calibri"/>
                <a:cs typeface="Calibri" panose="020F0502020204030204" pitchFamily="34" charset="0"/>
              </a:rPr>
              <a:t>   الخطوة الخامسة – الممارس</a:t>
            </a:r>
            <a:r>
              <a:rPr lang="ar-EG" sz="2000" b="1" dirty="0">
                <a:solidFill>
                  <a:schemeClr val="bg1"/>
                </a:solidFill>
                <a:latin typeface="Calibri" panose="020F0502020204030204" pitchFamily="34" charset="0"/>
                <a:ea typeface="Calibri"/>
                <a:cs typeface="Calibri" panose="020F0502020204030204" pitchFamily="34" charset="0"/>
              </a:rPr>
              <a:t>ة</a:t>
            </a:r>
            <a:endParaRPr lang="en-US" sz="2000"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68751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24B07D76-9DDD-AA39-DBF4-E6AA15427E63}"/>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13" name="مربع نص 12">
            <a:extLst>
              <a:ext uri="{FF2B5EF4-FFF2-40B4-BE49-F238E27FC236}">
                <a16:creationId xmlns:a16="http://schemas.microsoft.com/office/drawing/2014/main" id="{FC209F53-C8C6-35AC-99FC-4643ED41FA2B}"/>
              </a:ext>
            </a:extLst>
          </p:cNvPr>
          <p:cNvSpPr txBox="1"/>
          <p:nvPr/>
        </p:nvSpPr>
        <p:spPr>
          <a:xfrm>
            <a:off x="7145551" y="1620128"/>
            <a:ext cx="3555261" cy="434734"/>
          </a:xfrm>
          <a:prstGeom prst="rect">
            <a:avLst/>
          </a:prstGeom>
          <a:noFill/>
        </p:spPr>
        <p:txBody>
          <a:bodyPr wrap="square">
            <a:spAutoFit/>
          </a:bodyPr>
          <a:lstStyle/>
          <a:p>
            <a:pPr algn="r" rtl="1">
              <a:lnSpc>
                <a:spcPct val="115000"/>
              </a:lnSpc>
              <a:spcAft>
                <a:spcPts val="1000"/>
              </a:spcAft>
            </a:pPr>
            <a:r>
              <a:rPr lang="ar-EG" sz="2000" b="1" dirty="0">
                <a:solidFill>
                  <a:schemeClr val="bg1"/>
                </a:solidFill>
                <a:latin typeface="Calibri" panose="020F0502020204030204" pitchFamily="34" charset="0"/>
                <a:ea typeface="Calibri"/>
                <a:cs typeface="Calibri" panose="020F0502020204030204" pitchFamily="34" charset="0"/>
              </a:rPr>
              <a:t>الخوة الرابعة – التعلم </a:t>
            </a:r>
            <a:r>
              <a:rPr lang="en-US" sz="2000" b="1" dirty="0">
                <a:solidFill>
                  <a:schemeClr val="bg1"/>
                </a:solidFill>
                <a:latin typeface="Calibri" panose="020F0502020204030204" pitchFamily="34" charset="0"/>
                <a:ea typeface="Calibri"/>
                <a:cs typeface="Calibri" panose="020F0502020204030204" pitchFamily="34" charset="0"/>
              </a:rPr>
              <a:t>inform</a:t>
            </a:r>
            <a:endParaRPr lang="en-US" sz="2000" dirty="0">
              <a:solidFill>
                <a:schemeClr val="bg1"/>
              </a:solidFill>
              <a:latin typeface="Calibri" panose="020F0502020204030204" pitchFamily="34" charset="0"/>
              <a:ea typeface="Times New Roman"/>
              <a:cs typeface="Calibri" panose="020F0502020204030204" pitchFamily="34" charset="0"/>
            </a:endParaRPr>
          </a:p>
        </p:txBody>
      </p:sp>
      <p:sp>
        <p:nvSpPr>
          <p:cNvPr id="15" name="مربع نص 14">
            <a:extLst>
              <a:ext uri="{FF2B5EF4-FFF2-40B4-BE49-F238E27FC236}">
                <a16:creationId xmlns:a16="http://schemas.microsoft.com/office/drawing/2014/main" id="{CFB69A37-B1AE-8B47-A4E4-67A2A1654D59}"/>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lumMod val="95000"/>
                  </a:schemeClr>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lumMod val="95000"/>
                </a:schemeClr>
              </a:solidFill>
              <a:latin typeface="Calibri" panose="020F0502020204030204" pitchFamily="34" charset="0"/>
              <a:cs typeface="Calibri" panose="020F0502020204030204" pitchFamily="34" charset="0"/>
            </a:endParaRPr>
          </a:p>
        </p:txBody>
      </p:sp>
      <p:sp>
        <p:nvSpPr>
          <p:cNvPr id="16" name="Round Diagonal Corner Rectangle 7">
            <a:extLst>
              <a:ext uri="{FF2B5EF4-FFF2-40B4-BE49-F238E27FC236}">
                <a16:creationId xmlns:a16="http://schemas.microsoft.com/office/drawing/2014/main" id="{9B7B05C3-FA9D-9E6D-0C21-453782A7549B}"/>
              </a:ext>
            </a:extLst>
          </p:cNvPr>
          <p:cNvSpPr/>
          <p:nvPr/>
        </p:nvSpPr>
        <p:spPr>
          <a:xfrm>
            <a:off x="2815745" y="1231593"/>
            <a:ext cx="8421742" cy="4070745"/>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تمثل الخطوة السادسة في نموذج الفورمات فكرة جون ديوي بأن الطالب يعمل كعالم، وتتعلق بالجانب الأيمن من الدماغ .</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ويحتاج الطلبة ليس فقط إلى تطبيق ما تعلموه، ولكن إلى توسيع استخدامه، ويتمحور التعلم هنا حول عمل المشروع، حيث يزود المعلم الطلبة بالفرص لتصميم اكتشافاتهم المفتوحة للمفهوم، وتصميم المواقف  للطلبة لاكتشاف الموضوعات غير المطروحة بالكتاب المدرسي.</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p:txBody>
      </p:sp>
      <p:grpSp>
        <p:nvGrpSpPr>
          <p:cNvPr id="17" name="Group 49">
            <a:extLst>
              <a:ext uri="{FF2B5EF4-FFF2-40B4-BE49-F238E27FC236}">
                <a16:creationId xmlns:a16="http://schemas.microsoft.com/office/drawing/2014/main" id="{B96DDA84-310B-7590-8FF0-C36F2DADF22B}"/>
              </a:ext>
            </a:extLst>
          </p:cNvPr>
          <p:cNvGrpSpPr/>
          <p:nvPr/>
        </p:nvGrpSpPr>
        <p:grpSpPr>
          <a:xfrm>
            <a:off x="7240828" y="1354357"/>
            <a:ext cx="4147379" cy="836629"/>
            <a:chOff x="190551" y="795384"/>
            <a:chExt cx="6435917" cy="1036307"/>
          </a:xfrm>
        </p:grpSpPr>
        <p:sp>
          <p:nvSpPr>
            <p:cNvPr id="18" name="Rectangle 50">
              <a:extLst>
                <a:ext uri="{FF2B5EF4-FFF2-40B4-BE49-F238E27FC236}">
                  <a16:creationId xmlns:a16="http://schemas.microsoft.com/office/drawing/2014/main" id="{6A8F3169-B674-6082-4180-7674DF6CC242}"/>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9" name="Freeform: Shape 33">
              <a:extLst>
                <a:ext uri="{FF2B5EF4-FFF2-40B4-BE49-F238E27FC236}">
                  <a16:creationId xmlns:a16="http://schemas.microsoft.com/office/drawing/2014/main" id="{5E8424EB-9931-5B8A-2F9C-3A75999C8F17}"/>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0" name="Rectangle 52">
              <a:extLst>
                <a:ext uri="{FF2B5EF4-FFF2-40B4-BE49-F238E27FC236}">
                  <a16:creationId xmlns:a16="http://schemas.microsoft.com/office/drawing/2014/main" id="{86DD6DBB-0F99-83FA-C060-113B458411D6}"/>
                </a:ext>
              </a:extLst>
            </p:cNvPr>
            <p:cNvSpPr/>
            <p:nvPr/>
          </p:nvSpPr>
          <p:spPr>
            <a:xfrm>
              <a:off x="190551" y="1086221"/>
              <a:ext cx="5589418"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grpSp>
          <p:nvGrpSpPr>
            <p:cNvPr id="21" name="Group 53">
              <a:extLst>
                <a:ext uri="{FF2B5EF4-FFF2-40B4-BE49-F238E27FC236}">
                  <a16:creationId xmlns:a16="http://schemas.microsoft.com/office/drawing/2014/main" id="{2751D5F5-7146-380A-112B-78711F40E890}"/>
                </a:ext>
              </a:extLst>
            </p:cNvPr>
            <p:cNvGrpSpPr/>
            <p:nvPr/>
          </p:nvGrpSpPr>
          <p:grpSpPr>
            <a:xfrm>
              <a:off x="5588896" y="1531471"/>
              <a:ext cx="390125" cy="205592"/>
              <a:chOff x="5588896" y="1531471"/>
              <a:chExt cx="390125" cy="205592"/>
            </a:xfrm>
          </p:grpSpPr>
          <p:sp>
            <p:nvSpPr>
              <p:cNvPr id="24" name="Oval 56">
                <a:extLst>
                  <a:ext uri="{FF2B5EF4-FFF2-40B4-BE49-F238E27FC236}">
                    <a16:creationId xmlns:a16="http://schemas.microsoft.com/office/drawing/2014/main" id="{2B37FD78-5334-4EC5-7AC8-AE986C215B4D}"/>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Calibri" panose="020F0502020204030204" pitchFamily="34" charset="0"/>
                  <a:cs typeface="Calibri" panose="020F0502020204030204" pitchFamily="34" charset="0"/>
                </a:endParaRPr>
              </a:p>
            </p:txBody>
          </p:sp>
          <p:sp>
            <p:nvSpPr>
              <p:cNvPr id="25" name="Freeform: Shape 39">
                <a:extLst>
                  <a:ext uri="{FF2B5EF4-FFF2-40B4-BE49-F238E27FC236}">
                    <a16:creationId xmlns:a16="http://schemas.microsoft.com/office/drawing/2014/main" id="{0D993380-C93D-9D62-068F-4FE45DD7153C}"/>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22" name="Freeform: Shape 36">
              <a:extLst>
                <a:ext uri="{FF2B5EF4-FFF2-40B4-BE49-F238E27FC236}">
                  <a16:creationId xmlns:a16="http://schemas.microsoft.com/office/drawing/2014/main" id="{D9AD11CD-BE84-5C77-5155-57A2905C0112}"/>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23" name="Freeform: Shape 37">
              <a:extLst>
                <a:ext uri="{FF2B5EF4-FFF2-40B4-BE49-F238E27FC236}">
                  <a16:creationId xmlns:a16="http://schemas.microsoft.com/office/drawing/2014/main" id="{912B62DE-56F5-9E9A-F803-84E68919BBE9}"/>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grpSp>
      <p:sp>
        <p:nvSpPr>
          <p:cNvPr id="31" name="مربع نص 30">
            <a:extLst>
              <a:ext uri="{FF2B5EF4-FFF2-40B4-BE49-F238E27FC236}">
                <a16:creationId xmlns:a16="http://schemas.microsoft.com/office/drawing/2014/main" id="{4F794723-FFBC-1313-2E61-08A5B8138A44}"/>
              </a:ext>
            </a:extLst>
          </p:cNvPr>
          <p:cNvSpPr txBox="1"/>
          <p:nvPr/>
        </p:nvSpPr>
        <p:spPr>
          <a:xfrm>
            <a:off x="7783706" y="1682857"/>
            <a:ext cx="3622858" cy="369332"/>
          </a:xfrm>
          <a:prstGeom prst="rect">
            <a:avLst/>
          </a:prstGeom>
          <a:noFill/>
        </p:spPr>
        <p:txBody>
          <a:bodyPr wrap="square">
            <a:spAutoFit/>
          </a:bodyPr>
          <a:lstStyle/>
          <a:p>
            <a:r>
              <a:rPr lang="ar-EG" sz="1800" b="1" dirty="0">
                <a:solidFill>
                  <a:schemeClr val="bg1"/>
                </a:solidFill>
                <a:latin typeface="Simplified Arabic"/>
                <a:ea typeface="Calibri"/>
                <a:cs typeface="Arial"/>
              </a:rPr>
              <a:t>)</a:t>
            </a:r>
            <a:r>
              <a:rPr lang="en-US" sz="1800" b="1" dirty="0">
                <a:solidFill>
                  <a:schemeClr val="bg1"/>
                </a:solidFill>
                <a:latin typeface="Calibri" panose="020F0502020204030204" pitchFamily="34" charset="0"/>
                <a:ea typeface="Calibri"/>
                <a:cs typeface="Calibri" panose="020F0502020204030204" pitchFamily="34" charset="0"/>
              </a:rPr>
              <a:t>Extend</a:t>
            </a:r>
            <a:r>
              <a:rPr lang="ar-EG" sz="1800" b="1" dirty="0">
                <a:solidFill>
                  <a:schemeClr val="bg1"/>
                </a:solidFill>
                <a:latin typeface="Calibri" panose="020F0502020204030204" pitchFamily="34" charset="0"/>
                <a:ea typeface="Calibri"/>
                <a:cs typeface="Calibri" panose="020F0502020204030204" pitchFamily="34" charset="0"/>
              </a:rPr>
              <a:t>الخطوة السادسة التوسع ( </a:t>
            </a:r>
            <a:endParaRPr lang="en-US"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88598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ppt_w/2"/>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ppt_w</p:attrName>
                                        </p:attrNameLst>
                                      </p:cBhvr>
                                      <p:tavLst>
                                        <p:tav tm="0">
                                          <p:val>
                                            <p:fltVal val="0"/>
                                          </p:val>
                                        </p:tav>
                                        <p:tav tm="100000">
                                          <p:val>
                                            <p:strVal val="#ppt_w"/>
                                          </p:val>
                                        </p:tav>
                                      </p:tavLst>
                                    </p:anim>
                                    <p:anim calcmode="lin" valueType="num">
                                      <p:cBhvr>
                                        <p:cTn id="10" dur="5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55A2152C-FC62-967B-6A1E-46E5FDD0FC08}"/>
              </a:ext>
            </a:extLst>
          </p:cNvPr>
          <p:cNvSpPr txBox="1"/>
          <p:nvPr/>
        </p:nvSpPr>
        <p:spPr>
          <a:xfrm>
            <a:off x="9569060" y="2895833"/>
            <a:ext cx="1576633" cy="400110"/>
          </a:xfrm>
          <a:prstGeom prst="rect">
            <a:avLst/>
          </a:prstGeom>
          <a:noFill/>
        </p:spPr>
        <p:txBody>
          <a:bodyPr wrap="square">
            <a:spAutoFit/>
          </a:bodyPr>
          <a:lstStyle/>
          <a:p>
            <a:r>
              <a:rPr lang="ar-EG" sz="2000" b="1" dirty="0">
                <a:solidFill>
                  <a:schemeClr val="bg1"/>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solidFill>
              <a:latin typeface="Calibri" panose="020F0502020204030204" pitchFamily="34" charset="0"/>
              <a:cs typeface="Calibri" panose="020F0502020204030204" pitchFamily="34" charset="0"/>
            </a:endParaRPr>
          </a:p>
        </p:txBody>
      </p:sp>
      <p:sp>
        <p:nvSpPr>
          <p:cNvPr id="3" name="Round Diagonal Corner Rectangle 7">
            <a:extLst>
              <a:ext uri="{FF2B5EF4-FFF2-40B4-BE49-F238E27FC236}">
                <a16:creationId xmlns:a16="http://schemas.microsoft.com/office/drawing/2014/main" id="{8EFAEE7D-02E3-8A3C-7874-976B37E232CA}"/>
              </a:ext>
            </a:extLst>
          </p:cNvPr>
          <p:cNvSpPr/>
          <p:nvPr/>
        </p:nvSpPr>
        <p:spPr>
          <a:xfrm>
            <a:off x="2045617" y="452487"/>
            <a:ext cx="9823358" cy="5470838"/>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endParaRPr lang="ar-EG" sz="2400" dirty="0">
              <a:solidFill>
                <a:schemeClr val="tx2">
                  <a:lumMod val="50000"/>
                </a:schemeClr>
              </a:solidFill>
              <a:ea typeface="Calibri"/>
              <a:cs typeface="Simplified Arabic"/>
            </a:endParaRPr>
          </a:p>
          <a:p>
            <a:pPr algn="r" rtl="1">
              <a:lnSpc>
                <a:spcPct val="115000"/>
              </a:lnSpc>
              <a:spcAft>
                <a:spcPts val="1000"/>
              </a:spcAft>
            </a:pPr>
            <a:endParaRPr lang="ar-EG" sz="2400" dirty="0">
              <a:solidFill>
                <a:schemeClr val="tx2">
                  <a:lumMod val="50000"/>
                </a:schemeClr>
              </a:solidFill>
              <a:ea typeface="Calibri"/>
              <a:cs typeface="Simplified Arabic"/>
            </a:endParaRPr>
          </a:p>
          <a:p>
            <a:pPr algn="r" rtl="1">
              <a:lnSpc>
                <a:spcPct val="115000"/>
              </a:lnSpc>
              <a:spcAft>
                <a:spcPts val="1000"/>
              </a:spcAft>
            </a:pPr>
            <a:endParaRPr lang="ar-EG" sz="2400" dirty="0">
              <a:solidFill>
                <a:schemeClr val="tx2">
                  <a:lumMod val="50000"/>
                </a:schemeClr>
              </a:solidFill>
              <a:ea typeface="Calibri"/>
              <a:cs typeface="Simplified Arabic"/>
            </a:endParaRPr>
          </a:p>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تعنى الخطوة الثامنة من نموذج الفورمات بتكامل وحدات الدراسة، وعلي الطلبة تأمل من أين بدأوا، والنظر إلي أين وصلوا، وعلى المعلم السماح للطلبة بممارسة تعلمهم الجديد، ومشاركة نتائجهم، والتأمل بتطبيقاتهم المستقبلية.</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a:p>
            <a:pPr algn="r" rtl="1">
              <a:lnSpc>
                <a:spcPct val="115000"/>
              </a:lnSpc>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(عياش ،زهران ،2013، 170، 168)</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p:txBody>
      </p:sp>
      <p:grpSp>
        <p:nvGrpSpPr>
          <p:cNvPr id="4" name="Group 49">
            <a:extLst>
              <a:ext uri="{FF2B5EF4-FFF2-40B4-BE49-F238E27FC236}">
                <a16:creationId xmlns:a16="http://schemas.microsoft.com/office/drawing/2014/main" id="{BA9786D8-36F7-79CE-5806-970F348A8185}"/>
              </a:ext>
            </a:extLst>
          </p:cNvPr>
          <p:cNvGrpSpPr/>
          <p:nvPr/>
        </p:nvGrpSpPr>
        <p:grpSpPr>
          <a:xfrm>
            <a:off x="7646217" y="590786"/>
            <a:ext cx="4222757" cy="836629"/>
            <a:chOff x="73579" y="795384"/>
            <a:chExt cx="6552889" cy="1036307"/>
          </a:xfrm>
        </p:grpSpPr>
        <p:sp>
          <p:nvSpPr>
            <p:cNvPr id="5" name="Rectangle 50">
              <a:extLst>
                <a:ext uri="{FF2B5EF4-FFF2-40B4-BE49-F238E27FC236}">
                  <a16:creationId xmlns:a16="http://schemas.microsoft.com/office/drawing/2014/main" id="{6E98D6BE-6BE4-2127-2A8B-D81FF8E2DD73}"/>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6" name="Freeform: Shape 33">
              <a:extLst>
                <a:ext uri="{FF2B5EF4-FFF2-40B4-BE49-F238E27FC236}">
                  <a16:creationId xmlns:a16="http://schemas.microsoft.com/office/drawing/2014/main" id="{DC444F37-1DCF-20D9-BE4D-1D115782EBF1}"/>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7" name="Rectangle 52">
              <a:extLst>
                <a:ext uri="{FF2B5EF4-FFF2-40B4-BE49-F238E27FC236}">
                  <a16:creationId xmlns:a16="http://schemas.microsoft.com/office/drawing/2014/main" id="{6BD76F23-CC5D-57EE-939D-CD0FC908B0D5}"/>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nvGrpSpPr>
            <p:cNvPr id="8" name="Group 53">
              <a:extLst>
                <a:ext uri="{FF2B5EF4-FFF2-40B4-BE49-F238E27FC236}">
                  <a16:creationId xmlns:a16="http://schemas.microsoft.com/office/drawing/2014/main" id="{4F96CAA3-C396-AEA7-1F73-BFA75A23F257}"/>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F7ABE309-C738-DA64-478E-764CB743C2DD}"/>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12" name="Freeform: Shape 39">
                <a:extLst>
                  <a:ext uri="{FF2B5EF4-FFF2-40B4-BE49-F238E27FC236}">
                    <a16:creationId xmlns:a16="http://schemas.microsoft.com/office/drawing/2014/main" id="{30ADEF37-CE2C-321D-184B-67D84C009604}"/>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sp>
          <p:nvSpPr>
            <p:cNvPr id="9" name="Freeform: Shape 36">
              <a:extLst>
                <a:ext uri="{FF2B5EF4-FFF2-40B4-BE49-F238E27FC236}">
                  <a16:creationId xmlns:a16="http://schemas.microsoft.com/office/drawing/2014/main" id="{25A8CE1B-14CB-E9BC-AB9B-F8F18DA8FA23}"/>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sp>
          <p:nvSpPr>
            <p:cNvPr id="10" name="Freeform: Shape 37">
              <a:extLst>
                <a:ext uri="{FF2B5EF4-FFF2-40B4-BE49-F238E27FC236}">
                  <a16:creationId xmlns:a16="http://schemas.microsoft.com/office/drawing/2014/main" id="{E544F308-BB94-F58C-30C6-348BA47099B5}"/>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grpSp>
      <p:grpSp>
        <p:nvGrpSpPr>
          <p:cNvPr id="13" name="Group 49">
            <a:extLst>
              <a:ext uri="{FF2B5EF4-FFF2-40B4-BE49-F238E27FC236}">
                <a16:creationId xmlns:a16="http://schemas.microsoft.com/office/drawing/2014/main" id="{EC11AF19-CD17-CF88-436C-5C570DBF2C1F}"/>
              </a:ext>
            </a:extLst>
          </p:cNvPr>
          <p:cNvGrpSpPr/>
          <p:nvPr/>
        </p:nvGrpSpPr>
        <p:grpSpPr>
          <a:xfrm>
            <a:off x="7855393" y="2376431"/>
            <a:ext cx="4222757" cy="836629"/>
            <a:chOff x="73579" y="795384"/>
            <a:chExt cx="6552889" cy="1036307"/>
          </a:xfrm>
        </p:grpSpPr>
        <p:sp>
          <p:nvSpPr>
            <p:cNvPr id="14" name="Rectangle 50">
              <a:extLst>
                <a:ext uri="{FF2B5EF4-FFF2-40B4-BE49-F238E27FC236}">
                  <a16:creationId xmlns:a16="http://schemas.microsoft.com/office/drawing/2014/main" id="{72622E02-8257-E8C1-42C7-0336F94E3BBA}"/>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15" name="Freeform: Shape 33">
              <a:extLst>
                <a:ext uri="{FF2B5EF4-FFF2-40B4-BE49-F238E27FC236}">
                  <a16:creationId xmlns:a16="http://schemas.microsoft.com/office/drawing/2014/main" id="{2CCB41F6-4906-D9A9-1E64-C66C2AAC0472}"/>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16" name="Rectangle 52">
              <a:extLst>
                <a:ext uri="{FF2B5EF4-FFF2-40B4-BE49-F238E27FC236}">
                  <a16:creationId xmlns:a16="http://schemas.microsoft.com/office/drawing/2014/main" id="{8534861C-D084-A9E3-6B05-E09E89A0D572}"/>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nvGrpSpPr>
            <p:cNvPr id="17" name="Group 53">
              <a:extLst>
                <a:ext uri="{FF2B5EF4-FFF2-40B4-BE49-F238E27FC236}">
                  <a16:creationId xmlns:a16="http://schemas.microsoft.com/office/drawing/2014/main" id="{54A6DE3C-193E-8992-1F17-00F6FD8BF1C5}"/>
                </a:ext>
              </a:extLst>
            </p:cNvPr>
            <p:cNvGrpSpPr/>
            <p:nvPr/>
          </p:nvGrpSpPr>
          <p:grpSpPr>
            <a:xfrm>
              <a:off x="5588896" y="1531471"/>
              <a:ext cx="390125" cy="205592"/>
              <a:chOff x="5588896" y="1531471"/>
              <a:chExt cx="390125" cy="205592"/>
            </a:xfrm>
          </p:grpSpPr>
          <p:sp>
            <p:nvSpPr>
              <p:cNvPr id="20" name="Oval 56">
                <a:extLst>
                  <a:ext uri="{FF2B5EF4-FFF2-40B4-BE49-F238E27FC236}">
                    <a16:creationId xmlns:a16="http://schemas.microsoft.com/office/drawing/2014/main" id="{1EF3A196-003A-AA32-26F6-9AAF78789996}"/>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21" name="Freeform: Shape 39">
                <a:extLst>
                  <a:ext uri="{FF2B5EF4-FFF2-40B4-BE49-F238E27FC236}">
                    <a16:creationId xmlns:a16="http://schemas.microsoft.com/office/drawing/2014/main" id="{15351612-E51F-FD94-88FB-218639007AF7}"/>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sp>
          <p:nvSpPr>
            <p:cNvPr id="18" name="Freeform: Shape 36">
              <a:extLst>
                <a:ext uri="{FF2B5EF4-FFF2-40B4-BE49-F238E27FC236}">
                  <a16:creationId xmlns:a16="http://schemas.microsoft.com/office/drawing/2014/main" id="{060D128F-31F3-DFBE-7D78-7EA5BD77D5D9}"/>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sp>
          <p:nvSpPr>
            <p:cNvPr id="19" name="Freeform: Shape 37">
              <a:extLst>
                <a:ext uri="{FF2B5EF4-FFF2-40B4-BE49-F238E27FC236}">
                  <a16:creationId xmlns:a16="http://schemas.microsoft.com/office/drawing/2014/main" id="{AB52A5BE-BF61-60A9-9009-170D98F48A82}"/>
                </a:ext>
              </a:extLst>
            </p:cNvPr>
            <p:cNvSpPr/>
            <p:nvPr/>
          </p:nvSpPr>
          <p:spPr>
            <a:xfrm>
              <a:off x="5588897" y="795384"/>
              <a:ext cx="507102"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grpSp>
      <p:sp>
        <p:nvSpPr>
          <p:cNvPr id="23" name="مربع نص 22">
            <a:extLst>
              <a:ext uri="{FF2B5EF4-FFF2-40B4-BE49-F238E27FC236}">
                <a16:creationId xmlns:a16="http://schemas.microsoft.com/office/drawing/2014/main" id="{611E43D7-4F23-A8AD-1F4E-BD15CA80E16A}"/>
              </a:ext>
            </a:extLst>
          </p:cNvPr>
          <p:cNvSpPr txBox="1"/>
          <p:nvPr/>
        </p:nvSpPr>
        <p:spPr>
          <a:xfrm>
            <a:off x="2801109" y="1591398"/>
            <a:ext cx="8649515" cy="1015663"/>
          </a:xfrm>
          <a:prstGeom prst="rect">
            <a:avLst/>
          </a:prstGeom>
          <a:noFill/>
        </p:spPr>
        <p:txBody>
          <a:bodyPr wrap="square">
            <a:spAutoFit/>
          </a:bodyPr>
          <a:lstStyle/>
          <a:p>
            <a:pPr algn="r" rtl="1">
              <a:spcAft>
                <a:spcPts val="1000"/>
              </a:spcAft>
            </a:pPr>
            <a:r>
              <a:rPr lang="ar-EG" sz="2000" b="1" dirty="0">
                <a:solidFill>
                  <a:schemeClr val="accent2">
                    <a:lumMod val="50000"/>
                  </a:schemeClr>
                </a:solidFill>
                <a:latin typeface="Calibri" panose="020F0502020204030204" pitchFamily="34" charset="0"/>
                <a:ea typeface="Calibri"/>
                <a:cs typeface="Calibri" panose="020F0502020204030204" pitchFamily="34" charset="0"/>
              </a:rPr>
              <a:t>يختبر الطلبة </a:t>
            </a:r>
            <a:r>
              <a:rPr lang="ar-EG" sz="2000" b="1" dirty="0" err="1">
                <a:solidFill>
                  <a:schemeClr val="accent2">
                    <a:lumMod val="50000"/>
                  </a:schemeClr>
                </a:solidFill>
                <a:latin typeface="Calibri" panose="020F0502020204030204" pitchFamily="34" charset="0"/>
                <a:ea typeface="Calibri"/>
                <a:cs typeface="Calibri" panose="020F0502020204030204" pitchFamily="34" charset="0"/>
              </a:rPr>
              <a:t>بالخطوةالسابعة</a:t>
            </a:r>
            <a:r>
              <a:rPr lang="ar-EG" sz="2000" b="1" dirty="0">
                <a:solidFill>
                  <a:schemeClr val="accent2">
                    <a:lumMod val="50000"/>
                  </a:schemeClr>
                </a:solidFill>
                <a:latin typeface="Calibri" panose="020F0502020204030204" pitchFamily="34" charset="0"/>
                <a:ea typeface="Calibri"/>
                <a:cs typeface="Calibri" panose="020F0502020204030204" pitchFamily="34" charset="0"/>
              </a:rPr>
              <a:t> المعلومات التي اكتسبوها، ويهتمون بتكوين أسئلة جديدة من التعلم الذي اكتسبوه، ويعطي المعلم التوجيهات والتغذية الراجعة للطلبة، ويشجعهم علي تحمل مسؤولية تعلمهم.</a:t>
            </a:r>
            <a:endParaRPr lang="en-US" sz="2000" b="1" dirty="0">
              <a:solidFill>
                <a:schemeClr val="accent2">
                  <a:lumMod val="50000"/>
                </a:schemeClr>
              </a:solidFill>
              <a:latin typeface="Calibri" panose="020F0502020204030204" pitchFamily="34" charset="0"/>
              <a:ea typeface="Times New Roman"/>
              <a:cs typeface="Calibri" panose="020F0502020204030204" pitchFamily="34" charset="0"/>
            </a:endParaRPr>
          </a:p>
        </p:txBody>
      </p:sp>
      <p:sp>
        <p:nvSpPr>
          <p:cNvPr id="25" name="مربع نص 24">
            <a:extLst>
              <a:ext uri="{FF2B5EF4-FFF2-40B4-BE49-F238E27FC236}">
                <a16:creationId xmlns:a16="http://schemas.microsoft.com/office/drawing/2014/main" id="{CE60DB91-2B5A-0912-DCA2-F9F5588F1F5F}"/>
              </a:ext>
            </a:extLst>
          </p:cNvPr>
          <p:cNvSpPr txBox="1"/>
          <p:nvPr/>
        </p:nvSpPr>
        <p:spPr>
          <a:xfrm>
            <a:off x="5006685" y="2720321"/>
            <a:ext cx="6401713" cy="392159"/>
          </a:xfrm>
          <a:prstGeom prst="rect">
            <a:avLst/>
          </a:prstGeom>
          <a:noFill/>
        </p:spPr>
        <p:txBody>
          <a:bodyPr wrap="square">
            <a:spAutoFit/>
          </a:bodyPr>
          <a:lstStyle/>
          <a:p>
            <a:pPr algn="r" rtl="1">
              <a:lnSpc>
                <a:spcPct val="115000"/>
              </a:lnSpc>
              <a:spcAft>
                <a:spcPts val="1000"/>
              </a:spcAft>
            </a:pPr>
            <a:r>
              <a:rPr lang="ar-EG" sz="1800" b="1" dirty="0">
                <a:solidFill>
                  <a:schemeClr val="bg1"/>
                </a:solidFill>
                <a:latin typeface="Calibri" panose="020F0502020204030204" pitchFamily="34" charset="0"/>
                <a:ea typeface="Calibri"/>
                <a:cs typeface="Calibri" panose="020F0502020204030204" pitchFamily="34" charset="0"/>
              </a:rPr>
              <a:t>الخطوة الثامنة – الأداء(</a:t>
            </a:r>
            <a:r>
              <a:rPr lang="en-US" sz="1800" b="1" dirty="0">
                <a:solidFill>
                  <a:schemeClr val="bg1"/>
                </a:solidFill>
                <a:latin typeface="Calibri" panose="020F0502020204030204" pitchFamily="34" charset="0"/>
                <a:ea typeface="Calibri"/>
                <a:cs typeface="Calibri" panose="020F0502020204030204" pitchFamily="34" charset="0"/>
              </a:rPr>
              <a:t>perform</a:t>
            </a:r>
            <a:r>
              <a:rPr lang="ar-EG" sz="1800" b="1" dirty="0">
                <a:solidFill>
                  <a:schemeClr val="bg1"/>
                </a:solidFill>
                <a:latin typeface="Calibri" panose="020F0502020204030204" pitchFamily="34" charset="0"/>
                <a:ea typeface="Calibri"/>
                <a:cs typeface="Calibri" panose="020F0502020204030204" pitchFamily="34" charset="0"/>
              </a:rPr>
              <a:t>):</a:t>
            </a:r>
            <a:endParaRPr lang="en-US" sz="1800" dirty="0">
              <a:solidFill>
                <a:schemeClr val="bg1"/>
              </a:solidFill>
              <a:latin typeface="Calibri" panose="020F0502020204030204" pitchFamily="34" charset="0"/>
              <a:ea typeface="Times New Roman"/>
              <a:cs typeface="Calibri" panose="020F0502020204030204" pitchFamily="34" charset="0"/>
            </a:endParaRPr>
          </a:p>
        </p:txBody>
      </p:sp>
      <p:sp>
        <p:nvSpPr>
          <p:cNvPr id="27" name="مربع نص 26">
            <a:extLst>
              <a:ext uri="{FF2B5EF4-FFF2-40B4-BE49-F238E27FC236}">
                <a16:creationId xmlns:a16="http://schemas.microsoft.com/office/drawing/2014/main" id="{524F25EC-72D0-C0B3-5303-030AC80CA5E4}"/>
              </a:ext>
            </a:extLst>
          </p:cNvPr>
          <p:cNvSpPr txBox="1"/>
          <p:nvPr/>
        </p:nvSpPr>
        <p:spPr>
          <a:xfrm>
            <a:off x="3047215" y="934675"/>
            <a:ext cx="8180272" cy="400494"/>
          </a:xfrm>
          <a:prstGeom prst="rect">
            <a:avLst/>
          </a:prstGeom>
          <a:noFill/>
        </p:spPr>
        <p:txBody>
          <a:bodyPr wrap="square">
            <a:spAutoFit/>
          </a:bodyPr>
          <a:lstStyle/>
          <a:p>
            <a:pPr algn="r" rtl="1">
              <a:lnSpc>
                <a:spcPct val="115000"/>
              </a:lnSpc>
              <a:spcAft>
                <a:spcPts val="1000"/>
              </a:spcAft>
            </a:pPr>
            <a:r>
              <a:rPr lang="ar-EG" sz="1800" b="1" dirty="0">
                <a:solidFill>
                  <a:schemeClr val="bg1">
                    <a:lumMod val="95000"/>
                  </a:schemeClr>
                </a:solidFill>
                <a:latin typeface="Calibri" panose="020F0502020204030204" pitchFamily="34" charset="0"/>
                <a:ea typeface="Calibri"/>
                <a:cs typeface="Calibri" panose="020F0502020204030204" pitchFamily="34" charset="0"/>
              </a:rPr>
              <a:t>الخطوة السابعة – التنقية (</a:t>
            </a:r>
            <a:r>
              <a:rPr lang="en-US" sz="1800" b="1" dirty="0">
                <a:solidFill>
                  <a:schemeClr val="bg1">
                    <a:lumMod val="95000"/>
                  </a:schemeClr>
                </a:solidFill>
                <a:latin typeface="Calibri" panose="020F0502020204030204" pitchFamily="34" charset="0"/>
                <a:ea typeface="Calibri"/>
                <a:cs typeface="Calibri" panose="020F0502020204030204" pitchFamily="34" charset="0"/>
              </a:rPr>
              <a:t>Refine</a:t>
            </a:r>
            <a:r>
              <a:rPr lang="ar-EG" sz="1800" b="1" dirty="0">
                <a:solidFill>
                  <a:schemeClr val="bg1">
                    <a:lumMod val="95000"/>
                  </a:schemeClr>
                </a:solidFill>
                <a:latin typeface="Calibri" panose="020F0502020204030204" pitchFamily="34" charset="0"/>
                <a:ea typeface="Calibri"/>
                <a:cs typeface="Calibri" panose="020F0502020204030204" pitchFamily="34" charset="0"/>
              </a:rPr>
              <a:t>): </a:t>
            </a:r>
            <a:endParaRPr lang="en-US" sz="1800" dirty="0">
              <a:solidFill>
                <a:schemeClr val="bg1">
                  <a:lumMod val="95000"/>
                </a:schemeClr>
              </a:solidFill>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376369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ppt_x</p:attrName>
                                        </p:attrNameLst>
                                      </p:cBhvr>
                                      <p:tavLst>
                                        <p:tav tm="0">
                                          <p:val>
                                            <p:strVal val="#ppt_x-#ppt_w/2"/>
                                          </p:val>
                                        </p:tav>
                                        <p:tav tm="100000">
                                          <p:val>
                                            <p:strVal val="#ppt_x"/>
                                          </p:val>
                                        </p:tav>
                                      </p:tavLst>
                                    </p:anim>
                                    <p:anim calcmode="lin" valueType="num">
                                      <p:cBhvr>
                                        <p:cTn id="16" dur="500" fill="hold"/>
                                        <p:tgtEl>
                                          <p:spTgt spid="13"/>
                                        </p:tgtEl>
                                        <p:attrNameLst>
                                          <p:attrName>ppt_y</p:attrName>
                                        </p:attrNameLst>
                                      </p:cBhvr>
                                      <p:tavLst>
                                        <p:tav tm="0">
                                          <p:val>
                                            <p:strVal val="#ppt_y"/>
                                          </p:val>
                                        </p:tav>
                                        <p:tav tm="100000">
                                          <p:val>
                                            <p:strVal val="#ppt_y"/>
                                          </p:val>
                                        </p:tav>
                                      </p:tavLst>
                                    </p:anim>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E691E442-1E99-0E4C-8E1C-E979D666B5C2}"/>
              </a:ext>
            </a:extLst>
          </p:cNvPr>
          <p:cNvSpPr/>
          <p:nvPr/>
        </p:nvSpPr>
        <p:spPr>
          <a:xfrm>
            <a:off x="3610891" y="2714808"/>
            <a:ext cx="6697584" cy="1093718"/>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dirty="0">
                <a:solidFill>
                  <a:schemeClr val="bg1">
                    <a:lumMod val="95000"/>
                  </a:schemeClr>
                </a:solidFill>
                <a:ea typeface="Calibri"/>
                <a:cs typeface="Simplified Arabic"/>
              </a:rPr>
              <a:t>  كيف يتم  تقويم النموذج وفق نموذج </a:t>
            </a:r>
            <a:r>
              <a:rPr lang="en-US" sz="2800" b="1" dirty="0">
                <a:solidFill>
                  <a:schemeClr val="bg1">
                    <a:lumMod val="95000"/>
                  </a:schemeClr>
                </a:solidFill>
                <a:ea typeface="Calibri"/>
                <a:cs typeface="Simplified Arabic"/>
              </a:rPr>
              <a:t>4 MAT </a:t>
            </a:r>
            <a:r>
              <a:rPr lang="ar-EG" sz="2800" b="1" dirty="0">
                <a:solidFill>
                  <a:schemeClr val="bg1">
                    <a:lumMod val="95000"/>
                  </a:schemeClr>
                </a:solidFill>
                <a:ea typeface="Calibri"/>
                <a:cs typeface="Simplified Arabic"/>
              </a:rPr>
              <a:t>؟</a:t>
            </a:r>
            <a:endParaRPr lang="en-US" sz="2800" b="1" dirty="0">
              <a:solidFill>
                <a:schemeClr val="bg1">
                  <a:lumMod val="95000"/>
                </a:schemeClr>
              </a:solidFill>
              <a:ea typeface="Calibri"/>
              <a:cs typeface="Simplified Arabic"/>
            </a:endParaRPr>
          </a:p>
        </p:txBody>
      </p:sp>
      <p:sp>
        <p:nvSpPr>
          <p:cNvPr id="3" name="TextBox 20">
            <a:extLst>
              <a:ext uri="{FF2B5EF4-FFF2-40B4-BE49-F238E27FC236}">
                <a16:creationId xmlns:a16="http://schemas.microsoft.com/office/drawing/2014/main" id="{4352DB13-DF30-FA45-60F0-6EBA34392664}"/>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4" name="Group 49">
            <a:extLst>
              <a:ext uri="{FF2B5EF4-FFF2-40B4-BE49-F238E27FC236}">
                <a16:creationId xmlns:a16="http://schemas.microsoft.com/office/drawing/2014/main" id="{2A2D77F1-54F0-AD36-4701-E635EAC3BAA8}"/>
              </a:ext>
            </a:extLst>
          </p:cNvPr>
          <p:cNvGrpSpPr/>
          <p:nvPr/>
        </p:nvGrpSpPr>
        <p:grpSpPr>
          <a:xfrm>
            <a:off x="251263" y="379730"/>
            <a:ext cx="3981472" cy="1036307"/>
            <a:chOff x="320494" y="795384"/>
            <a:chExt cx="6305974" cy="1036307"/>
          </a:xfrm>
        </p:grpSpPr>
        <p:sp>
          <p:nvSpPr>
            <p:cNvPr id="5" name="Rectangle 50">
              <a:extLst>
                <a:ext uri="{FF2B5EF4-FFF2-40B4-BE49-F238E27FC236}">
                  <a16:creationId xmlns:a16="http://schemas.microsoft.com/office/drawing/2014/main" id="{E1E5FA59-B4F7-966A-A893-5A6C19CBFB4A}"/>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33">
              <a:extLst>
                <a:ext uri="{FF2B5EF4-FFF2-40B4-BE49-F238E27FC236}">
                  <a16:creationId xmlns:a16="http://schemas.microsoft.com/office/drawing/2014/main" id="{164047BC-B3A7-6BEE-9BD8-511CDB6F731A}"/>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C24ABC1B-DBD8-CD0D-CF43-E84F03FF218A}"/>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(12)</a:t>
              </a:r>
              <a:endParaRPr lang="en-US" sz="2000" b="1" dirty="0">
                <a:latin typeface="Calibri" panose="020F0502020204030204" pitchFamily="34" charset="0"/>
                <a:cs typeface="Calibri" panose="020F0502020204030204" pitchFamily="34" charset="0"/>
              </a:endParaRPr>
            </a:p>
          </p:txBody>
        </p:sp>
        <p:grpSp>
          <p:nvGrpSpPr>
            <p:cNvPr id="8" name="Group 53">
              <a:extLst>
                <a:ext uri="{FF2B5EF4-FFF2-40B4-BE49-F238E27FC236}">
                  <a16:creationId xmlns:a16="http://schemas.microsoft.com/office/drawing/2014/main" id="{DA0A21FC-89F5-240A-52B4-6CD1B26A22A6}"/>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089899FB-2328-2A40-544F-8CDD38CCB5F9}"/>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F6B5BE3B-FB82-0DCB-02D8-D1CD34C9C225}"/>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EF660357-B3DA-A9EC-BB6B-17225D811063}"/>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9412B89E-2FF8-BE04-6C70-D09B4E5E1A49}"/>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Freeform 5">
            <a:extLst>
              <a:ext uri="{FF2B5EF4-FFF2-40B4-BE49-F238E27FC236}">
                <a16:creationId xmlns:a16="http://schemas.microsoft.com/office/drawing/2014/main" id="{A87175A2-08CE-04B2-9785-F7D4B92F408F}"/>
              </a:ext>
            </a:extLst>
          </p:cNvPr>
          <p:cNvSpPr>
            <a:spLocks/>
          </p:cNvSpPr>
          <p:nvPr/>
        </p:nvSpPr>
        <p:spPr bwMode="auto">
          <a:xfrm>
            <a:off x="2999489" y="2714808"/>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303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B0529368-8B9F-48C4-AD06-7933E9CEEFFC}"/>
              </a:ext>
            </a:extLst>
          </p:cNvPr>
          <p:cNvSpPr/>
          <p:nvPr/>
        </p:nvSpPr>
        <p:spPr>
          <a:xfrm>
            <a:off x="3244943" y="1596059"/>
            <a:ext cx="5533629" cy="1666875"/>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SA" sz="2800" dirty="0">
                <a:solidFill>
                  <a:schemeClr val="bg1">
                    <a:lumMod val="95000"/>
                  </a:schemeClr>
                </a:solidFill>
                <a:latin typeface="Arabic Typesetting" panose="03020402040406030203" pitchFamily="66" charset="-78"/>
                <a:ea typeface="Calibri" panose="020F0502020204030204" pitchFamily="34" charset="0"/>
                <a:cs typeface="Arabic Typesetting" panose="03020402040406030203" pitchFamily="66" charset="-78"/>
              </a:rPr>
              <a:t>يَا أَيُّهَا النَّاسُ إِنَّا خَلَقْنَاكُمْ مِنْ ذَكَرٍ وَأُنْثَى وَجَعَلْنَاكُمْ شُعُوبًا وَقَبَائِلَ لِتَعَارَفُوا إِنَّ أَكْرَمَكُمْ عِنْدَ اللَّهِ أَتْقَاكُمْ إِنَّ اللَّهَ عَلِيمٌ خَبِيرٌ</a:t>
            </a:r>
            <a:r>
              <a:rPr lang="en-US" sz="2800" dirty="0">
                <a:solidFill>
                  <a:schemeClr val="bg1">
                    <a:lumMod val="95000"/>
                  </a:schemeClr>
                </a:solidFill>
                <a:latin typeface="Arabic Typesetting" panose="03020402040406030203" pitchFamily="66" charset="-78"/>
                <a:ea typeface="Calibri" panose="020F0502020204030204" pitchFamily="34" charset="0"/>
                <a:cs typeface="Arabic Typesetting" panose="03020402040406030203" pitchFamily="66" charset="-78"/>
              </a:rPr>
              <a:t> </a:t>
            </a:r>
            <a:r>
              <a:rPr lang="en-US" sz="18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(13)</a:t>
            </a:r>
            <a:endParaRPr lang="en-US"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endParaRPr>
          </a:p>
          <a:p>
            <a:pPr algn="r" rtl="1">
              <a:lnSpc>
                <a:spcPct val="115000"/>
              </a:lnSpc>
              <a:spcAft>
                <a:spcPts val="1000"/>
              </a:spcAft>
            </a:pPr>
            <a:r>
              <a:rPr lang="ar-EG" sz="18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rPr>
              <a:t>[الحجرات: 13]</a:t>
            </a:r>
            <a:endParaRPr lang="en-US"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Rounded Rectangle 30">
            <a:extLst>
              <a:ext uri="{FF2B5EF4-FFF2-40B4-BE49-F238E27FC236}">
                <a16:creationId xmlns:a16="http://schemas.microsoft.com/office/drawing/2014/main" id="{3DFFC861-E5A8-44F3-B579-F1FAE93C159A}"/>
              </a:ext>
            </a:extLst>
          </p:cNvPr>
          <p:cNvSpPr/>
          <p:nvPr/>
        </p:nvSpPr>
        <p:spPr>
          <a:xfrm>
            <a:off x="3117638" y="1509820"/>
            <a:ext cx="5788240" cy="1888051"/>
          </a:xfrm>
          <a:prstGeom prst="roundRect">
            <a:avLst>
              <a:gd name="adj" fmla="val 50000"/>
            </a:avLst>
          </a:prstGeom>
          <a:noFill/>
          <a:ln w="57150">
            <a:solidFill>
              <a:schemeClr val="accent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4" name="Google Shape;125;p1">
            <a:extLst>
              <a:ext uri="{FF2B5EF4-FFF2-40B4-BE49-F238E27FC236}">
                <a16:creationId xmlns:a16="http://schemas.microsoft.com/office/drawing/2014/main" id="{B8B8620C-43C1-4170-B606-95C1D015A29E}"/>
              </a:ext>
            </a:extLst>
          </p:cNvPr>
          <p:cNvSpPr/>
          <p:nvPr/>
        </p:nvSpPr>
        <p:spPr>
          <a:xfrm flipH="1">
            <a:off x="3555287" y="3627299"/>
            <a:ext cx="3719744" cy="1104502"/>
          </a:xfrm>
          <a:custGeom>
            <a:avLst/>
            <a:gdLst/>
            <a:ahLst/>
            <a:cxnLst/>
            <a:rect l="l" t="t" r="r" b="b"/>
            <a:pathLst>
              <a:path w="2540000" h="943429" extrusionOk="0">
                <a:moveTo>
                  <a:pt x="0" y="0"/>
                </a:moveTo>
                <a:lnTo>
                  <a:pt x="1494971" y="0"/>
                </a:lnTo>
                <a:lnTo>
                  <a:pt x="1509486" y="0"/>
                </a:lnTo>
                <a:lnTo>
                  <a:pt x="2540000" y="0"/>
                </a:lnTo>
                <a:lnTo>
                  <a:pt x="1509486" y="930325"/>
                </a:lnTo>
                <a:lnTo>
                  <a:pt x="1509486" y="943429"/>
                </a:lnTo>
                <a:lnTo>
                  <a:pt x="1494971" y="943429"/>
                </a:lnTo>
                <a:lnTo>
                  <a:pt x="0" y="943429"/>
                </a:lnTo>
                <a:close/>
              </a:path>
            </a:pathLst>
          </a:custGeom>
          <a:gradFill>
            <a:gsLst>
              <a:gs pos="84300">
                <a:schemeClr val="tx2">
                  <a:lumMod val="40000"/>
                  <a:lumOff val="60000"/>
                </a:schemeClr>
              </a:gs>
              <a:gs pos="0">
                <a:schemeClr val="bg2">
                  <a:tint val="90000"/>
                  <a:lumMod val="120000"/>
                </a:schemeClr>
              </a:gs>
              <a:gs pos="100000">
                <a:schemeClr val="bg2">
                  <a:shade val="98000"/>
                  <a:satMod val="120000"/>
                  <a:lumMod val="98000"/>
                </a:schemeClr>
              </a:gs>
            </a:gsLst>
            <a:lin ang="5400000" scaled="0"/>
          </a:gradFill>
          <a:ln>
            <a:solidFill>
              <a:schemeClr val="tx2">
                <a:lumMod val="60000"/>
                <a:lumOff val="40000"/>
              </a:schemeClr>
            </a:solidFill>
          </a:ln>
        </p:spPr>
        <p:txBody>
          <a:bodyPr spcFirstLastPara="1" vert="horz"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rtl="0">
              <a:lnSpc>
                <a:spcPct val="100000"/>
              </a:lnSpc>
              <a:spcBef>
                <a:spcPts val="0"/>
              </a:spcBef>
              <a:spcAft>
                <a:spcPts val="0"/>
              </a:spcAft>
              <a:buClr>
                <a:srgbClr val="000000"/>
              </a:buClr>
              <a:buSzPts val="1800"/>
              <a:buFont typeface="Arial"/>
              <a:buNone/>
            </a:pPr>
            <a:r>
              <a:rPr lang="ar-EG" sz="2800" b="0" i="0" u="none" strike="noStrike" cap="none" dirty="0">
                <a:effectLst>
                  <a:reflection blurRad="6350" stA="0" endPos="60000" dist="29997" dir="5400000" sy="-100000" algn="bl" rotWithShape="0"/>
                </a:effectLst>
                <a:latin typeface="Calibri" panose="020F0502020204030204" pitchFamily="34" charset="0"/>
                <a:ea typeface="Calibri"/>
                <a:cs typeface="Calibri" panose="020F0502020204030204" pitchFamily="34" charset="0"/>
                <a:sym typeface="Calibri"/>
              </a:rPr>
              <a:t>بداية التعارف ان نتعرف </a:t>
            </a:r>
            <a:endParaRPr sz="2800" b="0" i="0" u="none" strike="noStrike" cap="none" dirty="0">
              <a:effectLst>
                <a:reflection blurRad="6350" stA="0" endPos="60000" dist="29997" dir="5400000" sy="-100000" algn="bl" rotWithShape="0"/>
              </a:effectLst>
              <a:latin typeface="Calibri" panose="020F0502020204030204" pitchFamily="34" charset="0"/>
              <a:ea typeface="Calibri"/>
              <a:cs typeface="Calibri" panose="020F0502020204030204" pitchFamily="34" charset="0"/>
              <a:sym typeface="Calibri"/>
            </a:endParaRPr>
          </a:p>
        </p:txBody>
      </p:sp>
      <p:sp>
        <p:nvSpPr>
          <p:cNvPr id="5" name="Google Shape;126;p1">
            <a:extLst>
              <a:ext uri="{FF2B5EF4-FFF2-40B4-BE49-F238E27FC236}">
                <a16:creationId xmlns:a16="http://schemas.microsoft.com/office/drawing/2014/main" id="{315E6ABE-CE7A-4CA6-AD43-5C764E5A59ED}"/>
              </a:ext>
            </a:extLst>
          </p:cNvPr>
          <p:cNvSpPr/>
          <p:nvPr/>
        </p:nvSpPr>
        <p:spPr>
          <a:xfrm rot="12880173">
            <a:off x="3063763" y="4073535"/>
            <a:ext cx="1879679" cy="995578"/>
          </a:xfrm>
          <a:prstGeom prst="rtTriangle">
            <a:avLst/>
          </a:prstGeom>
          <a:gradFill>
            <a:gsLst>
              <a:gs pos="0">
                <a:schemeClr val="bg2">
                  <a:tint val="90000"/>
                  <a:lumMod val="120000"/>
                </a:schemeClr>
              </a:gs>
              <a:gs pos="100000">
                <a:schemeClr val="bg2">
                  <a:shade val="98000"/>
                  <a:satMod val="120000"/>
                  <a:lumMod val="98000"/>
                </a:schemeClr>
              </a:gs>
            </a:gsLst>
            <a:lin ang="5400000" scaled="0"/>
          </a:gradFill>
          <a:ln>
            <a:solidFill>
              <a:schemeClr val="tx2">
                <a:lumMod val="60000"/>
                <a:lumOff val="40000"/>
              </a:schemeClr>
            </a:solid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Calibri"/>
              <a:ea typeface="Calibri"/>
              <a:cs typeface="Calibri"/>
              <a:sym typeface="Calibri"/>
            </a:endParaRPr>
          </a:p>
        </p:txBody>
      </p:sp>
      <p:sp>
        <p:nvSpPr>
          <p:cNvPr id="6" name="Google Shape;124;p1">
            <a:extLst>
              <a:ext uri="{FF2B5EF4-FFF2-40B4-BE49-F238E27FC236}">
                <a16:creationId xmlns:a16="http://schemas.microsoft.com/office/drawing/2014/main" id="{0EDB5A4F-719E-4D41-9B9D-62F850082C86}"/>
              </a:ext>
            </a:extLst>
          </p:cNvPr>
          <p:cNvSpPr/>
          <p:nvPr/>
        </p:nvSpPr>
        <p:spPr>
          <a:xfrm rot="18028877" flipH="1">
            <a:off x="6802482" y="3893679"/>
            <a:ext cx="945098" cy="571742"/>
          </a:xfrm>
          <a:prstGeom prst="rtTriangle">
            <a:avLst/>
          </a:prstGeom>
          <a:gradFill>
            <a:gsLst>
              <a:gs pos="0">
                <a:schemeClr val="bg2">
                  <a:tint val="90000"/>
                  <a:lumMod val="120000"/>
                </a:schemeClr>
              </a:gs>
              <a:gs pos="100000">
                <a:schemeClr val="bg2">
                  <a:shade val="98000"/>
                  <a:satMod val="120000"/>
                  <a:lumMod val="98000"/>
                </a:schemeClr>
              </a:gs>
            </a:gsLst>
            <a:lin ang="5400000" scaled="0"/>
          </a:gradFill>
          <a:ln>
            <a:solidFill>
              <a:schemeClr val="tx2">
                <a:lumMod val="60000"/>
                <a:lumOff val="40000"/>
              </a:schemeClr>
            </a:solid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sp>
        <p:nvSpPr>
          <p:cNvPr id="7" name="Google Shape;124;p1">
            <a:extLst>
              <a:ext uri="{FF2B5EF4-FFF2-40B4-BE49-F238E27FC236}">
                <a16:creationId xmlns:a16="http://schemas.microsoft.com/office/drawing/2014/main" id="{2DFBF3E9-80F2-454B-84A8-2E674813B88B}"/>
              </a:ext>
            </a:extLst>
          </p:cNvPr>
          <p:cNvSpPr/>
          <p:nvPr/>
        </p:nvSpPr>
        <p:spPr>
          <a:xfrm rot="20441241" flipH="1">
            <a:off x="4346370" y="4821556"/>
            <a:ext cx="865410" cy="604040"/>
          </a:xfrm>
          <a:prstGeom prst="rtTriangle">
            <a:avLst/>
          </a:prstGeom>
          <a:gradFill>
            <a:gsLst>
              <a:gs pos="0">
                <a:schemeClr val="bg2">
                  <a:tint val="90000"/>
                  <a:lumMod val="120000"/>
                </a:schemeClr>
              </a:gs>
              <a:gs pos="100000">
                <a:schemeClr val="bg2">
                  <a:shade val="98000"/>
                  <a:satMod val="120000"/>
                  <a:lumMod val="98000"/>
                </a:schemeClr>
              </a:gs>
            </a:gsLst>
            <a:lin ang="5400000" scaled="0"/>
          </a:gradFill>
          <a:ln>
            <a:solidFill>
              <a:schemeClr val="tx2">
                <a:lumMod val="60000"/>
                <a:lumOff val="40000"/>
              </a:schemeClr>
            </a:solidFill>
          </a:ln>
        </p:spPr>
        <p:txBody>
          <a:bodyPr spcFirstLastPara="1" wrap="square"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27" name="Group 49">
            <a:extLst>
              <a:ext uri="{FF2B5EF4-FFF2-40B4-BE49-F238E27FC236}">
                <a16:creationId xmlns:a16="http://schemas.microsoft.com/office/drawing/2014/main" id="{B4CF27F8-98ED-4FAD-9189-FE868F6E6C83}"/>
              </a:ext>
            </a:extLst>
          </p:cNvPr>
          <p:cNvGrpSpPr/>
          <p:nvPr/>
        </p:nvGrpSpPr>
        <p:grpSpPr>
          <a:xfrm>
            <a:off x="289363" y="358994"/>
            <a:ext cx="3981472" cy="1036307"/>
            <a:chOff x="320494" y="795384"/>
            <a:chExt cx="6305974" cy="1036307"/>
          </a:xfrm>
        </p:grpSpPr>
        <p:sp>
          <p:nvSpPr>
            <p:cNvPr id="28" name="Rectangle 50">
              <a:extLst>
                <a:ext uri="{FF2B5EF4-FFF2-40B4-BE49-F238E27FC236}">
                  <a16:creationId xmlns:a16="http://schemas.microsoft.com/office/drawing/2014/main" id="{186FC973-E5D6-4F70-8D0C-CEFBBADB4A23}"/>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Freeform: Shape 33">
              <a:extLst>
                <a:ext uri="{FF2B5EF4-FFF2-40B4-BE49-F238E27FC236}">
                  <a16:creationId xmlns:a16="http://schemas.microsoft.com/office/drawing/2014/main" id="{3B12033C-F1D9-4A02-BB02-AD0B9C27D693}"/>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52">
              <a:extLst>
                <a:ext uri="{FF2B5EF4-FFF2-40B4-BE49-F238E27FC236}">
                  <a16:creationId xmlns:a16="http://schemas.microsoft.com/office/drawing/2014/main" id="{C794D585-D912-44E8-BDDE-1C732EAD865D}"/>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53">
              <a:extLst>
                <a:ext uri="{FF2B5EF4-FFF2-40B4-BE49-F238E27FC236}">
                  <a16:creationId xmlns:a16="http://schemas.microsoft.com/office/drawing/2014/main" id="{72A1AAF8-4D7A-4F0B-AFA5-1F27761887F2}"/>
                </a:ext>
              </a:extLst>
            </p:cNvPr>
            <p:cNvGrpSpPr/>
            <p:nvPr/>
          </p:nvGrpSpPr>
          <p:grpSpPr>
            <a:xfrm>
              <a:off x="5588896" y="1531471"/>
              <a:ext cx="390125" cy="205592"/>
              <a:chOff x="5588896" y="1531471"/>
              <a:chExt cx="390125" cy="205592"/>
            </a:xfrm>
          </p:grpSpPr>
          <p:sp>
            <p:nvSpPr>
              <p:cNvPr id="34" name="Oval 56">
                <a:extLst>
                  <a:ext uri="{FF2B5EF4-FFF2-40B4-BE49-F238E27FC236}">
                    <a16:creationId xmlns:a16="http://schemas.microsoft.com/office/drawing/2014/main" id="{E5A1C0B1-08BB-4C4C-A7F8-0A5AF9F4BFE9}"/>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5" name="Freeform: Shape 39">
                <a:extLst>
                  <a:ext uri="{FF2B5EF4-FFF2-40B4-BE49-F238E27FC236}">
                    <a16:creationId xmlns:a16="http://schemas.microsoft.com/office/drawing/2014/main" id="{064949E8-6405-4957-85B8-A83E1396A08E}"/>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Freeform: Shape 36">
              <a:extLst>
                <a:ext uri="{FF2B5EF4-FFF2-40B4-BE49-F238E27FC236}">
                  <a16:creationId xmlns:a16="http://schemas.microsoft.com/office/drawing/2014/main" id="{A10A2605-9102-4FB2-BBAB-1C735BD8CCFC}"/>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Shape 37">
              <a:extLst>
                <a:ext uri="{FF2B5EF4-FFF2-40B4-BE49-F238E27FC236}">
                  <a16:creationId xmlns:a16="http://schemas.microsoft.com/office/drawing/2014/main" id="{AA48FDBF-4DFA-4498-80EF-6B9F7195DAC1}"/>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7" name="مربع نص 36">
            <a:extLst>
              <a:ext uri="{FF2B5EF4-FFF2-40B4-BE49-F238E27FC236}">
                <a16:creationId xmlns:a16="http://schemas.microsoft.com/office/drawing/2014/main" id="{B4ECBE04-1A53-4A0A-B1AE-924790E41A1B}"/>
              </a:ext>
            </a:extLst>
          </p:cNvPr>
          <p:cNvSpPr txBox="1"/>
          <p:nvPr/>
        </p:nvSpPr>
        <p:spPr>
          <a:xfrm flipH="1">
            <a:off x="247649" y="692482"/>
            <a:ext cx="3134702" cy="369332"/>
          </a:xfrm>
          <a:prstGeom prst="rect">
            <a:avLst/>
          </a:prstGeom>
          <a:noFill/>
        </p:spPr>
        <p:txBody>
          <a:bodyPr wrap="square">
            <a:spAutoFit/>
          </a:bodyPr>
          <a:lstStyle/>
          <a:p>
            <a:pPr algn="ctr"/>
            <a:r>
              <a:rPr lang="ar-EG" sz="1800" b="1" dirty="0">
                <a:solidFill>
                  <a:schemeClr val="bg1">
                    <a:lumMod val="95000"/>
                  </a:schemeClr>
                </a:solidFill>
                <a:latin typeface="Calibri" panose="020F0502020204030204" pitchFamily="34" charset="0"/>
                <a:cs typeface="Calibri" panose="020F0502020204030204" pitchFamily="34" charset="0"/>
              </a:rPr>
              <a:t>نشاط رقم (1) فردى 5دقايق</a:t>
            </a:r>
            <a:endParaRPr lang="en-US" sz="1800" b="1" dirty="0">
              <a:solidFill>
                <a:schemeClr val="bg1">
                  <a:lumMod val="9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14643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ppt_x</p:attrName>
                                        </p:attrNameLst>
                                      </p:cBhvr>
                                      <p:tavLst>
                                        <p:tav tm="0">
                                          <p:val>
                                            <p:strVal val="#ppt_x-#ppt_w/2"/>
                                          </p:val>
                                        </p:tav>
                                        <p:tav tm="100000">
                                          <p:val>
                                            <p:strVal val="#ppt_x"/>
                                          </p:val>
                                        </p:tav>
                                      </p:tavLst>
                                    </p:anim>
                                    <p:anim calcmode="lin" valueType="num">
                                      <p:cBhvr>
                                        <p:cTn id="8" dur="500" fill="hold"/>
                                        <p:tgtEl>
                                          <p:spTgt spid="27"/>
                                        </p:tgtEl>
                                        <p:attrNameLst>
                                          <p:attrName>ppt_y</p:attrName>
                                        </p:attrNameLst>
                                      </p:cBhvr>
                                      <p:tavLst>
                                        <p:tav tm="0">
                                          <p:val>
                                            <p:strVal val="#ppt_y"/>
                                          </p:val>
                                        </p:tav>
                                        <p:tav tm="100000">
                                          <p:val>
                                            <p:strVal val="#ppt_y"/>
                                          </p:val>
                                        </p:tav>
                                      </p:tavLst>
                                    </p:anim>
                                    <p:anim calcmode="lin" valueType="num">
                                      <p:cBhvr>
                                        <p:cTn id="9" dur="500" fill="hold"/>
                                        <p:tgtEl>
                                          <p:spTgt spid="27"/>
                                        </p:tgtEl>
                                        <p:attrNameLst>
                                          <p:attrName>ppt_w</p:attrName>
                                        </p:attrNameLst>
                                      </p:cBhvr>
                                      <p:tavLst>
                                        <p:tav tm="0">
                                          <p:val>
                                            <p:fltVal val="0"/>
                                          </p:val>
                                        </p:tav>
                                        <p:tav tm="100000">
                                          <p:val>
                                            <p:strVal val="#ppt_w"/>
                                          </p:val>
                                        </p:tav>
                                      </p:tavLst>
                                    </p:anim>
                                    <p:anim calcmode="lin" valueType="num">
                                      <p:cBhvr>
                                        <p:cTn id="10" dur="500" fill="hold"/>
                                        <p:tgtEl>
                                          <p:spTgt spid="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entagon 4">
            <a:extLst>
              <a:ext uri="{FF2B5EF4-FFF2-40B4-BE49-F238E27FC236}">
                <a16:creationId xmlns:a16="http://schemas.microsoft.com/office/drawing/2014/main" id="{544C22B0-5CDF-08EE-0E2A-D943D77AA4E2}"/>
              </a:ext>
            </a:extLst>
          </p:cNvPr>
          <p:cNvSpPr/>
          <p:nvPr/>
        </p:nvSpPr>
        <p:spPr>
          <a:xfrm>
            <a:off x="5279010" y="259624"/>
            <a:ext cx="2356701" cy="711337"/>
          </a:xfrm>
          <a:prstGeom prst="homePlate">
            <a:avLst>
              <a:gd name="adj" fmla="val 50000"/>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lnSpc>
                <a:spcPct val="115000"/>
              </a:lnSpc>
              <a:spcAft>
                <a:spcPts val="1000"/>
              </a:spcAft>
            </a:pPr>
            <a:r>
              <a:rPr lang="ar-IQ" sz="2000" b="1" dirty="0">
                <a:solidFill>
                  <a:schemeClr val="bg1">
                    <a:lumMod val="95000"/>
                  </a:schemeClr>
                </a:solidFill>
                <a:latin typeface="Calibri" panose="020F0502020204030204" pitchFamily="34" charset="0"/>
                <a:cs typeface="Calibri" panose="020F0502020204030204" pitchFamily="34" charset="0"/>
              </a:rPr>
              <a:t>تقويم النموذج</a:t>
            </a:r>
            <a:endParaRPr lang="en-US" sz="2000" dirty="0">
              <a:solidFill>
                <a:schemeClr val="bg1">
                  <a:lumMod val="9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3" name="Chevron 1">
            <a:extLst>
              <a:ext uri="{FF2B5EF4-FFF2-40B4-BE49-F238E27FC236}">
                <a16:creationId xmlns:a16="http://schemas.microsoft.com/office/drawing/2014/main" id="{C50CE10D-F9FC-178B-68B0-C726C0225EA1}"/>
              </a:ext>
            </a:extLst>
          </p:cNvPr>
          <p:cNvSpPr/>
          <p:nvPr/>
        </p:nvSpPr>
        <p:spPr>
          <a:xfrm>
            <a:off x="7384390" y="259624"/>
            <a:ext cx="571833" cy="711337"/>
          </a:xfrm>
          <a:prstGeom prst="chevron">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latin typeface="Calibri" panose="020F0502020204030204" pitchFamily="34" charset="0"/>
              <a:cs typeface="Calibri" panose="020F0502020204030204" pitchFamily="34" charset="0"/>
            </a:endParaRPr>
          </a:p>
        </p:txBody>
      </p:sp>
      <p:sp>
        <p:nvSpPr>
          <p:cNvPr id="4" name="Rounded Rectangle 3">
            <a:extLst>
              <a:ext uri="{FF2B5EF4-FFF2-40B4-BE49-F238E27FC236}">
                <a16:creationId xmlns:a16="http://schemas.microsoft.com/office/drawing/2014/main" id="{3267F14F-C010-6DED-016D-885AC1072672}"/>
              </a:ext>
            </a:extLst>
          </p:cNvPr>
          <p:cNvSpPr/>
          <p:nvPr/>
        </p:nvSpPr>
        <p:spPr>
          <a:xfrm>
            <a:off x="2960017" y="1089183"/>
            <a:ext cx="7117237" cy="4374037"/>
          </a:xfrm>
          <a:prstGeom prst="roundRect">
            <a:avLst>
              <a:gd name="adj" fmla="val 21181"/>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rtl="1">
              <a:buFont typeface="Arial" pitchFamily="34" charset="0"/>
              <a:buChar char="•"/>
            </a:pPr>
            <a:r>
              <a:rPr lang="ar-EG" sz="1800" b="1">
                <a:solidFill>
                  <a:schemeClr val="accent3">
                    <a:lumMod val="50000"/>
                  </a:schemeClr>
                </a:solidFill>
                <a:latin typeface="Calibri" panose="020F0502020204030204" pitchFamily="34" charset="0"/>
                <a:cs typeface="Calibri" panose="020F0502020204030204" pitchFamily="34" charset="0"/>
              </a:rPr>
              <a:t>تحسين استرجاع المعلومات، حيث أظهر التلاميذ استرجاعاً أفضل للمعلومات التي تم تدريسها باستخدام الفورمات من المراحل المبكرة لتطبيق النظام.</a:t>
            </a:r>
          </a:p>
          <a:p>
            <a:pPr marL="457200" indent="-457200" algn="just" rtl="1">
              <a:buFont typeface="Arial" pitchFamily="34" charset="0"/>
              <a:buChar char="•"/>
            </a:pPr>
            <a:r>
              <a:rPr lang="ar-EG" sz="1800" b="1">
                <a:solidFill>
                  <a:schemeClr val="accent3">
                    <a:lumMod val="50000"/>
                  </a:schemeClr>
                </a:solidFill>
                <a:latin typeface="Calibri" panose="020F0502020204030204" pitchFamily="34" charset="0"/>
                <a:cs typeface="Calibri" panose="020F0502020204030204" pitchFamily="34" charset="0"/>
              </a:rPr>
              <a:t>تحصيل أفضل عند التلاميذ في الاختبارات.</a:t>
            </a:r>
          </a:p>
          <a:p>
            <a:pPr marL="457200" indent="-457200" algn="just" rtl="1">
              <a:buFont typeface="Arial" pitchFamily="34" charset="0"/>
              <a:buChar char="•"/>
            </a:pPr>
            <a:r>
              <a:rPr lang="ar-EG" sz="1800" b="1">
                <a:solidFill>
                  <a:schemeClr val="accent3">
                    <a:lumMod val="50000"/>
                  </a:schemeClr>
                </a:solidFill>
                <a:latin typeface="Calibri" panose="020F0502020204030204" pitchFamily="34" charset="0"/>
                <a:cs typeface="Calibri" panose="020F0502020204030204" pitchFamily="34" charset="0"/>
              </a:rPr>
              <a:t>مهارات التفكير الأساسية وقد ظهرت التحسنات الأكبر في مجال القدرات اللفظية والتفكيرالإبداعي.</a:t>
            </a:r>
          </a:p>
          <a:p>
            <a:pPr marL="457200" indent="-457200" algn="just" rtl="1">
              <a:buFont typeface="Arial" pitchFamily="34" charset="0"/>
              <a:buChar char="•"/>
            </a:pPr>
            <a:r>
              <a:rPr lang="ar-EG" sz="1800" b="1">
                <a:solidFill>
                  <a:schemeClr val="accent3">
                    <a:lumMod val="50000"/>
                  </a:schemeClr>
                </a:solidFill>
                <a:latin typeface="Calibri" panose="020F0502020204030204" pitchFamily="34" charset="0"/>
                <a:cs typeface="Calibri" panose="020F0502020204030204" pitchFamily="34" charset="0"/>
              </a:rPr>
              <a:t>يسمح بالتواصل بين المعلم والمتعلمين.</a:t>
            </a:r>
          </a:p>
          <a:p>
            <a:pPr marL="457200" indent="-457200" algn="just" rtl="1">
              <a:buFont typeface="Arial" pitchFamily="34" charset="0"/>
              <a:buChar char="•"/>
            </a:pPr>
            <a:r>
              <a:rPr lang="ar-EG" sz="1800" b="1">
                <a:solidFill>
                  <a:schemeClr val="accent3">
                    <a:lumMod val="50000"/>
                  </a:schemeClr>
                </a:solidFill>
                <a:latin typeface="Calibri" panose="020F0502020204030204" pitchFamily="34" charset="0"/>
                <a:cs typeface="Calibri" panose="020F0502020204030204" pitchFamily="34" charset="0"/>
              </a:rPr>
              <a:t>يساعد المتعلمين على تطبيق الخبرات. </a:t>
            </a:r>
            <a:endParaRPr lang="ar-EG" sz="1800" b="1" dirty="0">
              <a:solidFill>
                <a:schemeClr val="accent3">
                  <a:lumMod val="5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2364221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01309EBD-84B5-2063-48FF-D74C3C4B9334}"/>
              </a:ext>
            </a:extLst>
          </p:cNvPr>
          <p:cNvSpPr/>
          <p:nvPr/>
        </p:nvSpPr>
        <p:spPr>
          <a:xfrm>
            <a:off x="3897805" y="2714808"/>
            <a:ext cx="6510203" cy="938719"/>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schemeClr val="bg1"/>
                </a:solidFill>
                <a:latin typeface="Calibri" panose="020F0502020204030204" pitchFamily="34" charset="0"/>
                <a:ea typeface="Calibri"/>
                <a:cs typeface="Calibri" panose="020F0502020204030204" pitchFamily="34" charset="0"/>
              </a:rPr>
              <a:t>اذكر فوائد استراتيجية الفورمات</a:t>
            </a:r>
            <a:endParaRPr lang="en-US" sz="2800" b="1" dirty="0">
              <a:solidFill>
                <a:schemeClr val="bg1"/>
              </a:solidFill>
              <a:latin typeface="Calibri" panose="020F0502020204030204" pitchFamily="34" charset="0"/>
              <a:ea typeface="Calibri"/>
              <a:cs typeface="Calibri" panose="020F0502020204030204" pitchFamily="34" charset="0"/>
            </a:endParaRPr>
          </a:p>
        </p:txBody>
      </p:sp>
      <p:sp>
        <p:nvSpPr>
          <p:cNvPr id="3" name="TextBox 20">
            <a:extLst>
              <a:ext uri="{FF2B5EF4-FFF2-40B4-BE49-F238E27FC236}">
                <a16:creationId xmlns:a16="http://schemas.microsoft.com/office/drawing/2014/main" id="{38645D63-7C5D-71FA-915C-8BAB00975A54}"/>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4" name="Group 49">
            <a:extLst>
              <a:ext uri="{FF2B5EF4-FFF2-40B4-BE49-F238E27FC236}">
                <a16:creationId xmlns:a16="http://schemas.microsoft.com/office/drawing/2014/main" id="{88F4EDEE-7113-5194-093F-55E60FC8D54F}"/>
              </a:ext>
            </a:extLst>
          </p:cNvPr>
          <p:cNvGrpSpPr/>
          <p:nvPr/>
        </p:nvGrpSpPr>
        <p:grpSpPr>
          <a:xfrm>
            <a:off x="251263" y="379730"/>
            <a:ext cx="3981472" cy="1036307"/>
            <a:chOff x="320494" y="795384"/>
            <a:chExt cx="6305974" cy="1036307"/>
          </a:xfrm>
        </p:grpSpPr>
        <p:sp>
          <p:nvSpPr>
            <p:cNvPr id="5" name="Rectangle 50">
              <a:extLst>
                <a:ext uri="{FF2B5EF4-FFF2-40B4-BE49-F238E27FC236}">
                  <a16:creationId xmlns:a16="http://schemas.microsoft.com/office/drawing/2014/main" id="{00F2DB71-FA8D-54FB-F061-B059554C88AC}"/>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33">
              <a:extLst>
                <a:ext uri="{FF2B5EF4-FFF2-40B4-BE49-F238E27FC236}">
                  <a16:creationId xmlns:a16="http://schemas.microsoft.com/office/drawing/2014/main" id="{5C814F4A-D734-8E2D-8F56-CCFD234FB26B}"/>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6F182E59-2655-C77B-0DE0-3A2559CCF58F}"/>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(13)</a:t>
              </a:r>
              <a:endParaRPr lang="en-US" sz="2000" b="1" dirty="0">
                <a:latin typeface="Calibri" panose="020F0502020204030204" pitchFamily="34" charset="0"/>
                <a:cs typeface="Calibri" panose="020F0502020204030204" pitchFamily="34" charset="0"/>
              </a:endParaRPr>
            </a:p>
          </p:txBody>
        </p:sp>
        <p:grpSp>
          <p:nvGrpSpPr>
            <p:cNvPr id="8" name="Group 53">
              <a:extLst>
                <a:ext uri="{FF2B5EF4-FFF2-40B4-BE49-F238E27FC236}">
                  <a16:creationId xmlns:a16="http://schemas.microsoft.com/office/drawing/2014/main" id="{5C7FF1ED-C510-C5FE-C50D-699598EF2BB8}"/>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95A3751D-192A-827A-5AB2-5A154F1E0F73}"/>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6650DCB2-1DEC-C6EA-4D79-CC3F09D2DFD3}"/>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A37E75EB-5045-2FB0-6175-DAAF2433DFAB}"/>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B2E9B2C3-A034-1E5A-00A5-4215AD192068}"/>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Freeform 5">
            <a:extLst>
              <a:ext uri="{FF2B5EF4-FFF2-40B4-BE49-F238E27FC236}">
                <a16:creationId xmlns:a16="http://schemas.microsoft.com/office/drawing/2014/main" id="{F5582A39-F6F7-7FC7-0671-AD8B22D2507F}"/>
              </a:ext>
            </a:extLst>
          </p:cNvPr>
          <p:cNvSpPr>
            <a:spLocks/>
          </p:cNvSpPr>
          <p:nvPr/>
        </p:nvSpPr>
        <p:spPr bwMode="auto">
          <a:xfrm>
            <a:off x="3479850" y="2686847"/>
            <a:ext cx="417955" cy="1002031"/>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884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ed Rectangle 17">
            <a:extLst>
              <a:ext uri="{FF2B5EF4-FFF2-40B4-BE49-F238E27FC236}">
                <a16:creationId xmlns:a16="http://schemas.microsoft.com/office/drawing/2014/main" id="{8209BEE1-D779-FE23-BFB8-21B524D10CB8}"/>
              </a:ext>
            </a:extLst>
          </p:cNvPr>
          <p:cNvSpPr/>
          <p:nvPr/>
        </p:nvSpPr>
        <p:spPr>
          <a:xfrm>
            <a:off x="2045889" y="2027205"/>
            <a:ext cx="2934201" cy="4398384"/>
          </a:xfrm>
          <a:prstGeom prst="roundRect">
            <a:avLst/>
          </a:prstGeom>
          <a:solidFill>
            <a:srgbClr val="BFD451"/>
          </a:solidFill>
          <a:ln w="38100">
            <a:solidFill>
              <a:srgbClr val="BFD4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1800" dirty="0">
                <a:solidFill>
                  <a:schemeClr val="tx1">
                    <a:lumMod val="95000"/>
                    <a:lumOff val="5000"/>
                  </a:schemeClr>
                </a:solidFill>
                <a:latin typeface="Calibri" panose="020F0502020204030204" pitchFamily="34" charset="0"/>
                <a:ea typeface="Calibri"/>
                <a:cs typeface="Calibri" panose="020F0502020204030204" pitchFamily="34" charset="0"/>
              </a:rPr>
              <a:t>يكون المتعلم مشدودا لتطوير قدرات تعلم أخرى في باقي الثلاث أرباع من الوقت عندما يكون الجزء من الدورة غير متماشيًا مع نمطه.</a:t>
            </a:r>
          </a:p>
        </p:txBody>
      </p:sp>
      <p:sp>
        <p:nvSpPr>
          <p:cNvPr id="6" name="Oval 18">
            <a:extLst>
              <a:ext uri="{FF2B5EF4-FFF2-40B4-BE49-F238E27FC236}">
                <a16:creationId xmlns:a16="http://schemas.microsoft.com/office/drawing/2014/main" id="{94CCB009-0962-E760-7CFD-7BC80EAAEEF7}"/>
              </a:ext>
            </a:extLst>
          </p:cNvPr>
          <p:cNvSpPr/>
          <p:nvPr/>
        </p:nvSpPr>
        <p:spPr>
          <a:xfrm>
            <a:off x="3206682" y="1744745"/>
            <a:ext cx="595223" cy="595223"/>
          </a:xfrm>
          <a:prstGeom prst="ellipse">
            <a:avLst/>
          </a:prstGeom>
          <a:solidFill>
            <a:srgbClr val="BFD451"/>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7" name="TextBox 19">
            <a:extLst>
              <a:ext uri="{FF2B5EF4-FFF2-40B4-BE49-F238E27FC236}">
                <a16:creationId xmlns:a16="http://schemas.microsoft.com/office/drawing/2014/main" id="{888F68CF-0E42-47A5-3BFC-0826023D6940}"/>
              </a:ext>
            </a:extLst>
          </p:cNvPr>
          <p:cNvSpPr txBox="1"/>
          <p:nvPr/>
        </p:nvSpPr>
        <p:spPr>
          <a:xfrm flipH="1">
            <a:off x="3355094" y="1842902"/>
            <a:ext cx="400880" cy="461665"/>
          </a:xfrm>
          <a:prstGeom prst="rect">
            <a:avLst/>
          </a:prstGeom>
          <a:noFill/>
        </p:spPr>
        <p:txBody>
          <a:bodyPr wrap="square" rtlCol="0">
            <a:spAutoFit/>
          </a:bodyPr>
          <a:lstStyle/>
          <a:p>
            <a:r>
              <a:rPr lang="ar-EG" sz="2400" b="1" dirty="0">
                <a:solidFill>
                  <a:schemeClr val="bg1"/>
                </a:solidFill>
                <a:latin typeface="Calibri" panose="020F0502020204030204" pitchFamily="34" charset="0"/>
                <a:cs typeface="Calibri" panose="020F0502020204030204" pitchFamily="34" charset="0"/>
              </a:rPr>
              <a:t>3</a:t>
            </a:r>
            <a:endParaRPr lang="en-US" sz="2400" b="1" dirty="0">
              <a:solidFill>
                <a:schemeClr val="bg1"/>
              </a:solidFill>
              <a:latin typeface="Calibri" panose="020F0502020204030204" pitchFamily="34" charset="0"/>
              <a:cs typeface="Calibri" panose="020F0502020204030204" pitchFamily="34" charset="0"/>
            </a:endParaRPr>
          </a:p>
        </p:txBody>
      </p:sp>
      <p:sp>
        <p:nvSpPr>
          <p:cNvPr id="8" name="Rounded Rectangle 23">
            <a:extLst>
              <a:ext uri="{FF2B5EF4-FFF2-40B4-BE49-F238E27FC236}">
                <a16:creationId xmlns:a16="http://schemas.microsoft.com/office/drawing/2014/main" id="{A43E5691-5C2E-A27C-0002-6CEBB950209C}"/>
              </a:ext>
            </a:extLst>
          </p:cNvPr>
          <p:cNvSpPr/>
          <p:nvPr/>
        </p:nvSpPr>
        <p:spPr>
          <a:xfrm>
            <a:off x="5231876" y="2095057"/>
            <a:ext cx="2934201" cy="4202048"/>
          </a:xfrm>
          <a:prstGeom prst="roundRect">
            <a:avLst/>
          </a:prstGeom>
          <a:solidFill>
            <a:srgbClr val="F04B3B"/>
          </a:solidFill>
          <a:ln w="38100">
            <a:solidFill>
              <a:srgbClr val="F04B3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rtl="1">
              <a:lnSpc>
                <a:spcPct val="115000"/>
              </a:lnSpc>
              <a:spcAft>
                <a:spcPts val="0"/>
              </a:spcAft>
            </a:pPr>
            <a:r>
              <a:rPr lang="ar-EG" dirty="0">
                <a:solidFill>
                  <a:schemeClr val="tx1">
                    <a:lumMod val="95000"/>
                    <a:lumOff val="5000"/>
                  </a:schemeClr>
                </a:solidFill>
                <a:latin typeface="Calibri" panose="020F0502020204030204" pitchFamily="34" charset="0"/>
                <a:ea typeface="Calibri"/>
                <a:cs typeface="Calibri" panose="020F0502020204030204" pitchFamily="34" charset="0"/>
              </a:rPr>
              <a:t>ف</a:t>
            </a:r>
            <a:r>
              <a:rPr lang="ar-EG" sz="1800" dirty="0">
                <a:solidFill>
                  <a:schemeClr val="tx1">
                    <a:lumMod val="95000"/>
                    <a:lumOff val="5000"/>
                  </a:schemeClr>
                </a:solidFill>
                <a:latin typeface="Calibri" panose="020F0502020204030204" pitchFamily="34" charset="0"/>
                <a:ea typeface="Calibri"/>
                <a:cs typeface="Calibri" panose="020F0502020204030204" pitchFamily="34" charset="0"/>
              </a:rPr>
              <a:t>كرة عمل استراتيجية على شكل دورة تتيح جزء من الوقت لتلبية احتياجات المتعلمين ومتماشية مع أنماطهم المختلفة يجعل المتعلم مرتاحا وناجحا في ربع الوقت عندما يكون هذا الجزء متوافق مع نمطه وملبي </a:t>
            </a:r>
            <a:r>
              <a:rPr lang="ar-EG" sz="1800" dirty="0" err="1">
                <a:solidFill>
                  <a:schemeClr val="tx1">
                    <a:lumMod val="95000"/>
                    <a:lumOff val="5000"/>
                  </a:schemeClr>
                </a:solidFill>
                <a:latin typeface="Calibri" panose="020F0502020204030204" pitchFamily="34" charset="0"/>
                <a:ea typeface="Calibri"/>
                <a:cs typeface="Calibri" panose="020F0502020204030204" pitchFamily="34" charset="0"/>
              </a:rPr>
              <a:t>لإحتياجه</a:t>
            </a:r>
            <a:endParaRPr lang="en-US" sz="1800" dirty="0">
              <a:ea typeface="Calibri"/>
              <a:cs typeface="Arial"/>
            </a:endParaRPr>
          </a:p>
        </p:txBody>
      </p:sp>
      <p:sp>
        <p:nvSpPr>
          <p:cNvPr id="9" name="Oval 25">
            <a:extLst>
              <a:ext uri="{FF2B5EF4-FFF2-40B4-BE49-F238E27FC236}">
                <a16:creationId xmlns:a16="http://schemas.microsoft.com/office/drawing/2014/main" id="{ECBEE716-1CD7-CAD3-93C2-A572D90A62F3}"/>
              </a:ext>
            </a:extLst>
          </p:cNvPr>
          <p:cNvSpPr/>
          <p:nvPr/>
        </p:nvSpPr>
        <p:spPr>
          <a:xfrm>
            <a:off x="6454551" y="1798495"/>
            <a:ext cx="595223" cy="595223"/>
          </a:xfrm>
          <a:prstGeom prst="ellipse">
            <a:avLst/>
          </a:prstGeom>
          <a:solidFill>
            <a:srgbClr val="F04B3B"/>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10" name="TextBox 26">
            <a:extLst>
              <a:ext uri="{FF2B5EF4-FFF2-40B4-BE49-F238E27FC236}">
                <a16:creationId xmlns:a16="http://schemas.microsoft.com/office/drawing/2014/main" id="{C577E227-3032-A82E-AD02-E8F2678C1024}"/>
              </a:ext>
            </a:extLst>
          </p:cNvPr>
          <p:cNvSpPr txBox="1"/>
          <p:nvPr/>
        </p:nvSpPr>
        <p:spPr>
          <a:xfrm>
            <a:off x="6614393" y="1878303"/>
            <a:ext cx="367644" cy="461665"/>
          </a:xfrm>
          <a:prstGeom prst="rect">
            <a:avLst/>
          </a:prstGeom>
          <a:noFill/>
        </p:spPr>
        <p:txBody>
          <a:bodyPr wrap="square" rtlCol="0">
            <a:spAutoFit/>
          </a:bodyPr>
          <a:lstStyle/>
          <a:p>
            <a:r>
              <a:rPr lang="ar-EG" sz="2400" b="1" dirty="0">
                <a:solidFill>
                  <a:schemeClr val="bg1"/>
                </a:solidFill>
                <a:latin typeface="Calibri" panose="020F0502020204030204" pitchFamily="34" charset="0"/>
                <a:cs typeface="Calibri" panose="020F0502020204030204" pitchFamily="34" charset="0"/>
              </a:rPr>
              <a:t>2</a:t>
            </a:r>
            <a:endParaRPr lang="en-US" sz="2400" b="1" dirty="0">
              <a:solidFill>
                <a:schemeClr val="bg1"/>
              </a:solidFill>
              <a:latin typeface="Calibri" panose="020F0502020204030204" pitchFamily="34" charset="0"/>
              <a:cs typeface="Calibri" panose="020F0502020204030204" pitchFamily="34" charset="0"/>
            </a:endParaRPr>
          </a:p>
        </p:txBody>
      </p:sp>
      <p:sp>
        <p:nvSpPr>
          <p:cNvPr id="11" name="Rounded Rectangle 27">
            <a:extLst>
              <a:ext uri="{FF2B5EF4-FFF2-40B4-BE49-F238E27FC236}">
                <a16:creationId xmlns:a16="http://schemas.microsoft.com/office/drawing/2014/main" id="{FE03D409-D736-305C-41D0-240B445FC5BD}"/>
              </a:ext>
            </a:extLst>
          </p:cNvPr>
          <p:cNvSpPr/>
          <p:nvPr/>
        </p:nvSpPr>
        <p:spPr>
          <a:xfrm>
            <a:off x="8524235" y="2073992"/>
            <a:ext cx="3042454" cy="4351597"/>
          </a:xfrm>
          <a:prstGeom prst="roundRect">
            <a:avLst/>
          </a:prstGeom>
          <a:solidFill>
            <a:schemeClr val="bg2">
              <a:lumMod val="75000"/>
            </a:schemeClr>
          </a:solidFill>
          <a:ln w="381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1" algn="r" rtl="1">
              <a:lnSpc>
                <a:spcPct val="115000"/>
              </a:lnSpc>
              <a:spcAft>
                <a:spcPts val="1000"/>
              </a:spcAft>
            </a:pPr>
            <a:r>
              <a:rPr lang="ar-EG" dirty="0">
                <a:solidFill>
                  <a:schemeClr val="tx1">
                    <a:lumMod val="95000"/>
                    <a:lumOff val="5000"/>
                  </a:schemeClr>
                </a:solidFill>
                <a:latin typeface="Calibri" panose="020F0502020204030204" pitchFamily="34" charset="0"/>
                <a:ea typeface="Calibri"/>
                <a:cs typeface="Calibri" panose="020F0502020204030204" pitchFamily="34" charset="0"/>
              </a:rPr>
              <a:t>نموذج يلبي احتياجات جميع الطلاب؛ فالطالب التخيلي يجد بغيته في الإجابة عن سؤال لماذا أتعلم والطالب التحليلي يجد بغيته عند الإجابة عن سؤال لماذا أتعلم والطالب البديهي يجد بغيته عند الإجابة عن سؤال كيف أطبق والطالب الديناميكي يجد بغيته عند الإجابة عن سؤال ماذا لو</a:t>
            </a:r>
            <a:r>
              <a:rPr lang="ar-EG" dirty="0">
                <a:ea typeface="Calibri"/>
                <a:cs typeface="Simplified Arabic"/>
              </a:rPr>
              <a:t>. </a:t>
            </a:r>
            <a:endParaRPr lang="en-US" dirty="0">
              <a:ea typeface="Calibri"/>
              <a:cs typeface="Arial"/>
            </a:endParaRPr>
          </a:p>
        </p:txBody>
      </p:sp>
      <p:sp>
        <p:nvSpPr>
          <p:cNvPr id="12" name="Oval 28">
            <a:extLst>
              <a:ext uri="{FF2B5EF4-FFF2-40B4-BE49-F238E27FC236}">
                <a16:creationId xmlns:a16="http://schemas.microsoft.com/office/drawing/2014/main" id="{F7DB6659-1D63-470D-CEFF-608FFF22C58D}"/>
              </a:ext>
            </a:extLst>
          </p:cNvPr>
          <p:cNvSpPr/>
          <p:nvPr/>
        </p:nvSpPr>
        <p:spPr>
          <a:xfrm>
            <a:off x="9747850" y="1763157"/>
            <a:ext cx="595223" cy="595223"/>
          </a:xfrm>
          <a:prstGeom prst="ellipse">
            <a:avLst/>
          </a:prstGeom>
          <a:solidFill>
            <a:schemeClr val="bg2">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3" name="TextBox 29">
            <a:extLst>
              <a:ext uri="{FF2B5EF4-FFF2-40B4-BE49-F238E27FC236}">
                <a16:creationId xmlns:a16="http://schemas.microsoft.com/office/drawing/2014/main" id="{7F24E149-3C14-5A83-C29D-E1EE36CC1FB8}"/>
              </a:ext>
            </a:extLst>
          </p:cNvPr>
          <p:cNvSpPr txBox="1"/>
          <p:nvPr/>
        </p:nvSpPr>
        <p:spPr>
          <a:xfrm>
            <a:off x="9869813" y="1878303"/>
            <a:ext cx="282858" cy="461665"/>
          </a:xfrm>
          <a:prstGeom prst="rect">
            <a:avLst/>
          </a:prstGeom>
          <a:solidFill>
            <a:schemeClr val="bg2">
              <a:lumMod val="75000"/>
            </a:schemeClr>
          </a:solidFill>
        </p:spPr>
        <p:txBody>
          <a:bodyPr wrap="square" rtlCol="0">
            <a:spAutoFit/>
          </a:bodyPr>
          <a:lstStyle/>
          <a:p>
            <a:r>
              <a:rPr lang="ar-EG" sz="2400" b="1" dirty="0">
                <a:solidFill>
                  <a:schemeClr val="bg1"/>
                </a:solidFill>
                <a:latin typeface="Calibri" panose="020F0502020204030204" pitchFamily="34" charset="0"/>
                <a:cs typeface="Calibri" panose="020F0502020204030204" pitchFamily="34" charset="0"/>
              </a:rPr>
              <a:t>1</a:t>
            </a:r>
            <a:endParaRPr lang="en-US" sz="2400" b="1" dirty="0">
              <a:solidFill>
                <a:schemeClr val="bg1"/>
              </a:solidFill>
              <a:latin typeface="Calibri" panose="020F0502020204030204" pitchFamily="34" charset="0"/>
              <a:cs typeface="Calibri" panose="020F0502020204030204" pitchFamily="34" charset="0"/>
            </a:endParaRPr>
          </a:p>
        </p:txBody>
      </p:sp>
      <p:sp>
        <p:nvSpPr>
          <p:cNvPr id="14" name="Rounded Rectangle 1">
            <a:extLst>
              <a:ext uri="{FF2B5EF4-FFF2-40B4-BE49-F238E27FC236}">
                <a16:creationId xmlns:a16="http://schemas.microsoft.com/office/drawing/2014/main" id="{0593A014-DDFB-7000-385F-36983C6CFCDE}"/>
              </a:ext>
            </a:extLst>
          </p:cNvPr>
          <p:cNvSpPr/>
          <p:nvPr/>
        </p:nvSpPr>
        <p:spPr>
          <a:xfrm>
            <a:off x="7662075" y="433125"/>
            <a:ext cx="4415476" cy="867774"/>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800" b="1">
                <a:solidFill>
                  <a:schemeClr val="bg1"/>
                </a:solidFill>
                <a:latin typeface="Calibri" panose="020F0502020204030204" pitchFamily="34" charset="0"/>
                <a:ea typeface="Calibri"/>
                <a:cs typeface="Calibri" panose="020F0502020204030204" pitchFamily="34" charset="0"/>
              </a:rPr>
              <a:t>فوائد استراتيجية الفورمات </a:t>
            </a:r>
            <a:endParaRPr lang="ar-EG" sz="2800" dirty="0">
              <a:solidFill>
                <a:schemeClr val="bg1"/>
              </a:solidFill>
              <a:latin typeface="Calibri" panose="020F0502020204030204" pitchFamily="34" charset="0"/>
              <a:ea typeface="Calibri"/>
              <a:cs typeface="Calibri" panose="020F0502020204030204" pitchFamily="34" charset="0"/>
            </a:endParaRPr>
          </a:p>
        </p:txBody>
      </p:sp>
    </p:spTree>
    <p:extLst>
      <p:ext uri="{BB962C8B-B14F-4D97-AF65-F5344CB8AC3E}">
        <p14:creationId xmlns:p14="http://schemas.microsoft.com/office/powerpoint/2010/main" val="18244106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BAE8620D-0EAA-9D20-6B05-D3AA57F315E8}"/>
              </a:ext>
            </a:extLst>
          </p:cNvPr>
          <p:cNvSpPr/>
          <p:nvPr/>
        </p:nvSpPr>
        <p:spPr>
          <a:xfrm>
            <a:off x="3897805" y="2714808"/>
            <a:ext cx="6510203" cy="938719"/>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800" b="1">
                <a:solidFill>
                  <a:schemeClr val="bg1"/>
                </a:solidFill>
                <a:latin typeface="Calibri" panose="020F0502020204030204" pitchFamily="34" charset="0"/>
                <a:ea typeface="Calibri"/>
                <a:cs typeface="Calibri" panose="020F0502020204030204" pitchFamily="34" charset="0"/>
              </a:rPr>
              <a:t>اذكر خطوات تطبيق استراتيجية الفورمات</a:t>
            </a:r>
            <a:endParaRPr lang="en-US" sz="2800" b="1" dirty="0">
              <a:solidFill>
                <a:schemeClr val="bg1"/>
              </a:solidFill>
              <a:latin typeface="Calibri" panose="020F0502020204030204" pitchFamily="34" charset="0"/>
              <a:ea typeface="Calibri"/>
              <a:cs typeface="Calibri" panose="020F0502020204030204" pitchFamily="34" charset="0"/>
            </a:endParaRPr>
          </a:p>
        </p:txBody>
      </p:sp>
      <p:sp>
        <p:nvSpPr>
          <p:cNvPr id="3" name="TextBox 20">
            <a:extLst>
              <a:ext uri="{FF2B5EF4-FFF2-40B4-BE49-F238E27FC236}">
                <a16:creationId xmlns:a16="http://schemas.microsoft.com/office/drawing/2014/main" id="{DDEBF3BA-4827-E0D7-5333-07281C9867B8}"/>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4" name="Group 49">
            <a:extLst>
              <a:ext uri="{FF2B5EF4-FFF2-40B4-BE49-F238E27FC236}">
                <a16:creationId xmlns:a16="http://schemas.microsoft.com/office/drawing/2014/main" id="{C21A3A2E-E8B6-94A2-E567-81795AEA0C78}"/>
              </a:ext>
            </a:extLst>
          </p:cNvPr>
          <p:cNvGrpSpPr/>
          <p:nvPr/>
        </p:nvGrpSpPr>
        <p:grpSpPr>
          <a:xfrm>
            <a:off x="251263" y="379730"/>
            <a:ext cx="3981472" cy="1036307"/>
            <a:chOff x="320494" y="795384"/>
            <a:chExt cx="6305974" cy="1036307"/>
          </a:xfrm>
        </p:grpSpPr>
        <p:sp>
          <p:nvSpPr>
            <p:cNvPr id="5" name="Rectangle 50">
              <a:extLst>
                <a:ext uri="{FF2B5EF4-FFF2-40B4-BE49-F238E27FC236}">
                  <a16:creationId xmlns:a16="http://schemas.microsoft.com/office/drawing/2014/main" id="{E01C3832-23A8-C47F-1E33-A9F32147A72E}"/>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33">
              <a:extLst>
                <a:ext uri="{FF2B5EF4-FFF2-40B4-BE49-F238E27FC236}">
                  <a16:creationId xmlns:a16="http://schemas.microsoft.com/office/drawing/2014/main" id="{4BB8F9D1-1B44-0683-4320-B6FE86D2F8A2}"/>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2993E1B7-5ABB-D4F0-1CEC-169250802CC9}"/>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(14)</a:t>
              </a:r>
              <a:endParaRPr lang="en-US" sz="2000" b="1" dirty="0">
                <a:latin typeface="Calibri" panose="020F0502020204030204" pitchFamily="34" charset="0"/>
                <a:cs typeface="Calibri" panose="020F0502020204030204" pitchFamily="34" charset="0"/>
              </a:endParaRPr>
            </a:p>
          </p:txBody>
        </p:sp>
        <p:grpSp>
          <p:nvGrpSpPr>
            <p:cNvPr id="8" name="Group 53">
              <a:extLst>
                <a:ext uri="{FF2B5EF4-FFF2-40B4-BE49-F238E27FC236}">
                  <a16:creationId xmlns:a16="http://schemas.microsoft.com/office/drawing/2014/main" id="{C50B286F-DBCF-8A7B-E730-C5754DB9DA0C}"/>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CA28DD4B-9C64-993F-4FFC-EEC13A4EAB65}"/>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50F6B15E-BB1A-31EE-DA84-B27F7063EA8D}"/>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5BBAF8A6-D4E8-B868-409C-2F5D36623FAE}"/>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D4127A30-4E89-5BB1-603B-B709F7FD0333}"/>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Freeform 5">
            <a:extLst>
              <a:ext uri="{FF2B5EF4-FFF2-40B4-BE49-F238E27FC236}">
                <a16:creationId xmlns:a16="http://schemas.microsoft.com/office/drawing/2014/main" id="{C65BF66B-B298-111D-96F7-F86CE0605AB3}"/>
              </a:ext>
            </a:extLst>
          </p:cNvPr>
          <p:cNvSpPr>
            <a:spLocks/>
          </p:cNvSpPr>
          <p:nvPr/>
        </p:nvSpPr>
        <p:spPr bwMode="auto">
          <a:xfrm>
            <a:off x="3479850" y="2686847"/>
            <a:ext cx="417955" cy="1002031"/>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07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105685C5-987E-68CF-AE43-5F64DDFE04B3}"/>
              </a:ext>
            </a:extLst>
          </p:cNvPr>
          <p:cNvSpPr txBox="1"/>
          <p:nvPr/>
        </p:nvSpPr>
        <p:spPr>
          <a:xfrm>
            <a:off x="9376912" y="2895833"/>
            <a:ext cx="1768782" cy="400110"/>
          </a:xfrm>
          <a:prstGeom prst="rect">
            <a:avLst/>
          </a:prstGeom>
          <a:noFill/>
        </p:spPr>
        <p:txBody>
          <a:bodyPr wrap="square">
            <a:spAutoFit/>
          </a:bodyPr>
          <a:lstStyle/>
          <a:p>
            <a:r>
              <a:rPr lang="ar-EG" sz="2000" b="1" dirty="0">
                <a:solidFill>
                  <a:schemeClr val="bg1"/>
                </a:solidFill>
                <a:latin typeface="Calibri" panose="020F0502020204030204" pitchFamily="34" charset="0"/>
                <a:ea typeface="Calibri"/>
                <a:cs typeface="Calibri" panose="020F0502020204030204" pitchFamily="34" charset="0"/>
              </a:rPr>
              <a:t>المتعلم التخيلي</a:t>
            </a:r>
            <a:endParaRPr lang="en-US" sz="2000" dirty="0">
              <a:solidFill>
                <a:schemeClr val="bg1"/>
              </a:solidFill>
              <a:latin typeface="Calibri" panose="020F0502020204030204" pitchFamily="34" charset="0"/>
              <a:cs typeface="Calibri" panose="020F0502020204030204" pitchFamily="34" charset="0"/>
            </a:endParaRPr>
          </a:p>
        </p:txBody>
      </p:sp>
      <p:sp>
        <p:nvSpPr>
          <p:cNvPr id="3" name="Round Diagonal Corner Rectangle 7">
            <a:extLst>
              <a:ext uri="{FF2B5EF4-FFF2-40B4-BE49-F238E27FC236}">
                <a16:creationId xmlns:a16="http://schemas.microsoft.com/office/drawing/2014/main" id="{23B73CEF-B8F2-601B-71DE-09BE754510A4}"/>
              </a:ext>
            </a:extLst>
          </p:cNvPr>
          <p:cNvSpPr/>
          <p:nvPr/>
        </p:nvSpPr>
        <p:spPr>
          <a:xfrm>
            <a:off x="1282639" y="704737"/>
            <a:ext cx="10718905" cy="6153263"/>
          </a:xfrm>
          <a:prstGeom prst="round2DiagRect">
            <a:avLst>
              <a:gd name="adj1" fmla="val 41305"/>
              <a:gd name="adj2" fmla="val 357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just" rtl="1">
              <a:lnSpc>
                <a:spcPct val="115000"/>
              </a:lnSpc>
              <a:spcAft>
                <a:spcPts val="1000"/>
              </a:spcAft>
            </a:pPr>
            <a:endParaRPr lang="ar-EG" sz="2400" dirty="0">
              <a:latin typeface="Calibri" panose="020F0502020204030204" pitchFamily="34" charset="0"/>
              <a:ea typeface="Calibri"/>
              <a:cs typeface="Calibri" panose="020F0502020204030204" pitchFamily="34" charset="0"/>
            </a:endParaRPr>
          </a:p>
        </p:txBody>
      </p:sp>
      <p:grpSp>
        <p:nvGrpSpPr>
          <p:cNvPr id="13" name="Group 49">
            <a:extLst>
              <a:ext uri="{FF2B5EF4-FFF2-40B4-BE49-F238E27FC236}">
                <a16:creationId xmlns:a16="http://schemas.microsoft.com/office/drawing/2014/main" id="{52400A4C-4CAE-5649-674E-C2CE8B688B0F}"/>
              </a:ext>
            </a:extLst>
          </p:cNvPr>
          <p:cNvGrpSpPr/>
          <p:nvPr/>
        </p:nvGrpSpPr>
        <p:grpSpPr>
          <a:xfrm>
            <a:off x="9814132" y="2302593"/>
            <a:ext cx="2236567" cy="602444"/>
            <a:chOff x="73579" y="851491"/>
            <a:chExt cx="6552889" cy="980200"/>
          </a:xfrm>
        </p:grpSpPr>
        <p:sp>
          <p:nvSpPr>
            <p:cNvPr id="14" name="Rectangle 50">
              <a:extLst>
                <a:ext uri="{FF2B5EF4-FFF2-40B4-BE49-F238E27FC236}">
                  <a16:creationId xmlns:a16="http://schemas.microsoft.com/office/drawing/2014/main" id="{1E50AA0D-7630-CB89-E64A-AF416852F1DD}"/>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15" name="Freeform: Shape 33">
              <a:extLst>
                <a:ext uri="{FF2B5EF4-FFF2-40B4-BE49-F238E27FC236}">
                  <a16:creationId xmlns:a16="http://schemas.microsoft.com/office/drawing/2014/main" id="{131A84F9-502F-CAB0-AB31-D4909F089C45}"/>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16" name="Rectangle 52">
              <a:extLst>
                <a:ext uri="{FF2B5EF4-FFF2-40B4-BE49-F238E27FC236}">
                  <a16:creationId xmlns:a16="http://schemas.microsoft.com/office/drawing/2014/main" id="{1C6F64EF-87F7-7A17-4206-0743E15C205C}"/>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nvGrpSpPr>
            <p:cNvPr id="17" name="Group 53">
              <a:extLst>
                <a:ext uri="{FF2B5EF4-FFF2-40B4-BE49-F238E27FC236}">
                  <a16:creationId xmlns:a16="http://schemas.microsoft.com/office/drawing/2014/main" id="{FC1B1C76-848C-DE88-CFF4-DDFD1FA0B916}"/>
                </a:ext>
              </a:extLst>
            </p:cNvPr>
            <p:cNvGrpSpPr/>
            <p:nvPr/>
          </p:nvGrpSpPr>
          <p:grpSpPr>
            <a:xfrm>
              <a:off x="5588896" y="1531471"/>
              <a:ext cx="390125" cy="205592"/>
              <a:chOff x="5588896" y="1531471"/>
              <a:chExt cx="390125" cy="205592"/>
            </a:xfrm>
          </p:grpSpPr>
          <p:sp>
            <p:nvSpPr>
              <p:cNvPr id="20" name="Oval 56">
                <a:extLst>
                  <a:ext uri="{FF2B5EF4-FFF2-40B4-BE49-F238E27FC236}">
                    <a16:creationId xmlns:a16="http://schemas.microsoft.com/office/drawing/2014/main" id="{825FCB2A-9469-83D7-4806-907A54B0FBA9}"/>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21" name="Freeform: Shape 39">
                <a:extLst>
                  <a:ext uri="{FF2B5EF4-FFF2-40B4-BE49-F238E27FC236}">
                    <a16:creationId xmlns:a16="http://schemas.microsoft.com/office/drawing/2014/main" id="{8CA952D6-1558-BB42-FAAD-83B670C335D4}"/>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sp>
          <p:nvSpPr>
            <p:cNvPr id="18" name="Freeform: Shape 36">
              <a:extLst>
                <a:ext uri="{FF2B5EF4-FFF2-40B4-BE49-F238E27FC236}">
                  <a16:creationId xmlns:a16="http://schemas.microsoft.com/office/drawing/2014/main" id="{10896EB6-BA37-1192-4741-0AD818B80689}"/>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sp>
          <p:nvSpPr>
            <p:cNvPr id="19" name="Freeform: Shape 37">
              <a:extLst>
                <a:ext uri="{FF2B5EF4-FFF2-40B4-BE49-F238E27FC236}">
                  <a16:creationId xmlns:a16="http://schemas.microsoft.com/office/drawing/2014/main" id="{2FA98234-F9AF-3701-9702-EA398F14B67E}"/>
                </a:ext>
              </a:extLst>
            </p:cNvPr>
            <p:cNvSpPr/>
            <p:nvPr/>
          </p:nvSpPr>
          <p:spPr>
            <a:xfrm>
              <a:off x="5662995" y="851491"/>
              <a:ext cx="433005" cy="786957"/>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grpSp>
      <p:grpSp>
        <p:nvGrpSpPr>
          <p:cNvPr id="25" name="Group 49">
            <a:extLst>
              <a:ext uri="{FF2B5EF4-FFF2-40B4-BE49-F238E27FC236}">
                <a16:creationId xmlns:a16="http://schemas.microsoft.com/office/drawing/2014/main" id="{2114668B-12AE-4372-99F1-A7DA241661A6}"/>
              </a:ext>
            </a:extLst>
          </p:cNvPr>
          <p:cNvGrpSpPr/>
          <p:nvPr/>
        </p:nvGrpSpPr>
        <p:grpSpPr>
          <a:xfrm>
            <a:off x="9780167" y="1461960"/>
            <a:ext cx="2236567" cy="602444"/>
            <a:chOff x="73579" y="851491"/>
            <a:chExt cx="6552889" cy="980200"/>
          </a:xfrm>
        </p:grpSpPr>
        <p:sp>
          <p:nvSpPr>
            <p:cNvPr id="26" name="Rectangle 50">
              <a:extLst>
                <a:ext uri="{FF2B5EF4-FFF2-40B4-BE49-F238E27FC236}">
                  <a16:creationId xmlns:a16="http://schemas.microsoft.com/office/drawing/2014/main" id="{48F15322-D897-2A27-EAD1-D296B60968BD}"/>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27" name="Freeform: Shape 33">
              <a:extLst>
                <a:ext uri="{FF2B5EF4-FFF2-40B4-BE49-F238E27FC236}">
                  <a16:creationId xmlns:a16="http://schemas.microsoft.com/office/drawing/2014/main" id="{219940BF-51D9-F375-E1A7-CE1B984CDC53}"/>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28" name="Rectangle 52">
              <a:extLst>
                <a:ext uri="{FF2B5EF4-FFF2-40B4-BE49-F238E27FC236}">
                  <a16:creationId xmlns:a16="http://schemas.microsoft.com/office/drawing/2014/main" id="{B72F8E9F-32AF-1A7B-F0FE-6F3453718513}"/>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nvGrpSpPr>
            <p:cNvPr id="29" name="Group 53">
              <a:extLst>
                <a:ext uri="{FF2B5EF4-FFF2-40B4-BE49-F238E27FC236}">
                  <a16:creationId xmlns:a16="http://schemas.microsoft.com/office/drawing/2014/main" id="{74438F77-6136-003A-D672-F17F9E6E15D1}"/>
                </a:ext>
              </a:extLst>
            </p:cNvPr>
            <p:cNvGrpSpPr/>
            <p:nvPr/>
          </p:nvGrpSpPr>
          <p:grpSpPr>
            <a:xfrm>
              <a:off x="5588896" y="1531471"/>
              <a:ext cx="390125" cy="205592"/>
              <a:chOff x="5588896" y="1531471"/>
              <a:chExt cx="390125" cy="205592"/>
            </a:xfrm>
          </p:grpSpPr>
          <p:sp>
            <p:nvSpPr>
              <p:cNvPr id="32" name="Oval 56">
                <a:extLst>
                  <a:ext uri="{FF2B5EF4-FFF2-40B4-BE49-F238E27FC236}">
                    <a16:creationId xmlns:a16="http://schemas.microsoft.com/office/drawing/2014/main" id="{611196B5-53EA-A48E-A3DF-CDD480158A5D}"/>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33" name="Freeform: Shape 39">
                <a:extLst>
                  <a:ext uri="{FF2B5EF4-FFF2-40B4-BE49-F238E27FC236}">
                    <a16:creationId xmlns:a16="http://schemas.microsoft.com/office/drawing/2014/main" id="{805B297C-1041-B1D8-79D6-17C09696063B}"/>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sp>
          <p:nvSpPr>
            <p:cNvPr id="30" name="Freeform: Shape 36">
              <a:extLst>
                <a:ext uri="{FF2B5EF4-FFF2-40B4-BE49-F238E27FC236}">
                  <a16:creationId xmlns:a16="http://schemas.microsoft.com/office/drawing/2014/main" id="{3DEDD9CB-59C3-0C48-AF72-AF835C632C67}"/>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sp>
          <p:nvSpPr>
            <p:cNvPr id="31" name="Freeform: Shape 37">
              <a:extLst>
                <a:ext uri="{FF2B5EF4-FFF2-40B4-BE49-F238E27FC236}">
                  <a16:creationId xmlns:a16="http://schemas.microsoft.com/office/drawing/2014/main" id="{55E36067-5875-D0B9-4983-E698FF074962}"/>
                </a:ext>
              </a:extLst>
            </p:cNvPr>
            <p:cNvSpPr/>
            <p:nvPr/>
          </p:nvSpPr>
          <p:spPr>
            <a:xfrm>
              <a:off x="5662995" y="851491"/>
              <a:ext cx="433005" cy="786957"/>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grpSp>
      <p:sp>
        <p:nvSpPr>
          <p:cNvPr id="34" name="Rounded Rectangle 1">
            <a:extLst>
              <a:ext uri="{FF2B5EF4-FFF2-40B4-BE49-F238E27FC236}">
                <a16:creationId xmlns:a16="http://schemas.microsoft.com/office/drawing/2014/main" id="{B82D57A7-E107-4376-9F8F-1F26364B9101}"/>
              </a:ext>
            </a:extLst>
          </p:cNvPr>
          <p:cNvSpPr/>
          <p:nvPr/>
        </p:nvSpPr>
        <p:spPr>
          <a:xfrm>
            <a:off x="5468247" y="-5649"/>
            <a:ext cx="3571543" cy="867774"/>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000" b="1">
                <a:solidFill>
                  <a:schemeClr val="bg1"/>
                </a:solidFill>
                <a:latin typeface="Calibri" panose="020F0502020204030204" pitchFamily="34" charset="0"/>
                <a:ea typeface="Calibri"/>
                <a:cs typeface="Calibri" panose="020F0502020204030204" pitchFamily="34" charset="0"/>
              </a:rPr>
              <a:t>خطوات تطبيق استراتيجية الفورمات </a:t>
            </a:r>
            <a:endParaRPr lang="ar-EG" sz="2000" b="1" dirty="0">
              <a:solidFill>
                <a:schemeClr val="bg1"/>
              </a:solidFill>
              <a:latin typeface="Calibri" panose="020F0502020204030204" pitchFamily="34" charset="0"/>
              <a:ea typeface="Calibri"/>
              <a:cs typeface="Calibri" panose="020F0502020204030204" pitchFamily="34" charset="0"/>
            </a:endParaRPr>
          </a:p>
        </p:txBody>
      </p:sp>
      <p:sp>
        <p:nvSpPr>
          <p:cNvPr id="35" name="مربع نص 34">
            <a:extLst>
              <a:ext uri="{FF2B5EF4-FFF2-40B4-BE49-F238E27FC236}">
                <a16:creationId xmlns:a16="http://schemas.microsoft.com/office/drawing/2014/main" id="{1BF35520-07D8-774E-8A61-AEFBEF95535E}"/>
              </a:ext>
            </a:extLst>
          </p:cNvPr>
          <p:cNvSpPr txBox="1"/>
          <p:nvPr/>
        </p:nvSpPr>
        <p:spPr>
          <a:xfrm>
            <a:off x="4449452" y="970961"/>
            <a:ext cx="7164027" cy="392159"/>
          </a:xfrm>
          <a:prstGeom prst="rect">
            <a:avLst/>
          </a:prstGeom>
          <a:solidFill>
            <a:schemeClr val="bg1">
              <a:lumMod val="95000"/>
            </a:schemeClr>
          </a:solidFill>
          <a:ln>
            <a:solidFill>
              <a:schemeClr val="accent2">
                <a:lumMod val="75000"/>
              </a:schemeClr>
            </a:solidFill>
          </a:ln>
        </p:spPr>
        <p:txBody>
          <a:bodyPr wrap="square" rtlCol="0">
            <a:spAutoFit/>
          </a:bodyPr>
          <a:lstStyle/>
          <a:p>
            <a:pPr algn="just" rtl="1">
              <a:lnSpc>
                <a:spcPct val="115000"/>
              </a:lnSpc>
              <a:spcAft>
                <a:spcPts val="1000"/>
              </a:spcAft>
            </a:pPr>
            <a:r>
              <a:rPr lang="ar-EG" sz="1800">
                <a:latin typeface="Calibri" panose="020F0502020204030204" pitchFamily="34" charset="0"/>
                <a:ea typeface="Calibri"/>
                <a:cs typeface="Calibri" panose="020F0502020204030204" pitchFamily="34" charset="0"/>
              </a:rPr>
              <a:t>إذا كنت ترغب في تطبيق استراتيجية الفورمات في الفصل، يمكنك اتباع الخطوات التالية:</a:t>
            </a:r>
            <a:endParaRPr lang="ar-EG" sz="1800" dirty="0">
              <a:latin typeface="Calibri" panose="020F0502020204030204" pitchFamily="34" charset="0"/>
              <a:ea typeface="Calibri"/>
              <a:cs typeface="Calibri" panose="020F0502020204030204" pitchFamily="34" charset="0"/>
            </a:endParaRPr>
          </a:p>
        </p:txBody>
      </p:sp>
      <p:sp>
        <p:nvSpPr>
          <p:cNvPr id="37" name="مربع نص 36">
            <a:extLst>
              <a:ext uri="{FF2B5EF4-FFF2-40B4-BE49-F238E27FC236}">
                <a16:creationId xmlns:a16="http://schemas.microsoft.com/office/drawing/2014/main" id="{88680367-8E11-AAB7-3CFB-66418DE9FC17}"/>
              </a:ext>
            </a:extLst>
          </p:cNvPr>
          <p:cNvSpPr txBox="1"/>
          <p:nvPr/>
        </p:nvSpPr>
        <p:spPr>
          <a:xfrm>
            <a:off x="9971332" y="1658715"/>
            <a:ext cx="1374700" cy="369332"/>
          </a:xfrm>
          <a:prstGeom prst="rect">
            <a:avLst/>
          </a:prstGeom>
          <a:noFill/>
        </p:spPr>
        <p:txBody>
          <a:bodyPr wrap="square">
            <a:spAutoFit/>
          </a:bodyPr>
          <a:lstStyle/>
          <a:p>
            <a:r>
              <a:rPr lang="ar-EG" sz="1800" b="1" dirty="0">
                <a:solidFill>
                  <a:schemeClr val="bg1">
                    <a:lumMod val="95000"/>
                  </a:schemeClr>
                </a:solidFill>
                <a:latin typeface="Calibri" panose="020F0502020204030204" pitchFamily="34" charset="0"/>
                <a:ea typeface="Calibri"/>
                <a:cs typeface="Calibri" panose="020F0502020204030204" pitchFamily="34" charset="0"/>
              </a:rPr>
              <a:t>تحليل المنهج</a:t>
            </a:r>
            <a:endParaRPr lang="en-US" dirty="0">
              <a:solidFill>
                <a:schemeClr val="bg1">
                  <a:lumMod val="95000"/>
                </a:schemeClr>
              </a:solidFill>
              <a:latin typeface="Calibri" panose="020F0502020204030204" pitchFamily="34" charset="0"/>
              <a:cs typeface="Calibri" panose="020F0502020204030204" pitchFamily="34" charset="0"/>
            </a:endParaRPr>
          </a:p>
        </p:txBody>
      </p:sp>
      <p:sp>
        <p:nvSpPr>
          <p:cNvPr id="38" name="مربع نص 37">
            <a:extLst>
              <a:ext uri="{FF2B5EF4-FFF2-40B4-BE49-F238E27FC236}">
                <a16:creationId xmlns:a16="http://schemas.microsoft.com/office/drawing/2014/main" id="{E569669E-4C8F-6309-0A63-1594B1F9FEA8}"/>
              </a:ext>
            </a:extLst>
          </p:cNvPr>
          <p:cNvSpPr txBox="1"/>
          <p:nvPr/>
        </p:nvSpPr>
        <p:spPr>
          <a:xfrm>
            <a:off x="1809945" y="1580730"/>
            <a:ext cx="7902291" cy="729430"/>
          </a:xfrm>
          <a:prstGeom prst="rect">
            <a:avLst/>
          </a:prstGeom>
          <a:noFill/>
        </p:spPr>
        <p:txBody>
          <a:bodyPr wrap="square" rtlCol="0">
            <a:spAutoFit/>
          </a:bodyPr>
          <a:lstStyle/>
          <a:p>
            <a:pPr algn="just" rtl="1">
              <a:lnSpc>
                <a:spcPct val="115000"/>
              </a:lnSpc>
              <a:spcAft>
                <a:spcPts val="1000"/>
              </a:spcAft>
            </a:pPr>
            <a:r>
              <a:rPr lang="ar-EG" sz="1800">
                <a:latin typeface="Calibri" panose="020F0502020204030204" pitchFamily="34" charset="0"/>
                <a:ea typeface="Calibri"/>
                <a:cs typeface="Calibri" panose="020F0502020204030204" pitchFamily="34" charset="0"/>
              </a:rPr>
              <a:t>قم بتحليل المنهج الدراسي الذي ستقوم بتدريسه وتحديد الفورمات المناسبة لتقسيم المحتوى إلى وحدات صغيرة. يمكنك الاعتماد على التسلسل الزمني للمنهج أو محاور الموضوعات لتحديد الفورمات.</a:t>
            </a:r>
            <a:endParaRPr lang="ar-EG" sz="1800" dirty="0">
              <a:latin typeface="Calibri" panose="020F0502020204030204" pitchFamily="34" charset="0"/>
              <a:ea typeface="Calibri"/>
              <a:cs typeface="Calibri" panose="020F0502020204030204" pitchFamily="34" charset="0"/>
            </a:endParaRPr>
          </a:p>
        </p:txBody>
      </p:sp>
      <p:sp>
        <p:nvSpPr>
          <p:cNvPr id="40" name="مربع نص 39">
            <a:extLst>
              <a:ext uri="{FF2B5EF4-FFF2-40B4-BE49-F238E27FC236}">
                <a16:creationId xmlns:a16="http://schemas.microsoft.com/office/drawing/2014/main" id="{25136BAB-7499-7F6A-E0CF-F01129F98168}"/>
              </a:ext>
            </a:extLst>
          </p:cNvPr>
          <p:cNvSpPr txBox="1"/>
          <p:nvPr/>
        </p:nvSpPr>
        <p:spPr>
          <a:xfrm>
            <a:off x="10065364" y="2459143"/>
            <a:ext cx="1681783" cy="369332"/>
          </a:xfrm>
          <a:prstGeom prst="rect">
            <a:avLst/>
          </a:prstGeom>
          <a:noFill/>
        </p:spPr>
        <p:txBody>
          <a:bodyPr wrap="square">
            <a:spAutoFit/>
          </a:bodyPr>
          <a:lstStyle/>
          <a:p>
            <a:r>
              <a:rPr lang="ar-EG" sz="1800" b="1" dirty="0">
                <a:solidFill>
                  <a:schemeClr val="bg1">
                    <a:lumMod val="95000"/>
                  </a:schemeClr>
                </a:solidFill>
                <a:latin typeface="Calibri" panose="020F0502020204030204" pitchFamily="34" charset="0"/>
                <a:ea typeface="Calibri"/>
                <a:cs typeface="Calibri" panose="020F0502020204030204" pitchFamily="34" charset="0"/>
              </a:rPr>
              <a:t>تصميم الفورمات</a:t>
            </a:r>
            <a:endParaRPr lang="en-US" dirty="0">
              <a:solidFill>
                <a:schemeClr val="bg1">
                  <a:lumMod val="95000"/>
                </a:schemeClr>
              </a:solidFill>
              <a:latin typeface="Calibri" panose="020F0502020204030204" pitchFamily="34" charset="0"/>
              <a:cs typeface="Calibri" panose="020F0502020204030204" pitchFamily="34" charset="0"/>
            </a:endParaRPr>
          </a:p>
        </p:txBody>
      </p:sp>
      <p:sp>
        <p:nvSpPr>
          <p:cNvPr id="41" name="مربع نص 40">
            <a:extLst>
              <a:ext uri="{FF2B5EF4-FFF2-40B4-BE49-F238E27FC236}">
                <a16:creationId xmlns:a16="http://schemas.microsoft.com/office/drawing/2014/main" id="{CC483234-82F0-3609-CE05-829A314C6D79}"/>
              </a:ext>
            </a:extLst>
          </p:cNvPr>
          <p:cNvSpPr txBox="1"/>
          <p:nvPr/>
        </p:nvSpPr>
        <p:spPr>
          <a:xfrm>
            <a:off x="1906930" y="2421363"/>
            <a:ext cx="7902292" cy="1047979"/>
          </a:xfrm>
          <a:prstGeom prst="rect">
            <a:avLst/>
          </a:prstGeom>
          <a:noFill/>
        </p:spPr>
        <p:txBody>
          <a:bodyPr wrap="square" rtlCol="0">
            <a:spAutoFit/>
          </a:bodyPr>
          <a:lstStyle/>
          <a:p>
            <a:pPr algn="just" rtl="1">
              <a:lnSpc>
                <a:spcPct val="115000"/>
              </a:lnSpc>
              <a:spcAft>
                <a:spcPts val="1000"/>
              </a:spcAft>
            </a:pPr>
            <a:r>
              <a:rPr lang="ar-EG" sz="1800">
                <a:latin typeface="Calibri" panose="020F0502020204030204" pitchFamily="34" charset="0"/>
                <a:ea typeface="Calibri"/>
                <a:cs typeface="Calibri" panose="020F0502020204030204" pitchFamily="34" charset="0"/>
              </a:rPr>
              <a:t>قم بتصميم الفورمات الصغيرة التي تتكون من جزء صغير من المحتوى الدراسي. يمكن أن تكون الفورمات عبارة عن مقاطع قراءة، أسئلة تفكير، أنشطة تطبيقية، مناقشات صغيرة، تجارب عملية، مشاهدة فيديوهات، إلخ.</a:t>
            </a:r>
            <a:endParaRPr lang="ar-EG" sz="1800" dirty="0">
              <a:latin typeface="Calibri" panose="020F0502020204030204" pitchFamily="34" charset="0"/>
              <a:ea typeface="Calibri"/>
              <a:cs typeface="Calibri" panose="020F0502020204030204" pitchFamily="34" charset="0"/>
            </a:endParaRPr>
          </a:p>
        </p:txBody>
      </p:sp>
      <p:grpSp>
        <p:nvGrpSpPr>
          <p:cNvPr id="42" name="Group 49">
            <a:extLst>
              <a:ext uri="{FF2B5EF4-FFF2-40B4-BE49-F238E27FC236}">
                <a16:creationId xmlns:a16="http://schemas.microsoft.com/office/drawing/2014/main" id="{76074722-A55A-2A6C-7134-B02CF89A400D}"/>
              </a:ext>
            </a:extLst>
          </p:cNvPr>
          <p:cNvGrpSpPr/>
          <p:nvPr/>
        </p:nvGrpSpPr>
        <p:grpSpPr>
          <a:xfrm>
            <a:off x="9906409" y="3266513"/>
            <a:ext cx="2236567" cy="602444"/>
            <a:chOff x="73579" y="851491"/>
            <a:chExt cx="6552889" cy="980200"/>
          </a:xfrm>
        </p:grpSpPr>
        <p:sp>
          <p:nvSpPr>
            <p:cNvPr id="43" name="Rectangle 50">
              <a:extLst>
                <a:ext uri="{FF2B5EF4-FFF2-40B4-BE49-F238E27FC236}">
                  <a16:creationId xmlns:a16="http://schemas.microsoft.com/office/drawing/2014/main" id="{06D759C9-E491-1967-BD00-C559D6B92AF6}"/>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44" name="Freeform: Shape 33">
              <a:extLst>
                <a:ext uri="{FF2B5EF4-FFF2-40B4-BE49-F238E27FC236}">
                  <a16:creationId xmlns:a16="http://schemas.microsoft.com/office/drawing/2014/main" id="{20E9B6F3-9F35-6E20-98AF-DF6B00C950B7}"/>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45" name="Rectangle 52">
              <a:extLst>
                <a:ext uri="{FF2B5EF4-FFF2-40B4-BE49-F238E27FC236}">
                  <a16:creationId xmlns:a16="http://schemas.microsoft.com/office/drawing/2014/main" id="{3CFB408A-745B-3E72-AD8E-4250C40221B7}"/>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nvGrpSpPr>
            <p:cNvPr id="46" name="Group 53">
              <a:extLst>
                <a:ext uri="{FF2B5EF4-FFF2-40B4-BE49-F238E27FC236}">
                  <a16:creationId xmlns:a16="http://schemas.microsoft.com/office/drawing/2014/main" id="{5C785FFD-3335-53FF-C164-CD432762E31C}"/>
                </a:ext>
              </a:extLst>
            </p:cNvPr>
            <p:cNvGrpSpPr/>
            <p:nvPr/>
          </p:nvGrpSpPr>
          <p:grpSpPr>
            <a:xfrm>
              <a:off x="5588896" y="1531471"/>
              <a:ext cx="390125" cy="205592"/>
              <a:chOff x="5588896" y="1531471"/>
              <a:chExt cx="390125" cy="205592"/>
            </a:xfrm>
          </p:grpSpPr>
          <p:sp>
            <p:nvSpPr>
              <p:cNvPr id="49" name="Oval 56">
                <a:extLst>
                  <a:ext uri="{FF2B5EF4-FFF2-40B4-BE49-F238E27FC236}">
                    <a16:creationId xmlns:a16="http://schemas.microsoft.com/office/drawing/2014/main" id="{AC25B018-2E4D-87BD-0166-8D3830C2732D}"/>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50" name="Freeform: Shape 39">
                <a:extLst>
                  <a:ext uri="{FF2B5EF4-FFF2-40B4-BE49-F238E27FC236}">
                    <a16:creationId xmlns:a16="http://schemas.microsoft.com/office/drawing/2014/main" id="{EADFDDAE-C5A1-6927-22DF-6EB4CA4434F2}"/>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sp>
          <p:nvSpPr>
            <p:cNvPr id="47" name="Freeform: Shape 36">
              <a:extLst>
                <a:ext uri="{FF2B5EF4-FFF2-40B4-BE49-F238E27FC236}">
                  <a16:creationId xmlns:a16="http://schemas.microsoft.com/office/drawing/2014/main" id="{3E3348B3-1191-4007-CC36-93AC2A90B064}"/>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sp>
          <p:nvSpPr>
            <p:cNvPr id="48" name="Freeform: Shape 37">
              <a:extLst>
                <a:ext uri="{FF2B5EF4-FFF2-40B4-BE49-F238E27FC236}">
                  <a16:creationId xmlns:a16="http://schemas.microsoft.com/office/drawing/2014/main" id="{C15903A0-F1E1-5C06-BB45-39D9811DBC0A}"/>
                </a:ext>
              </a:extLst>
            </p:cNvPr>
            <p:cNvSpPr/>
            <p:nvPr/>
          </p:nvSpPr>
          <p:spPr>
            <a:xfrm>
              <a:off x="5662995" y="851491"/>
              <a:ext cx="433005" cy="786957"/>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grpSp>
      <p:sp>
        <p:nvSpPr>
          <p:cNvPr id="52" name="مربع نص 51">
            <a:extLst>
              <a:ext uri="{FF2B5EF4-FFF2-40B4-BE49-F238E27FC236}">
                <a16:creationId xmlns:a16="http://schemas.microsoft.com/office/drawing/2014/main" id="{B4B17A9B-1AEC-FAAB-A905-1A84A2E585C2}"/>
              </a:ext>
            </a:extLst>
          </p:cNvPr>
          <p:cNvSpPr txBox="1"/>
          <p:nvPr/>
        </p:nvSpPr>
        <p:spPr>
          <a:xfrm>
            <a:off x="10065364" y="3465268"/>
            <a:ext cx="1622527" cy="369332"/>
          </a:xfrm>
          <a:prstGeom prst="rect">
            <a:avLst/>
          </a:prstGeom>
          <a:noFill/>
        </p:spPr>
        <p:txBody>
          <a:bodyPr wrap="square">
            <a:spAutoFit/>
          </a:bodyPr>
          <a:lstStyle/>
          <a:p>
            <a:r>
              <a:rPr lang="ar-EG" sz="1800" b="1" dirty="0">
                <a:solidFill>
                  <a:schemeClr val="bg1">
                    <a:lumMod val="95000"/>
                  </a:schemeClr>
                </a:solidFill>
                <a:latin typeface="Calibri" panose="020F0502020204030204" pitchFamily="34" charset="0"/>
                <a:ea typeface="Calibri"/>
                <a:cs typeface="Calibri" panose="020F0502020204030204" pitchFamily="34" charset="0"/>
              </a:rPr>
              <a:t>تنفيذ الفورمات</a:t>
            </a:r>
            <a:endParaRPr lang="en-US" dirty="0">
              <a:solidFill>
                <a:schemeClr val="bg1">
                  <a:lumMod val="95000"/>
                </a:schemeClr>
              </a:solidFill>
              <a:latin typeface="Calibri" panose="020F0502020204030204" pitchFamily="34" charset="0"/>
              <a:cs typeface="Calibri" panose="020F0502020204030204" pitchFamily="34" charset="0"/>
            </a:endParaRPr>
          </a:p>
        </p:txBody>
      </p:sp>
      <p:sp>
        <p:nvSpPr>
          <p:cNvPr id="53" name="مربع نص 52">
            <a:extLst>
              <a:ext uri="{FF2B5EF4-FFF2-40B4-BE49-F238E27FC236}">
                <a16:creationId xmlns:a16="http://schemas.microsoft.com/office/drawing/2014/main" id="{35A0963D-6346-BCC1-379B-DC36D84AE5EA}"/>
              </a:ext>
            </a:extLst>
          </p:cNvPr>
          <p:cNvSpPr txBox="1"/>
          <p:nvPr/>
        </p:nvSpPr>
        <p:spPr>
          <a:xfrm>
            <a:off x="1809945" y="3392609"/>
            <a:ext cx="8083342" cy="729430"/>
          </a:xfrm>
          <a:prstGeom prst="rect">
            <a:avLst/>
          </a:prstGeom>
          <a:noFill/>
        </p:spPr>
        <p:txBody>
          <a:bodyPr wrap="square" rtlCol="0">
            <a:spAutoFit/>
          </a:bodyPr>
          <a:lstStyle/>
          <a:p>
            <a:pPr algn="just" rtl="1">
              <a:lnSpc>
                <a:spcPct val="115000"/>
              </a:lnSpc>
              <a:spcAft>
                <a:spcPts val="1000"/>
              </a:spcAft>
            </a:pPr>
            <a:r>
              <a:rPr lang="ar-EG" sz="1800">
                <a:latin typeface="Calibri" panose="020F0502020204030204" pitchFamily="34" charset="0"/>
                <a:ea typeface="Calibri"/>
                <a:cs typeface="Calibri" panose="020F0502020204030204" pitchFamily="34" charset="0"/>
              </a:rPr>
              <a:t>قم بتنفيذ الفورمات في الفصل عن طريق تقديمها للطلاب بشكل تسلسلي ومنظم. استخدم أساليب تدريس متنوعة مثل المحاضرات التوجيهية، والمناقشات الجماعية، والأنشطة التطبيقية لتنفيذ الفورمات.</a:t>
            </a:r>
            <a:endParaRPr lang="ar-EG" sz="1800" dirty="0">
              <a:latin typeface="Calibri" panose="020F0502020204030204" pitchFamily="34" charset="0"/>
              <a:ea typeface="Calibri"/>
              <a:cs typeface="Calibri" panose="020F0502020204030204" pitchFamily="34" charset="0"/>
            </a:endParaRPr>
          </a:p>
        </p:txBody>
      </p:sp>
      <p:grpSp>
        <p:nvGrpSpPr>
          <p:cNvPr id="55" name="Group 49">
            <a:extLst>
              <a:ext uri="{FF2B5EF4-FFF2-40B4-BE49-F238E27FC236}">
                <a16:creationId xmlns:a16="http://schemas.microsoft.com/office/drawing/2014/main" id="{579B877E-E998-9BCA-CE65-E7325491F423}"/>
              </a:ext>
            </a:extLst>
          </p:cNvPr>
          <p:cNvGrpSpPr/>
          <p:nvPr/>
        </p:nvGrpSpPr>
        <p:grpSpPr>
          <a:xfrm>
            <a:off x="9826527" y="4175835"/>
            <a:ext cx="2055513" cy="568089"/>
            <a:chOff x="73579" y="851491"/>
            <a:chExt cx="6022421" cy="924303"/>
          </a:xfrm>
        </p:grpSpPr>
        <p:sp>
          <p:nvSpPr>
            <p:cNvPr id="57" name="Freeform: Shape 33">
              <a:extLst>
                <a:ext uri="{FF2B5EF4-FFF2-40B4-BE49-F238E27FC236}">
                  <a16:creationId xmlns:a16="http://schemas.microsoft.com/office/drawing/2014/main" id="{1E4E4A38-95AB-7E11-80B4-7D1749F3E429}"/>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58" name="Rectangle 52">
              <a:extLst>
                <a:ext uri="{FF2B5EF4-FFF2-40B4-BE49-F238E27FC236}">
                  <a16:creationId xmlns:a16="http://schemas.microsoft.com/office/drawing/2014/main" id="{B6FCE621-24CD-7F41-AB98-CC85628C65F7}"/>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nvGrpSpPr>
            <p:cNvPr id="59" name="Group 53">
              <a:extLst>
                <a:ext uri="{FF2B5EF4-FFF2-40B4-BE49-F238E27FC236}">
                  <a16:creationId xmlns:a16="http://schemas.microsoft.com/office/drawing/2014/main" id="{3DADE3A2-5206-575C-0C30-A7B8051554FB}"/>
                </a:ext>
              </a:extLst>
            </p:cNvPr>
            <p:cNvGrpSpPr/>
            <p:nvPr/>
          </p:nvGrpSpPr>
          <p:grpSpPr>
            <a:xfrm>
              <a:off x="5588896" y="1531471"/>
              <a:ext cx="390125" cy="205592"/>
              <a:chOff x="5588896" y="1531471"/>
              <a:chExt cx="390125" cy="205592"/>
            </a:xfrm>
          </p:grpSpPr>
          <p:sp>
            <p:nvSpPr>
              <p:cNvPr id="62" name="Oval 56">
                <a:extLst>
                  <a:ext uri="{FF2B5EF4-FFF2-40B4-BE49-F238E27FC236}">
                    <a16:creationId xmlns:a16="http://schemas.microsoft.com/office/drawing/2014/main" id="{2C51825F-9E0A-2B44-1FD5-813379A0A4BC}"/>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63" name="Freeform: Shape 39">
                <a:extLst>
                  <a:ext uri="{FF2B5EF4-FFF2-40B4-BE49-F238E27FC236}">
                    <a16:creationId xmlns:a16="http://schemas.microsoft.com/office/drawing/2014/main" id="{E9336AB6-5D8C-5DF9-D2D5-740F0ADEE8EA}"/>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sp>
          <p:nvSpPr>
            <p:cNvPr id="60" name="Freeform: Shape 36">
              <a:extLst>
                <a:ext uri="{FF2B5EF4-FFF2-40B4-BE49-F238E27FC236}">
                  <a16:creationId xmlns:a16="http://schemas.microsoft.com/office/drawing/2014/main" id="{8E8CD486-C2EC-4698-E66C-E90ED4F2C977}"/>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sp>
          <p:nvSpPr>
            <p:cNvPr id="61" name="Freeform: Shape 37">
              <a:extLst>
                <a:ext uri="{FF2B5EF4-FFF2-40B4-BE49-F238E27FC236}">
                  <a16:creationId xmlns:a16="http://schemas.microsoft.com/office/drawing/2014/main" id="{0E36D3C5-0D2B-35A4-7C47-6918B8E51B40}"/>
                </a:ext>
              </a:extLst>
            </p:cNvPr>
            <p:cNvSpPr/>
            <p:nvPr/>
          </p:nvSpPr>
          <p:spPr>
            <a:xfrm>
              <a:off x="5662995" y="851491"/>
              <a:ext cx="433005" cy="786957"/>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grpSp>
      <p:sp>
        <p:nvSpPr>
          <p:cNvPr id="65" name="مربع نص 64">
            <a:extLst>
              <a:ext uri="{FF2B5EF4-FFF2-40B4-BE49-F238E27FC236}">
                <a16:creationId xmlns:a16="http://schemas.microsoft.com/office/drawing/2014/main" id="{FBB74B27-2A5E-8D6B-2875-08693412A9A0}"/>
              </a:ext>
            </a:extLst>
          </p:cNvPr>
          <p:cNvSpPr txBox="1"/>
          <p:nvPr/>
        </p:nvSpPr>
        <p:spPr>
          <a:xfrm>
            <a:off x="10146464" y="4305316"/>
            <a:ext cx="1487078" cy="369332"/>
          </a:xfrm>
          <a:prstGeom prst="rect">
            <a:avLst/>
          </a:prstGeom>
          <a:noFill/>
        </p:spPr>
        <p:txBody>
          <a:bodyPr wrap="square">
            <a:spAutoFit/>
          </a:bodyPr>
          <a:lstStyle/>
          <a:p>
            <a:r>
              <a:rPr lang="ar-EG" sz="1800" b="1" dirty="0">
                <a:solidFill>
                  <a:schemeClr val="bg1">
                    <a:lumMod val="95000"/>
                  </a:schemeClr>
                </a:solidFill>
                <a:latin typeface="Calibri" panose="020F0502020204030204" pitchFamily="34" charset="0"/>
                <a:ea typeface="Calibri"/>
                <a:cs typeface="Calibri" panose="020F0502020204030204" pitchFamily="34" charset="0"/>
              </a:rPr>
              <a:t>تقييم الفورمات</a:t>
            </a:r>
            <a:endParaRPr lang="en-US" dirty="0">
              <a:solidFill>
                <a:schemeClr val="bg1">
                  <a:lumMod val="95000"/>
                </a:schemeClr>
              </a:solidFill>
              <a:latin typeface="Calibri" panose="020F0502020204030204" pitchFamily="34" charset="0"/>
              <a:cs typeface="Calibri" panose="020F0502020204030204" pitchFamily="34" charset="0"/>
            </a:endParaRPr>
          </a:p>
        </p:txBody>
      </p:sp>
      <p:sp>
        <p:nvSpPr>
          <p:cNvPr id="66" name="مربع نص 65">
            <a:extLst>
              <a:ext uri="{FF2B5EF4-FFF2-40B4-BE49-F238E27FC236}">
                <a16:creationId xmlns:a16="http://schemas.microsoft.com/office/drawing/2014/main" id="{A06693E4-CA24-5D8C-F6CA-492652E81982}"/>
              </a:ext>
            </a:extLst>
          </p:cNvPr>
          <p:cNvSpPr txBox="1"/>
          <p:nvPr/>
        </p:nvSpPr>
        <p:spPr>
          <a:xfrm>
            <a:off x="1859797" y="4247835"/>
            <a:ext cx="7996558" cy="729430"/>
          </a:xfrm>
          <a:prstGeom prst="rect">
            <a:avLst/>
          </a:prstGeom>
          <a:noFill/>
        </p:spPr>
        <p:txBody>
          <a:bodyPr wrap="square" rtlCol="0">
            <a:spAutoFit/>
          </a:bodyPr>
          <a:lstStyle/>
          <a:p>
            <a:pPr algn="just" rtl="1">
              <a:lnSpc>
                <a:spcPct val="115000"/>
              </a:lnSpc>
              <a:spcAft>
                <a:spcPts val="1000"/>
              </a:spcAft>
            </a:pPr>
            <a:r>
              <a:rPr lang="ar-EG" sz="1800" dirty="0">
                <a:latin typeface="Calibri" panose="020F0502020204030204" pitchFamily="34" charset="0"/>
                <a:ea typeface="Calibri"/>
                <a:cs typeface="Calibri" panose="020F0502020204030204" pitchFamily="34" charset="0"/>
              </a:rPr>
              <a:t>قم بتقييم تفاعل الطلاب مع الفورمات وفهمهم للمحتوى الدراسي من خلال استخدام وسائل التقييم المناسبة، مثل الاختبارات الصغيرة، والمشروعات الصغيرة، والأسئلة الفرضية.</a:t>
            </a:r>
          </a:p>
        </p:txBody>
      </p:sp>
      <p:grpSp>
        <p:nvGrpSpPr>
          <p:cNvPr id="67" name="Group 49">
            <a:extLst>
              <a:ext uri="{FF2B5EF4-FFF2-40B4-BE49-F238E27FC236}">
                <a16:creationId xmlns:a16="http://schemas.microsoft.com/office/drawing/2014/main" id="{16B18967-8D4F-81D2-5DBF-F85C0272A194}"/>
              </a:ext>
            </a:extLst>
          </p:cNvPr>
          <p:cNvGrpSpPr/>
          <p:nvPr/>
        </p:nvGrpSpPr>
        <p:grpSpPr>
          <a:xfrm>
            <a:off x="9482552" y="5134168"/>
            <a:ext cx="2055513" cy="568089"/>
            <a:chOff x="73579" y="851491"/>
            <a:chExt cx="6022421" cy="924303"/>
          </a:xfrm>
        </p:grpSpPr>
        <p:sp>
          <p:nvSpPr>
            <p:cNvPr id="68" name="Freeform: Shape 33">
              <a:extLst>
                <a:ext uri="{FF2B5EF4-FFF2-40B4-BE49-F238E27FC236}">
                  <a16:creationId xmlns:a16="http://schemas.microsoft.com/office/drawing/2014/main" id="{06669CDC-848C-9386-B4E2-96033B587CD1}"/>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69" name="Rectangle 52">
              <a:extLst>
                <a:ext uri="{FF2B5EF4-FFF2-40B4-BE49-F238E27FC236}">
                  <a16:creationId xmlns:a16="http://schemas.microsoft.com/office/drawing/2014/main" id="{F02D1499-7B23-4ED1-B581-551F7EF6BE8D}"/>
                </a:ext>
              </a:extLst>
            </p:cNvPr>
            <p:cNvSpPr/>
            <p:nvPr/>
          </p:nvSpPr>
          <p:spPr>
            <a:xfrm>
              <a:off x="73579" y="1113182"/>
              <a:ext cx="5589417"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nvGrpSpPr>
            <p:cNvPr id="70" name="Group 53">
              <a:extLst>
                <a:ext uri="{FF2B5EF4-FFF2-40B4-BE49-F238E27FC236}">
                  <a16:creationId xmlns:a16="http://schemas.microsoft.com/office/drawing/2014/main" id="{3AA01B5F-F397-A0B1-6507-2FEDE49A7632}"/>
                </a:ext>
              </a:extLst>
            </p:cNvPr>
            <p:cNvGrpSpPr/>
            <p:nvPr/>
          </p:nvGrpSpPr>
          <p:grpSpPr>
            <a:xfrm>
              <a:off x="5588896" y="1531471"/>
              <a:ext cx="390125" cy="205592"/>
              <a:chOff x="5588896" y="1531471"/>
              <a:chExt cx="390125" cy="205592"/>
            </a:xfrm>
          </p:grpSpPr>
          <p:sp>
            <p:nvSpPr>
              <p:cNvPr id="73" name="Oval 56">
                <a:extLst>
                  <a:ext uri="{FF2B5EF4-FFF2-40B4-BE49-F238E27FC236}">
                    <a16:creationId xmlns:a16="http://schemas.microsoft.com/office/drawing/2014/main" id="{0E1F8D8A-BE17-6826-BDDD-631B674C1100}"/>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latin typeface="Calibri" panose="020F0502020204030204" pitchFamily="34" charset="0"/>
                  <a:cs typeface="Calibri" panose="020F0502020204030204" pitchFamily="34" charset="0"/>
                </a:endParaRPr>
              </a:p>
            </p:txBody>
          </p:sp>
          <p:sp>
            <p:nvSpPr>
              <p:cNvPr id="74" name="Freeform: Shape 39">
                <a:extLst>
                  <a:ext uri="{FF2B5EF4-FFF2-40B4-BE49-F238E27FC236}">
                    <a16:creationId xmlns:a16="http://schemas.microsoft.com/office/drawing/2014/main" id="{B429E1B0-3C4D-1B85-D63C-306AE5AA28D6}"/>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latin typeface="Calibri" panose="020F0502020204030204" pitchFamily="34" charset="0"/>
                  <a:cs typeface="Calibri" panose="020F0502020204030204" pitchFamily="34" charset="0"/>
                </a:endParaRPr>
              </a:p>
            </p:txBody>
          </p:sp>
        </p:grpSp>
        <p:sp>
          <p:nvSpPr>
            <p:cNvPr id="71" name="Freeform: Shape 36">
              <a:extLst>
                <a:ext uri="{FF2B5EF4-FFF2-40B4-BE49-F238E27FC236}">
                  <a16:creationId xmlns:a16="http://schemas.microsoft.com/office/drawing/2014/main" id="{7A3B5250-B00C-5E82-8537-5EBA8087044D}"/>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sp>
          <p:nvSpPr>
            <p:cNvPr id="72" name="Freeform: Shape 37">
              <a:extLst>
                <a:ext uri="{FF2B5EF4-FFF2-40B4-BE49-F238E27FC236}">
                  <a16:creationId xmlns:a16="http://schemas.microsoft.com/office/drawing/2014/main" id="{ABA522E3-E6B3-8961-1EE0-1DB1F5C114D4}"/>
                </a:ext>
              </a:extLst>
            </p:cNvPr>
            <p:cNvSpPr/>
            <p:nvPr/>
          </p:nvSpPr>
          <p:spPr>
            <a:xfrm>
              <a:off x="5662995" y="851491"/>
              <a:ext cx="433005" cy="786957"/>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latin typeface="Calibri" panose="020F0502020204030204" pitchFamily="34" charset="0"/>
                <a:cs typeface="Calibri" panose="020F0502020204030204" pitchFamily="34" charset="0"/>
              </a:endParaRPr>
            </a:p>
          </p:txBody>
        </p:sp>
      </p:grpSp>
      <p:sp>
        <p:nvSpPr>
          <p:cNvPr id="76" name="مربع نص 75">
            <a:extLst>
              <a:ext uri="{FF2B5EF4-FFF2-40B4-BE49-F238E27FC236}">
                <a16:creationId xmlns:a16="http://schemas.microsoft.com/office/drawing/2014/main" id="{3C0CAA8E-D0CA-64BF-794C-52F3D3F05626}"/>
              </a:ext>
            </a:extLst>
          </p:cNvPr>
          <p:cNvSpPr txBox="1"/>
          <p:nvPr/>
        </p:nvSpPr>
        <p:spPr>
          <a:xfrm>
            <a:off x="9805447" y="5295007"/>
            <a:ext cx="1865781" cy="369332"/>
          </a:xfrm>
          <a:prstGeom prst="rect">
            <a:avLst/>
          </a:prstGeom>
          <a:noFill/>
        </p:spPr>
        <p:txBody>
          <a:bodyPr wrap="square">
            <a:spAutoFit/>
          </a:bodyPr>
          <a:lstStyle/>
          <a:p>
            <a:r>
              <a:rPr lang="ar-EG" sz="1800" b="1" dirty="0">
                <a:solidFill>
                  <a:schemeClr val="bg1">
                    <a:lumMod val="95000"/>
                  </a:schemeClr>
                </a:solidFill>
                <a:latin typeface="Calibri" panose="020F0502020204030204" pitchFamily="34" charset="0"/>
                <a:ea typeface="Calibri"/>
                <a:cs typeface="Calibri" panose="020F0502020204030204" pitchFamily="34" charset="0"/>
              </a:rPr>
              <a:t>تعديل الفورمات</a:t>
            </a:r>
            <a:endParaRPr lang="en-US" dirty="0">
              <a:solidFill>
                <a:schemeClr val="bg1">
                  <a:lumMod val="95000"/>
                </a:schemeClr>
              </a:solidFill>
              <a:latin typeface="Calibri" panose="020F0502020204030204" pitchFamily="34" charset="0"/>
              <a:cs typeface="Calibri" panose="020F0502020204030204" pitchFamily="34" charset="0"/>
            </a:endParaRPr>
          </a:p>
        </p:txBody>
      </p:sp>
      <p:sp>
        <p:nvSpPr>
          <p:cNvPr id="77" name="مربع نص 76">
            <a:extLst>
              <a:ext uri="{FF2B5EF4-FFF2-40B4-BE49-F238E27FC236}">
                <a16:creationId xmlns:a16="http://schemas.microsoft.com/office/drawing/2014/main" id="{74AD00AB-96C0-7F9B-BB05-5554AA96B1C6}"/>
              </a:ext>
            </a:extLst>
          </p:cNvPr>
          <p:cNvSpPr txBox="1"/>
          <p:nvPr/>
        </p:nvSpPr>
        <p:spPr>
          <a:xfrm>
            <a:off x="1560811" y="5329774"/>
            <a:ext cx="7996558" cy="646331"/>
          </a:xfrm>
          <a:prstGeom prst="rect">
            <a:avLst/>
          </a:prstGeom>
          <a:noFill/>
        </p:spPr>
        <p:txBody>
          <a:bodyPr wrap="square" rtlCol="0">
            <a:spAutoFit/>
          </a:bodyPr>
          <a:lstStyle/>
          <a:p>
            <a:pPr algn="r"/>
            <a:r>
              <a:rPr lang="ar-EG" sz="1800" dirty="0">
                <a:latin typeface="Calibri" panose="020F0502020204030204" pitchFamily="34" charset="0"/>
                <a:ea typeface="Calibri"/>
                <a:cs typeface="Calibri" panose="020F0502020204030204" pitchFamily="34" charset="0"/>
              </a:rPr>
              <a:t>استنادًا إلى تقييم الفورمات، قم بتعديلها وتحسينها حسب احتياجات واستجابة الطلاب. يمكنك إضافة مزيد من الأنشطة أو تعديل ترتيبها لزيادة فعالية الفورمات</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67305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ppt_w/2"/>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ppt_w</p:attrName>
                                        </p:attrNameLst>
                                      </p:cBhvr>
                                      <p:tavLst>
                                        <p:tav tm="0">
                                          <p:val>
                                            <p:fltVal val="0"/>
                                          </p:val>
                                        </p:tav>
                                        <p:tav tm="100000">
                                          <p:val>
                                            <p:strVal val="#ppt_w"/>
                                          </p:val>
                                        </p:tav>
                                      </p:tavLst>
                                    </p:anim>
                                    <p:anim calcmode="lin" valueType="num">
                                      <p:cBhvr>
                                        <p:cTn id="10" dur="500" fill="hold"/>
                                        <p:tgtEl>
                                          <p:spTgt spid="13"/>
                                        </p:tgtEl>
                                        <p:attrNameLst>
                                          <p:attrName>ppt_h</p:attrName>
                                        </p:attrNameLst>
                                      </p:cBhvr>
                                      <p:tavLst>
                                        <p:tav tm="0">
                                          <p:val>
                                            <p:strVal val="#ppt_h"/>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8"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p:cTn id="15" dur="500" fill="hold"/>
                                        <p:tgtEl>
                                          <p:spTgt spid="25"/>
                                        </p:tgtEl>
                                        <p:attrNameLst>
                                          <p:attrName>ppt_x</p:attrName>
                                        </p:attrNameLst>
                                      </p:cBhvr>
                                      <p:tavLst>
                                        <p:tav tm="0">
                                          <p:val>
                                            <p:strVal val="#ppt_x-#ppt_w/2"/>
                                          </p:val>
                                        </p:tav>
                                        <p:tav tm="100000">
                                          <p:val>
                                            <p:strVal val="#ppt_x"/>
                                          </p:val>
                                        </p:tav>
                                      </p:tavLst>
                                    </p:anim>
                                    <p:anim calcmode="lin" valueType="num">
                                      <p:cBhvr>
                                        <p:cTn id="16" dur="500" fill="hold"/>
                                        <p:tgtEl>
                                          <p:spTgt spid="25"/>
                                        </p:tgtEl>
                                        <p:attrNameLst>
                                          <p:attrName>ppt_y</p:attrName>
                                        </p:attrNameLst>
                                      </p:cBhvr>
                                      <p:tavLst>
                                        <p:tav tm="0">
                                          <p:val>
                                            <p:strVal val="#ppt_y"/>
                                          </p:val>
                                        </p:tav>
                                        <p:tav tm="100000">
                                          <p:val>
                                            <p:strVal val="#ppt_y"/>
                                          </p:val>
                                        </p:tav>
                                      </p:tavLst>
                                    </p:anim>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8" fill="hold" nodeType="click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p:cTn id="23" dur="500" fill="hold"/>
                                        <p:tgtEl>
                                          <p:spTgt spid="42"/>
                                        </p:tgtEl>
                                        <p:attrNameLst>
                                          <p:attrName>ppt_x</p:attrName>
                                        </p:attrNameLst>
                                      </p:cBhvr>
                                      <p:tavLst>
                                        <p:tav tm="0">
                                          <p:val>
                                            <p:strVal val="#ppt_x-#ppt_w/2"/>
                                          </p:val>
                                        </p:tav>
                                        <p:tav tm="100000">
                                          <p:val>
                                            <p:strVal val="#ppt_x"/>
                                          </p:val>
                                        </p:tav>
                                      </p:tavLst>
                                    </p:anim>
                                    <p:anim calcmode="lin" valueType="num">
                                      <p:cBhvr>
                                        <p:cTn id="24" dur="500" fill="hold"/>
                                        <p:tgtEl>
                                          <p:spTgt spid="42"/>
                                        </p:tgtEl>
                                        <p:attrNameLst>
                                          <p:attrName>ppt_y</p:attrName>
                                        </p:attrNameLst>
                                      </p:cBhvr>
                                      <p:tavLst>
                                        <p:tav tm="0">
                                          <p:val>
                                            <p:strVal val="#ppt_y"/>
                                          </p:val>
                                        </p:tav>
                                        <p:tav tm="100000">
                                          <p:val>
                                            <p:strVal val="#ppt_y"/>
                                          </p:val>
                                        </p:tav>
                                      </p:tavLst>
                                    </p:anim>
                                    <p:anim calcmode="lin" valueType="num">
                                      <p:cBhvr>
                                        <p:cTn id="25" dur="500" fill="hold"/>
                                        <p:tgtEl>
                                          <p:spTgt spid="42"/>
                                        </p:tgtEl>
                                        <p:attrNameLst>
                                          <p:attrName>ppt_w</p:attrName>
                                        </p:attrNameLst>
                                      </p:cBhvr>
                                      <p:tavLst>
                                        <p:tav tm="0">
                                          <p:val>
                                            <p:fltVal val="0"/>
                                          </p:val>
                                        </p:tav>
                                        <p:tav tm="100000">
                                          <p:val>
                                            <p:strVal val="#ppt_w"/>
                                          </p:val>
                                        </p:tav>
                                      </p:tavLst>
                                    </p:anim>
                                    <p:anim calcmode="lin" valueType="num">
                                      <p:cBhvr>
                                        <p:cTn id="26" dur="500" fill="hold"/>
                                        <p:tgtEl>
                                          <p:spTgt spid="42"/>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8" fill="hold" nodeType="clickEffect">
                                  <p:stCondLst>
                                    <p:cond delay="0"/>
                                  </p:stCondLst>
                                  <p:childTnLst>
                                    <p:set>
                                      <p:cBhvr>
                                        <p:cTn id="30" dur="1" fill="hold">
                                          <p:stCondLst>
                                            <p:cond delay="0"/>
                                          </p:stCondLst>
                                        </p:cTn>
                                        <p:tgtEl>
                                          <p:spTgt spid="55"/>
                                        </p:tgtEl>
                                        <p:attrNameLst>
                                          <p:attrName>style.visibility</p:attrName>
                                        </p:attrNameLst>
                                      </p:cBhvr>
                                      <p:to>
                                        <p:strVal val="visible"/>
                                      </p:to>
                                    </p:set>
                                    <p:anim calcmode="lin" valueType="num">
                                      <p:cBhvr>
                                        <p:cTn id="31" dur="500" fill="hold"/>
                                        <p:tgtEl>
                                          <p:spTgt spid="55"/>
                                        </p:tgtEl>
                                        <p:attrNameLst>
                                          <p:attrName>ppt_x</p:attrName>
                                        </p:attrNameLst>
                                      </p:cBhvr>
                                      <p:tavLst>
                                        <p:tav tm="0">
                                          <p:val>
                                            <p:strVal val="#ppt_x-#ppt_w/2"/>
                                          </p:val>
                                        </p:tav>
                                        <p:tav tm="100000">
                                          <p:val>
                                            <p:strVal val="#ppt_x"/>
                                          </p:val>
                                        </p:tav>
                                      </p:tavLst>
                                    </p:anim>
                                    <p:anim calcmode="lin" valueType="num">
                                      <p:cBhvr>
                                        <p:cTn id="32" dur="500" fill="hold"/>
                                        <p:tgtEl>
                                          <p:spTgt spid="55"/>
                                        </p:tgtEl>
                                        <p:attrNameLst>
                                          <p:attrName>ppt_y</p:attrName>
                                        </p:attrNameLst>
                                      </p:cBhvr>
                                      <p:tavLst>
                                        <p:tav tm="0">
                                          <p:val>
                                            <p:strVal val="#ppt_y"/>
                                          </p:val>
                                        </p:tav>
                                        <p:tav tm="100000">
                                          <p:val>
                                            <p:strVal val="#ppt_y"/>
                                          </p:val>
                                        </p:tav>
                                      </p:tavLst>
                                    </p:anim>
                                    <p:anim calcmode="lin" valueType="num">
                                      <p:cBhvr>
                                        <p:cTn id="33" dur="500" fill="hold"/>
                                        <p:tgtEl>
                                          <p:spTgt spid="55"/>
                                        </p:tgtEl>
                                        <p:attrNameLst>
                                          <p:attrName>ppt_w</p:attrName>
                                        </p:attrNameLst>
                                      </p:cBhvr>
                                      <p:tavLst>
                                        <p:tav tm="0">
                                          <p:val>
                                            <p:fltVal val="0"/>
                                          </p:val>
                                        </p:tav>
                                        <p:tav tm="100000">
                                          <p:val>
                                            <p:strVal val="#ppt_w"/>
                                          </p:val>
                                        </p:tav>
                                      </p:tavLst>
                                    </p:anim>
                                    <p:anim calcmode="lin" valueType="num">
                                      <p:cBhvr>
                                        <p:cTn id="34" dur="500" fill="hold"/>
                                        <p:tgtEl>
                                          <p:spTgt spid="55"/>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17" presetClass="entr" presetSubtype="8" fill="hold" nodeType="clickEffect">
                                  <p:stCondLst>
                                    <p:cond delay="0"/>
                                  </p:stCondLst>
                                  <p:childTnLst>
                                    <p:set>
                                      <p:cBhvr>
                                        <p:cTn id="38" dur="1" fill="hold">
                                          <p:stCondLst>
                                            <p:cond delay="0"/>
                                          </p:stCondLst>
                                        </p:cTn>
                                        <p:tgtEl>
                                          <p:spTgt spid="67"/>
                                        </p:tgtEl>
                                        <p:attrNameLst>
                                          <p:attrName>style.visibility</p:attrName>
                                        </p:attrNameLst>
                                      </p:cBhvr>
                                      <p:to>
                                        <p:strVal val="visible"/>
                                      </p:to>
                                    </p:set>
                                    <p:anim calcmode="lin" valueType="num">
                                      <p:cBhvr>
                                        <p:cTn id="39" dur="500" fill="hold"/>
                                        <p:tgtEl>
                                          <p:spTgt spid="67"/>
                                        </p:tgtEl>
                                        <p:attrNameLst>
                                          <p:attrName>ppt_x</p:attrName>
                                        </p:attrNameLst>
                                      </p:cBhvr>
                                      <p:tavLst>
                                        <p:tav tm="0">
                                          <p:val>
                                            <p:strVal val="#ppt_x-#ppt_w/2"/>
                                          </p:val>
                                        </p:tav>
                                        <p:tav tm="100000">
                                          <p:val>
                                            <p:strVal val="#ppt_x"/>
                                          </p:val>
                                        </p:tav>
                                      </p:tavLst>
                                    </p:anim>
                                    <p:anim calcmode="lin" valueType="num">
                                      <p:cBhvr>
                                        <p:cTn id="40" dur="500" fill="hold"/>
                                        <p:tgtEl>
                                          <p:spTgt spid="67"/>
                                        </p:tgtEl>
                                        <p:attrNameLst>
                                          <p:attrName>ppt_y</p:attrName>
                                        </p:attrNameLst>
                                      </p:cBhvr>
                                      <p:tavLst>
                                        <p:tav tm="0">
                                          <p:val>
                                            <p:strVal val="#ppt_y"/>
                                          </p:val>
                                        </p:tav>
                                        <p:tav tm="100000">
                                          <p:val>
                                            <p:strVal val="#ppt_y"/>
                                          </p:val>
                                        </p:tav>
                                      </p:tavLst>
                                    </p:anim>
                                    <p:anim calcmode="lin" valueType="num">
                                      <p:cBhvr>
                                        <p:cTn id="41" dur="500" fill="hold"/>
                                        <p:tgtEl>
                                          <p:spTgt spid="67"/>
                                        </p:tgtEl>
                                        <p:attrNameLst>
                                          <p:attrName>ppt_w</p:attrName>
                                        </p:attrNameLst>
                                      </p:cBhvr>
                                      <p:tavLst>
                                        <p:tav tm="0">
                                          <p:val>
                                            <p:fltVal val="0"/>
                                          </p:val>
                                        </p:tav>
                                        <p:tav tm="100000">
                                          <p:val>
                                            <p:strVal val="#ppt_w"/>
                                          </p:val>
                                        </p:tav>
                                      </p:tavLst>
                                    </p:anim>
                                    <p:anim calcmode="lin" valueType="num">
                                      <p:cBhvr>
                                        <p:cTn id="42" dur="500" fill="hold"/>
                                        <p:tgtEl>
                                          <p:spTgt spid="6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rrow: Pentagon 5">
            <a:extLst>
              <a:ext uri="{FF2B5EF4-FFF2-40B4-BE49-F238E27FC236}">
                <a16:creationId xmlns:a16="http://schemas.microsoft.com/office/drawing/2014/main" id="{0368D35B-CABF-B615-0898-544175DC545E}"/>
              </a:ext>
            </a:extLst>
          </p:cNvPr>
          <p:cNvSpPr/>
          <p:nvPr/>
        </p:nvSpPr>
        <p:spPr>
          <a:xfrm>
            <a:off x="3897805" y="2714808"/>
            <a:ext cx="6886459" cy="938719"/>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lnSpc>
                <a:spcPct val="115000"/>
              </a:lnSpc>
              <a:spcAft>
                <a:spcPts val="1000"/>
              </a:spcAft>
            </a:pPr>
            <a:r>
              <a:rPr lang="ar-EG" sz="2400" b="1">
                <a:solidFill>
                  <a:schemeClr val="bg1">
                    <a:lumMod val="95000"/>
                  </a:schemeClr>
                </a:solidFill>
                <a:latin typeface="Calibri" panose="020F0502020204030204" pitchFamily="34" charset="0"/>
                <a:ea typeface="Segoe UI Emoji" panose="020B0502040204020203" pitchFamily="34" charset="0"/>
                <a:cs typeface="Calibri" panose="020F0502020204030204" pitchFamily="34" charset="0"/>
              </a:rPr>
              <a:t>اذكر طرق تطبيق المعلم لاستراتيجية الفورمات في الفصل.</a:t>
            </a:r>
            <a:endParaRPr lang="en-US" sz="2400" b="1" dirty="0">
              <a:solidFill>
                <a:schemeClr val="bg1">
                  <a:lumMod val="95000"/>
                </a:schemeClr>
              </a:solidFill>
              <a:latin typeface="Calibri" panose="020F0502020204030204" pitchFamily="34" charset="0"/>
              <a:ea typeface="Segoe UI Emoji" panose="020B0502040204020203" pitchFamily="34" charset="0"/>
              <a:cs typeface="Calibri" panose="020F0502020204030204" pitchFamily="34" charset="0"/>
            </a:endParaRPr>
          </a:p>
        </p:txBody>
      </p:sp>
      <p:sp>
        <p:nvSpPr>
          <p:cNvPr id="3" name="TextBox 20">
            <a:extLst>
              <a:ext uri="{FF2B5EF4-FFF2-40B4-BE49-F238E27FC236}">
                <a16:creationId xmlns:a16="http://schemas.microsoft.com/office/drawing/2014/main" id="{E3554AC8-F33F-D6B1-B190-F70C401AA8B3}"/>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4" name="Group 49">
            <a:extLst>
              <a:ext uri="{FF2B5EF4-FFF2-40B4-BE49-F238E27FC236}">
                <a16:creationId xmlns:a16="http://schemas.microsoft.com/office/drawing/2014/main" id="{37A75C81-0983-3ED2-7C6B-ED7E5D7C4D93}"/>
              </a:ext>
            </a:extLst>
          </p:cNvPr>
          <p:cNvGrpSpPr/>
          <p:nvPr/>
        </p:nvGrpSpPr>
        <p:grpSpPr>
          <a:xfrm>
            <a:off x="251263" y="379730"/>
            <a:ext cx="3981472" cy="1036307"/>
            <a:chOff x="320494" y="795384"/>
            <a:chExt cx="6305974" cy="1036307"/>
          </a:xfrm>
        </p:grpSpPr>
        <p:sp>
          <p:nvSpPr>
            <p:cNvPr id="5" name="Rectangle 50">
              <a:extLst>
                <a:ext uri="{FF2B5EF4-FFF2-40B4-BE49-F238E27FC236}">
                  <a16:creationId xmlns:a16="http://schemas.microsoft.com/office/drawing/2014/main" id="{8A73D20E-7C07-F719-045B-85A570CA9C83}"/>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reeform: Shape 33">
              <a:extLst>
                <a:ext uri="{FF2B5EF4-FFF2-40B4-BE49-F238E27FC236}">
                  <a16:creationId xmlns:a16="http://schemas.microsoft.com/office/drawing/2014/main" id="{35DAF4BF-E59A-333F-3F9B-B6EC82C88EBE}"/>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52">
              <a:extLst>
                <a:ext uri="{FF2B5EF4-FFF2-40B4-BE49-F238E27FC236}">
                  <a16:creationId xmlns:a16="http://schemas.microsoft.com/office/drawing/2014/main" id="{898569A1-77A1-67A7-47DC-9DA96E9D3117}"/>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(15)</a:t>
              </a:r>
              <a:endParaRPr lang="en-US" sz="2000" b="1" dirty="0">
                <a:latin typeface="Calibri" panose="020F0502020204030204" pitchFamily="34" charset="0"/>
                <a:cs typeface="Calibri" panose="020F0502020204030204" pitchFamily="34" charset="0"/>
              </a:endParaRPr>
            </a:p>
          </p:txBody>
        </p:sp>
        <p:grpSp>
          <p:nvGrpSpPr>
            <p:cNvPr id="8" name="Group 53">
              <a:extLst>
                <a:ext uri="{FF2B5EF4-FFF2-40B4-BE49-F238E27FC236}">
                  <a16:creationId xmlns:a16="http://schemas.microsoft.com/office/drawing/2014/main" id="{86BF7B41-F8EB-DDCB-AD0D-B0BED6FEB055}"/>
                </a:ext>
              </a:extLst>
            </p:cNvPr>
            <p:cNvGrpSpPr/>
            <p:nvPr/>
          </p:nvGrpSpPr>
          <p:grpSpPr>
            <a:xfrm>
              <a:off x="5588896" y="1531471"/>
              <a:ext cx="390125" cy="205592"/>
              <a:chOff x="5588896" y="1531471"/>
              <a:chExt cx="390125" cy="205592"/>
            </a:xfrm>
          </p:grpSpPr>
          <p:sp>
            <p:nvSpPr>
              <p:cNvPr id="11" name="Oval 56">
                <a:extLst>
                  <a:ext uri="{FF2B5EF4-FFF2-40B4-BE49-F238E27FC236}">
                    <a16:creationId xmlns:a16="http://schemas.microsoft.com/office/drawing/2014/main" id="{7FB70D6F-4940-E559-1822-A46257EE4F5C}"/>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Freeform: Shape 39">
                <a:extLst>
                  <a:ext uri="{FF2B5EF4-FFF2-40B4-BE49-F238E27FC236}">
                    <a16:creationId xmlns:a16="http://schemas.microsoft.com/office/drawing/2014/main" id="{C9C78DF7-AAD0-B5B5-9AE6-245BD2FBA5B6}"/>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Freeform: Shape 36">
              <a:extLst>
                <a:ext uri="{FF2B5EF4-FFF2-40B4-BE49-F238E27FC236}">
                  <a16:creationId xmlns:a16="http://schemas.microsoft.com/office/drawing/2014/main" id="{39F1C7F4-493B-8949-F314-51650D5072E4}"/>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37">
              <a:extLst>
                <a:ext uri="{FF2B5EF4-FFF2-40B4-BE49-F238E27FC236}">
                  <a16:creationId xmlns:a16="http://schemas.microsoft.com/office/drawing/2014/main" id="{F37DFE68-BF89-BEB3-637A-CCEE428EF325}"/>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Freeform 5">
            <a:extLst>
              <a:ext uri="{FF2B5EF4-FFF2-40B4-BE49-F238E27FC236}">
                <a16:creationId xmlns:a16="http://schemas.microsoft.com/office/drawing/2014/main" id="{8896F6AC-CEFC-3C04-957D-FB636F63CD92}"/>
              </a:ext>
            </a:extLst>
          </p:cNvPr>
          <p:cNvSpPr>
            <a:spLocks/>
          </p:cNvSpPr>
          <p:nvPr/>
        </p:nvSpPr>
        <p:spPr bwMode="auto">
          <a:xfrm>
            <a:off x="3479850" y="2686847"/>
            <a:ext cx="417955" cy="1002031"/>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95872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ppt_w/2"/>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ppt_w</p:attrName>
                                        </p:attrNameLst>
                                      </p:cBhvr>
                                      <p:tavLst>
                                        <p:tav tm="0">
                                          <p:val>
                                            <p:fltVal val="0"/>
                                          </p:val>
                                        </p:tav>
                                        <p:tav tm="100000">
                                          <p:val>
                                            <p:strVal val="#ppt_w"/>
                                          </p:val>
                                        </p:tav>
                                      </p:tavLst>
                                    </p:anim>
                                    <p:anim calcmode="lin" valueType="num">
                                      <p:cBhvr>
                                        <p:cTn id="10" dur="5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33670D3D-D39F-F450-00F8-85A9D6CEDE32}"/>
              </a:ext>
            </a:extLst>
          </p:cNvPr>
          <p:cNvSpPr/>
          <p:nvPr/>
        </p:nvSpPr>
        <p:spPr>
          <a:xfrm>
            <a:off x="6353667" y="178601"/>
            <a:ext cx="5657898" cy="603823"/>
          </a:xfrm>
          <a:prstGeom prst="roundRect">
            <a:avLst>
              <a:gd name="adj" fmla="val 50000"/>
            </a:avLst>
          </a:prstGeom>
          <a:solidFill>
            <a:schemeClr val="accent2">
              <a:lumMod val="75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rtl="1">
              <a:lnSpc>
                <a:spcPct val="115000"/>
              </a:lnSpc>
              <a:spcAft>
                <a:spcPts val="1000"/>
              </a:spcAft>
            </a:pPr>
            <a:r>
              <a:rPr lang="ar-EG" sz="2400" b="1" dirty="0">
                <a:solidFill>
                  <a:schemeClr val="bg1">
                    <a:lumMod val="95000"/>
                  </a:schemeClr>
                </a:solidFill>
                <a:latin typeface="Calibri" panose="020F0502020204030204" pitchFamily="34" charset="0"/>
                <a:ea typeface="Calibri"/>
                <a:cs typeface="Calibri" panose="020F0502020204030204" pitchFamily="34" charset="0"/>
              </a:rPr>
              <a:t>طرق تطبيق المعلم لاستراتيجية الفورمات في الفصل </a:t>
            </a:r>
            <a:endParaRPr lang="ar-EG" sz="2400" dirty="0">
              <a:solidFill>
                <a:schemeClr val="bg1">
                  <a:lumMod val="95000"/>
                </a:schemeClr>
              </a:solidFill>
              <a:latin typeface="Calibri" panose="020F0502020204030204" pitchFamily="34" charset="0"/>
              <a:ea typeface="Calibri"/>
              <a:cs typeface="Calibri" panose="020F0502020204030204" pitchFamily="34" charset="0"/>
            </a:endParaRPr>
          </a:p>
        </p:txBody>
      </p:sp>
      <p:sp>
        <p:nvSpPr>
          <p:cNvPr id="4" name="مربع نص 3">
            <a:extLst>
              <a:ext uri="{FF2B5EF4-FFF2-40B4-BE49-F238E27FC236}">
                <a16:creationId xmlns:a16="http://schemas.microsoft.com/office/drawing/2014/main" id="{13239E8B-32DF-49F8-8435-C46D666C050D}"/>
              </a:ext>
            </a:extLst>
          </p:cNvPr>
          <p:cNvSpPr txBox="1"/>
          <p:nvPr/>
        </p:nvSpPr>
        <p:spPr>
          <a:xfrm>
            <a:off x="5203595" y="892940"/>
            <a:ext cx="6457361" cy="719043"/>
          </a:xfrm>
          <a:prstGeom prst="rect">
            <a:avLst/>
          </a:prstGeom>
          <a:solidFill>
            <a:schemeClr val="bg1">
              <a:lumMod val="85000"/>
            </a:schemeClr>
          </a:solidFill>
          <a:ln>
            <a:solidFill>
              <a:schemeClr val="accent2">
                <a:lumMod val="75000"/>
              </a:schemeClr>
            </a:solidFill>
          </a:ln>
        </p:spPr>
        <p:txBody>
          <a:bodyPr wrap="square">
            <a:spAutoFit/>
          </a:bodyPr>
          <a:lstStyle/>
          <a:p>
            <a:pPr algn="r" rtl="1">
              <a:lnSpc>
                <a:spcPct val="115000"/>
              </a:lnSpc>
              <a:spcAft>
                <a:spcPts val="1000"/>
              </a:spcAft>
            </a:pPr>
            <a:r>
              <a:rPr lang="ar-EG" sz="1800" dirty="0">
                <a:latin typeface="Calibri" panose="020F0502020204030204" pitchFamily="34" charset="0"/>
                <a:ea typeface="Calibri"/>
                <a:cs typeface="Calibri" panose="020F0502020204030204" pitchFamily="34" charset="0"/>
              </a:rPr>
              <a:t>نموذج يلبي احتياجات جميع الطلاب  فالطالب التخيلي يجد بغيته في الإجابة عن سؤال لماذا أتعلم. </a:t>
            </a:r>
            <a:endParaRPr lang="en-US" sz="1800" dirty="0">
              <a:latin typeface="Calibri" panose="020F0502020204030204" pitchFamily="34" charset="0"/>
              <a:ea typeface="Calibri"/>
              <a:cs typeface="Calibri" panose="020F0502020204030204" pitchFamily="34" charset="0"/>
            </a:endParaRPr>
          </a:p>
        </p:txBody>
      </p:sp>
      <p:sp>
        <p:nvSpPr>
          <p:cNvPr id="5" name="Rounded Rectangle 3">
            <a:extLst>
              <a:ext uri="{FF2B5EF4-FFF2-40B4-BE49-F238E27FC236}">
                <a16:creationId xmlns:a16="http://schemas.microsoft.com/office/drawing/2014/main" id="{E4D97EE2-0B95-E11B-AAB2-2A634CEDCB34}"/>
              </a:ext>
            </a:extLst>
          </p:cNvPr>
          <p:cNvSpPr/>
          <p:nvPr/>
        </p:nvSpPr>
        <p:spPr>
          <a:xfrm>
            <a:off x="3120272" y="1722500"/>
            <a:ext cx="8144759" cy="3820462"/>
          </a:xfrm>
          <a:prstGeom prst="roundRect">
            <a:avLst>
              <a:gd name="adj" fmla="val 21181"/>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rtl="1"/>
            <a:endParaRPr lang="ar-EG" sz="1800" b="1" dirty="0">
              <a:solidFill>
                <a:schemeClr val="accent3">
                  <a:lumMod val="50000"/>
                </a:schemeClr>
              </a:solidFill>
              <a:latin typeface="Calibri" panose="020F0502020204030204" pitchFamily="34" charset="0"/>
              <a:cs typeface="Calibri" panose="020F0502020204030204" pitchFamily="34" charset="0"/>
            </a:endParaRPr>
          </a:p>
        </p:txBody>
      </p:sp>
      <p:sp>
        <p:nvSpPr>
          <p:cNvPr id="6" name="Rounded Rectangle 1">
            <a:extLst>
              <a:ext uri="{FF2B5EF4-FFF2-40B4-BE49-F238E27FC236}">
                <a16:creationId xmlns:a16="http://schemas.microsoft.com/office/drawing/2014/main" id="{F8397A35-EF93-7E09-3AF9-89C9F9A216FB}"/>
              </a:ext>
            </a:extLst>
          </p:cNvPr>
          <p:cNvSpPr/>
          <p:nvPr/>
        </p:nvSpPr>
        <p:spPr>
          <a:xfrm rot="2976260">
            <a:off x="10735103" y="3105571"/>
            <a:ext cx="256273" cy="278961"/>
          </a:xfrm>
          <a:prstGeom prst="roundRect">
            <a:avLst>
              <a:gd name="adj" fmla="val 25244"/>
            </a:avLst>
          </a:prstGeom>
          <a:solidFill>
            <a:srgbClr val="DC7AD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9" name="Rounded Rectangle 43">
            <a:extLst>
              <a:ext uri="{FF2B5EF4-FFF2-40B4-BE49-F238E27FC236}">
                <a16:creationId xmlns:a16="http://schemas.microsoft.com/office/drawing/2014/main" id="{6D811EBB-E7D2-97A9-2944-0E764A1CA4E6}"/>
              </a:ext>
            </a:extLst>
          </p:cNvPr>
          <p:cNvSpPr/>
          <p:nvPr/>
        </p:nvSpPr>
        <p:spPr>
          <a:xfrm rot="2867555">
            <a:off x="10672513" y="4241516"/>
            <a:ext cx="315262" cy="321523"/>
          </a:xfrm>
          <a:prstGeom prst="roundRect">
            <a:avLst>
              <a:gd name="adj" fmla="val 28206"/>
            </a:avLst>
          </a:prstGeom>
          <a:solidFill>
            <a:srgbClr val="744A9E"/>
          </a:solidFill>
          <a:ln>
            <a:solidFill>
              <a:srgbClr val="A9A9A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8" name="TextBox 9">
            <a:extLst>
              <a:ext uri="{FF2B5EF4-FFF2-40B4-BE49-F238E27FC236}">
                <a16:creationId xmlns:a16="http://schemas.microsoft.com/office/drawing/2014/main" id="{E2B60948-19C1-2193-7517-855BC3139BE9}"/>
              </a:ext>
            </a:extLst>
          </p:cNvPr>
          <p:cNvSpPr txBox="1"/>
          <p:nvPr/>
        </p:nvSpPr>
        <p:spPr>
          <a:xfrm>
            <a:off x="10686777" y="4137075"/>
            <a:ext cx="205740" cy="461665"/>
          </a:xfrm>
          <a:prstGeom prst="rect">
            <a:avLst/>
          </a:prstGeom>
          <a:noFill/>
        </p:spPr>
        <p:txBody>
          <a:bodyPr wrap="square" rtlCol="0">
            <a:spAutoFit/>
          </a:bodyPr>
          <a:lstStyle/>
          <a:p>
            <a:r>
              <a:rPr lang="ar-EG" sz="2400" dirty="0">
                <a:solidFill>
                  <a:schemeClr val="bg1"/>
                </a:solidFill>
                <a:latin typeface="Calibri" panose="020F0502020204030204" pitchFamily="34" charset="0"/>
                <a:cs typeface="Calibri" panose="020F0502020204030204" pitchFamily="34" charset="0"/>
              </a:rPr>
              <a:t>2</a:t>
            </a:r>
            <a:endParaRPr lang="en-US" dirty="0">
              <a:solidFill>
                <a:schemeClr val="bg1"/>
              </a:solidFill>
              <a:latin typeface="Calibri" panose="020F0502020204030204" pitchFamily="34" charset="0"/>
              <a:cs typeface="Calibri" panose="020F0502020204030204" pitchFamily="34" charset="0"/>
            </a:endParaRPr>
          </a:p>
        </p:txBody>
      </p:sp>
      <p:sp>
        <p:nvSpPr>
          <p:cNvPr id="20" name="TextBox 71">
            <a:extLst>
              <a:ext uri="{FF2B5EF4-FFF2-40B4-BE49-F238E27FC236}">
                <a16:creationId xmlns:a16="http://schemas.microsoft.com/office/drawing/2014/main" id="{717162EF-0A73-9BC6-2495-90B966E7B11B}"/>
              </a:ext>
            </a:extLst>
          </p:cNvPr>
          <p:cNvSpPr txBox="1"/>
          <p:nvPr/>
        </p:nvSpPr>
        <p:spPr>
          <a:xfrm flipH="1">
            <a:off x="10678198" y="2967335"/>
            <a:ext cx="374310" cy="461665"/>
          </a:xfrm>
          <a:prstGeom prst="rect">
            <a:avLst/>
          </a:prstGeom>
          <a:noFill/>
        </p:spPr>
        <p:txBody>
          <a:bodyPr wrap="square" rtlCol="0">
            <a:spAutoFit/>
          </a:bodyPr>
          <a:lstStyle/>
          <a:p>
            <a:r>
              <a:rPr lang="ar-EG" sz="2400" dirty="0">
                <a:solidFill>
                  <a:schemeClr val="bg1"/>
                </a:solidFill>
                <a:latin typeface="Calibri" panose="020F0502020204030204" pitchFamily="34" charset="0"/>
                <a:cs typeface="Calibri" panose="020F0502020204030204" pitchFamily="34" charset="0"/>
              </a:rPr>
              <a:t>1</a:t>
            </a:r>
            <a:endParaRPr lang="en-US" dirty="0">
              <a:solidFill>
                <a:schemeClr val="bg1"/>
              </a:solidFill>
              <a:latin typeface="Calibri" panose="020F0502020204030204" pitchFamily="34" charset="0"/>
              <a:cs typeface="Calibri" panose="020F0502020204030204" pitchFamily="34" charset="0"/>
            </a:endParaRPr>
          </a:p>
        </p:txBody>
      </p:sp>
      <p:sp>
        <p:nvSpPr>
          <p:cNvPr id="26" name="مربع نص 25">
            <a:extLst>
              <a:ext uri="{FF2B5EF4-FFF2-40B4-BE49-F238E27FC236}">
                <a16:creationId xmlns:a16="http://schemas.microsoft.com/office/drawing/2014/main" id="{8EB5812E-642E-97E7-AC9A-A83799A264AB}"/>
              </a:ext>
            </a:extLst>
          </p:cNvPr>
          <p:cNvSpPr txBox="1"/>
          <p:nvPr/>
        </p:nvSpPr>
        <p:spPr>
          <a:xfrm>
            <a:off x="2733773" y="2092751"/>
            <a:ext cx="8144759" cy="923330"/>
          </a:xfrm>
          <a:prstGeom prst="rect">
            <a:avLst/>
          </a:prstGeom>
          <a:noFill/>
        </p:spPr>
        <p:txBody>
          <a:bodyPr wrap="square" rtlCol="0">
            <a:spAutoFit/>
          </a:bodyPr>
          <a:lstStyle/>
          <a:p>
            <a:pPr algn="just" rtl="1"/>
            <a:r>
              <a:rPr lang="ar-EG" sz="1800" dirty="0">
                <a:latin typeface="Calibri" panose="020F0502020204030204" pitchFamily="34" charset="0"/>
                <a:ea typeface="Calibri"/>
                <a:cs typeface="Calibri" panose="020F0502020204030204" pitchFamily="34" charset="0"/>
              </a:rPr>
              <a:t>والطالب التحليلي يجد بغيته عند الإجابة عن سؤال لماذا أتعلم </a:t>
            </a:r>
          </a:p>
          <a:p>
            <a:pPr algn="just" rtl="1"/>
            <a:r>
              <a:rPr lang="ar-EG" sz="1800" dirty="0">
                <a:latin typeface="Calibri" panose="020F0502020204030204" pitchFamily="34" charset="0"/>
                <a:ea typeface="Calibri"/>
                <a:cs typeface="Calibri" panose="020F0502020204030204" pitchFamily="34" charset="0"/>
              </a:rPr>
              <a:t>والطالب البديهي يجد بغيته عند الإجابة عن سؤال كيف أطبق </a:t>
            </a:r>
          </a:p>
          <a:p>
            <a:pPr algn="just" rtl="1"/>
            <a:r>
              <a:rPr lang="ar-EG" sz="1800" dirty="0">
                <a:latin typeface="Calibri" panose="020F0502020204030204" pitchFamily="34" charset="0"/>
                <a:ea typeface="Calibri"/>
                <a:cs typeface="Calibri" panose="020F0502020204030204" pitchFamily="34" charset="0"/>
              </a:rPr>
              <a:t>الطالب الديناميكي يجد بغيته عند الإجابة عن سؤال ماذا لو</a:t>
            </a:r>
            <a:endParaRPr lang="ar-EG" sz="1800" b="1" dirty="0">
              <a:solidFill>
                <a:schemeClr val="accent3">
                  <a:lumMod val="50000"/>
                </a:schemeClr>
              </a:solidFill>
              <a:latin typeface="Calibri" panose="020F0502020204030204" pitchFamily="34" charset="0"/>
              <a:cs typeface="Calibri" panose="020F0502020204030204" pitchFamily="34" charset="0"/>
            </a:endParaRPr>
          </a:p>
        </p:txBody>
      </p:sp>
      <p:sp>
        <p:nvSpPr>
          <p:cNvPr id="27" name="مربع نص 26">
            <a:extLst>
              <a:ext uri="{FF2B5EF4-FFF2-40B4-BE49-F238E27FC236}">
                <a16:creationId xmlns:a16="http://schemas.microsoft.com/office/drawing/2014/main" id="{43C6FCDF-57EC-E14C-E4E2-6C96775CFB9D}"/>
              </a:ext>
            </a:extLst>
          </p:cNvPr>
          <p:cNvSpPr txBox="1"/>
          <p:nvPr/>
        </p:nvSpPr>
        <p:spPr>
          <a:xfrm>
            <a:off x="3608531" y="3016081"/>
            <a:ext cx="7069667" cy="1037592"/>
          </a:xfrm>
          <a:prstGeom prst="rect">
            <a:avLst/>
          </a:prstGeom>
          <a:noFill/>
        </p:spPr>
        <p:txBody>
          <a:bodyPr wrap="square" rtlCol="0">
            <a:spAutoFit/>
          </a:bodyPr>
          <a:lstStyle/>
          <a:p>
            <a:pPr lvl="0" algn="r" rtl="1">
              <a:lnSpc>
                <a:spcPct val="115000"/>
              </a:lnSpc>
              <a:spcAft>
                <a:spcPts val="0"/>
              </a:spcAft>
            </a:pPr>
            <a:r>
              <a:rPr lang="ar-EG" dirty="0">
                <a:latin typeface="Calibri" panose="020F0502020204030204" pitchFamily="34" charset="0"/>
                <a:ea typeface="Calibri"/>
                <a:cs typeface="Calibri" panose="020F0502020204030204" pitchFamily="34" charset="0"/>
              </a:rPr>
              <a:t>ف</a:t>
            </a:r>
            <a:r>
              <a:rPr lang="ar-EG" sz="1800" dirty="0">
                <a:latin typeface="Calibri" panose="020F0502020204030204" pitchFamily="34" charset="0"/>
                <a:ea typeface="Calibri"/>
                <a:cs typeface="Calibri" panose="020F0502020204030204" pitchFamily="34" charset="0"/>
              </a:rPr>
              <a:t>كرة عمل استراتيجية على شكل دورة تتيح جزء من الوقت لتلبية احتياجات المتعلمين ومتماشية مع أنماطهم المختلفة يجعل المتعلم مرتاحا وناجحا في ربع الوقت عندما يكون هذا الجزء متوافق مع نمطه وملبي </a:t>
            </a:r>
            <a:r>
              <a:rPr lang="ar-EG" sz="1800" dirty="0" err="1">
                <a:latin typeface="Calibri" panose="020F0502020204030204" pitchFamily="34" charset="0"/>
                <a:ea typeface="Calibri"/>
                <a:cs typeface="Calibri" panose="020F0502020204030204" pitchFamily="34" charset="0"/>
              </a:rPr>
              <a:t>لإحتياجه</a:t>
            </a:r>
            <a:endParaRPr lang="en-US" sz="1800" dirty="0">
              <a:latin typeface="Calibri" panose="020F0502020204030204" pitchFamily="34" charset="0"/>
              <a:ea typeface="Calibri"/>
              <a:cs typeface="Calibri" panose="020F0502020204030204" pitchFamily="34" charset="0"/>
            </a:endParaRPr>
          </a:p>
        </p:txBody>
      </p:sp>
      <p:sp>
        <p:nvSpPr>
          <p:cNvPr id="28" name="مربع نص 27">
            <a:extLst>
              <a:ext uri="{FF2B5EF4-FFF2-40B4-BE49-F238E27FC236}">
                <a16:creationId xmlns:a16="http://schemas.microsoft.com/office/drawing/2014/main" id="{3004C8FF-C69C-BD51-EA60-77B1231B1A0B}"/>
              </a:ext>
            </a:extLst>
          </p:cNvPr>
          <p:cNvSpPr txBox="1"/>
          <p:nvPr/>
        </p:nvSpPr>
        <p:spPr>
          <a:xfrm>
            <a:off x="3195687" y="4260918"/>
            <a:ext cx="7491090" cy="646331"/>
          </a:xfrm>
          <a:prstGeom prst="rect">
            <a:avLst/>
          </a:prstGeom>
          <a:noFill/>
        </p:spPr>
        <p:txBody>
          <a:bodyPr wrap="square" rtlCol="0">
            <a:spAutoFit/>
          </a:bodyPr>
          <a:lstStyle/>
          <a:p>
            <a:pPr algn="r"/>
            <a:r>
              <a:rPr lang="ar-EG" sz="1800">
                <a:latin typeface="Calibri" panose="020F0502020204030204" pitchFamily="34" charset="0"/>
                <a:ea typeface="Calibri"/>
                <a:cs typeface="Calibri" panose="020F0502020204030204" pitchFamily="34" charset="0"/>
              </a:rPr>
              <a:t> يكون المتعلم مشدودًا لتطوير قدرات تعلم أخرى في باقي الثلاث أرباع من الوقت عندما يكون الجزء من الدورة غير متماشيًا مع نمطه.</a:t>
            </a:r>
            <a:endParaRPr lang="en-US"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36818110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FF3A7BB0-8B41-CC18-8D38-9165D0BB19DF}"/>
              </a:ext>
            </a:extLst>
          </p:cNvPr>
          <p:cNvSpPr txBox="1"/>
          <p:nvPr/>
        </p:nvSpPr>
        <p:spPr>
          <a:xfrm>
            <a:off x="4331099" y="0"/>
            <a:ext cx="4920143" cy="392159"/>
          </a:xfrm>
          <a:prstGeom prst="rect">
            <a:avLst/>
          </a:prstGeom>
          <a:noFill/>
        </p:spPr>
        <p:txBody>
          <a:bodyPr wrap="square">
            <a:spAutoFit/>
          </a:bodyPr>
          <a:lstStyle/>
          <a:p>
            <a:pPr algn="ctr" rtl="1">
              <a:lnSpc>
                <a:spcPct val="115000"/>
              </a:lnSpc>
              <a:spcAft>
                <a:spcPts val="1000"/>
              </a:spcAft>
            </a:pPr>
            <a:r>
              <a:rPr lang="ar-SA" b="1" dirty="0">
                <a:latin typeface="Calibri" panose="020F0502020204030204" pitchFamily="34" charset="0"/>
                <a:ea typeface="Calibri"/>
                <a:cs typeface="Calibri" panose="020F0502020204030204" pitchFamily="34" charset="0"/>
              </a:rPr>
              <a:t> </a:t>
            </a:r>
            <a:endParaRPr lang="en-US" dirty="0">
              <a:latin typeface="Calibri" panose="020F0502020204030204" pitchFamily="34" charset="0"/>
              <a:ea typeface="Calibri"/>
              <a:cs typeface="Calibri" panose="020F0502020204030204" pitchFamily="34" charset="0"/>
            </a:endParaRPr>
          </a:p>
        </p:txBody>
      </p:sp>
      <p:sp>
        <p:nvSpPr>
          <p:cNvPr id="3" name="Rectangle: Top Corners Rounded 5">
            <a:extLst>
              <a:ext uri="{FF2B5EF4-FFF2-40B4-BE49-F238E27FC236}">
                <a16:creationId xmlns:a16="http://schemas.microsoft.com/office/drawing/2014/main" id="{E7970A60-B776-F162-0B98-33822BA66B5F}"/>
              </a:ext>
            </a:extLst>
          </p:cNvPr>
          <p:cNvSpPr/>
          <p:nvPr/>
        </p:nvSpPr>
        <p:spPr>
          <a:xfrm rot="16200000">
            <a:off x="6734266" y="2582316"/>
            <a:ext cx="3667576" cy="1327525"/>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49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Calibri" panose="020F0502020204030204" pitchFamily="34" charset="0"/>
              <a:cs typeface="Calibri" panose="020F0502020204030204" pitchFamily="34" charset="0"/>
            </a:endParaRPr>
          </a:p>
        </p:txBody>
      </p:sp>
      <p:sp>
        <p:nvSpPr>
          <p:cNvPr id="4" name="Rectangle: Top Corners Rounded 7">
            <a:extLst>
              <a:ext uri="{FF2B5EF4-FFF2-40B4-BE49-F238E27FC236}">
                <a16:creationId xmlns:a16="http://schemas.microsoft.com/office/drawing/2014/main" id="{378601AC-7E0D-C52B-6B1F-4DEE824ACE08}"/>
              </a:ext>
            </a:extLst>
          </p:cNvPr>
          <p:cNvSpPr/>
          <p:nvPr/>
        </p:nvSpPr>
        <p:spPr>
          <a:xfrm>
            <a:off x="4234069" y="1354185"/>
            <a:ext cx="3723861" cy="3819073"/>
          </a:xfrm>
          <a:prstGeom prst="round2SameRect">
            <a:avLst/>
          </a:prstGeom>
          <a:solidFill>
            <a:srgbClr val="59CB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SA" b="1" dirty="0">
                <a:solidFill>
                  <a:schemeClr val="accent2">
                    <a:lumMod val="50000"/>
                  </a:schemeClr>
                </a:solidFill>
                <a:latin typeface="Calibri" panose="020F0502020204030204" pitchFamily="34" charset="0"/>
                <a:ea typeface="Calibri"/>
                <a:cs typeface="Calibri" panose="020F0502020204030204" pitchFamily="34" charset="0"/>
              </a:rPr>
              <a:t>التلخيص:</a:t>
            </a:r>
            <a:endParaRPr lang="en-US" dirty="0">
              <a:solidFill>
                <a:schemeClr val="accent2">
                  <a:lumMod val="50000"/>
                </a:schemeClr>
              </a:solidFill>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dirty="0">
                <a:solidFill>
                  <a:schemeClr val="accent2">
                    <a:lumMod val="50000"/>
                  </a:schemeClr>
                </a:solidFill>
                <a:latin typeface="Calibri" panose="020F0502020204030204" pitchFamily="34" charset="0"/>
                <a:ea typeface="Calibri"/>
                <a:cs typeface="Calibri" panose="020F0502020204030204" pitchFamily="34" charset="0"/>
              </a:rPr>
              <a:t>عبارة</a:t>
            </a:r>
            <a:r>
              <a:rPr lang="ar-EG" dirty="0">
                <a:solidFill>
                  <a:schemeClr val="accent2">
                    <a:lumMod val="50000"/>
                  </a:schemeClr>
                </a:solidFill>
                <a:latin typeface="Calibri" panose="020F0502020204030204" pitchFamily="34" charset="0"/>
                <a:ea typeface="Calibri"/>
                <a:cs typeface="Calibri" panose="020F0502020204030204" pitchFamily="34" charset="0"/>
              </a:rPr>
              <a:t> عن</a:t>
            </a:r>
            <a:r>
              <a:rPr lang="ar-SA" dirty="0">
                <a:solidFill>
                  <a:schemeClr val="accent2">
                    <a:lumMod val="50000"/>
                  </a:schemeClr>
                </a:solidFill>
                <a:latin typeface="Calibri" panose="020F0502020204030204" pitchFamily="34" charset="0"/>
                <a:ea typeface="Calibri"/>
                <a:cs typeface="Calibri" panose="020F0502020204030204" pitchFamily="34" charset="0"/>
              </a:rPr>
              <a:t> عمل جماعي</a:t>
            </a:r>
            <a:endParaRPr lang="en-US" dirty="0">
              <a:solidFill>
                <a:schemeClr val="accent2">
                  <a:lumMod val="50000"/>
                </a:schemeClr>
              </a:solidFill>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dirty="0">
                <a:solidFill>
                  <a:schemeClr val="accent2">
                    <a:lumMod val="50000"/>
                  </a:schemeClr>
                </a:solidFill>
                <a:latin typeface="Calibri" panose="020F0502020204030204" pitchFamily="34" charset="0"/>
                <a:ea typeface="Calibri"/>
                <a:cs typeface="Calibri" panose="020F0502020204030204" pitchFamily="34" charset="0"/>
              </a:rPr>
              <a:t>يطلب المدرب من المتدربين تلخيص الموضوع على شكل خريطة ذهنية</a:t>
            </a:r>
            <a:endParaRPr lang="en-US" dirty="0">
              <a:solidFill>
                <a:schemeClr val="accent2">
                  <a:lumMod val="50000"/>
                </a:schemeClr>
              </a:solidFill>
              <a:latin typeface="Calibri" panose="020F0502020204030204" pitchFamily="34" charset="0"/>
              <a:ea typeface="Calibri"/>
              <a:cs typeface="Calibri" panose="020F0502020204030204" pitchFamily="34" charset="0"/>
            </a:endParaRPr>
          </a:p>
        </p:txBody>
      </p:sp>
      <p:sp>
        <p:nvSpPr>
          <p:cNvPr id="5" name="Rectangle: Top Corners Rounded 5">
            <a:extLst>
              <a:ext uri="{FF2B5EF4-FFF2-40B4-BE49-F238E27FC236}">
                <a16:creationId xmlns:a16="http://schemas.microsoft.com/office/drawing/2014/main" id="{3C4440A3-9677-76D0-1A9C-1CC7A7D81B88}"/>
              </a:ext>
            </a:extLst>
          </p:cNvPr>
          <p:cNvSpPr/>
          <p:nvPr/>
        </p:nvSpPr>
        <p:spPr>
          <a:xfrm rot="16200000">
            <a:off x="6621268" y="2441862"/>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2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Calibri" panose="020F0502020204030204" pitchFamily="34" charset="0"/>
              <a:cs typeface="Calibri" panose="020F0502020204030204" pitchFamily="34" charset="0"/>
            </a:endParaRPr>
          </a:p>
        </p:txBody>
      </p:sp>
      <p:sp>
        <p:nvSpPr>
          <p:cNvPr id="6" name="Rectangle: Top Corners Rounded 5">
            <a:extLst>
              <a:ext uri="{FF2B5EF4-FFF2-40B4-BE49-F238E27FC236}">
                <a16:creationId xmlns:a16="http://schemas.microsoft.com/office/drawing/2014/main" id="{9A7132B1-E5D8-BBFF-359E-46AE69CB080F}"/>
              </a:ext>
            </a:extLst>
          </p:cNvPr>
          <p:cNvSpPr/>
          <p:nvPr/>
        </p:nvSpPr>
        <p:spPr>
          <a:xfrm rot="16200000">
            <a:off x="6292458" y="2609325"/>
            <a:ext cx="3836589" cy="917712"/>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gradFill>
            <a:gsLst>
              <a:gs pos="0">
                <a:srgbClr val="37BFCD"/>
              </a:gs>
              <a:gs pos="30000">
                <a:srgbClr val="7FD3D5"/>
              </a:gs>
              <a:gs pos="57000">
                <a:srgbClr val="AEE3E4"/>
              </a:gs>
              <a:gs pos="100000">
                <a:srgbClr val="37BFC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Calibri" panose="020F0502020204030204" pitchFamily="34" charset="0"/>
              <a:cs typeface="Calibri" panose="020F0502020204030204" pitchFamily="34" charset="0"/>
            </a:endParaRPr>
          </a:p>
        </p:txBody>
      </p:sp>
      <p:sp>
        <p:nvSpPr>
          <p:cNvPr id="7" name="Rectangle: Top Corners Rounded 5">
            <a:extLst>
              <a:ext uri="{FF2B5EF4-FFF2-40B4-BE49-F238E27FC236}">
                <a16:creationId xmlns:a16="http://schemas.microsoft.com/office/drawing/2014/main" id="{4CFC0739-C020-1292-DFBD-19C0BC76F7B6}"/>
              </a:ext>
            </a:extLst>
          </p:cNvPr>
          <p:cNvSpPr/>
          <p:nvPr/>
        </p:nvSpPr>
        <p:spPr>
          <a:xfrm rot="16200000">
            <a:off x="10029267" y="1384374"/>
            <a:ext cx="3836589" cy="1419109"/>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2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Calibri" panose="020F0502020204030204" pitchFamily="34" charset="0"/>
              <a:cs typeface="Calibri" panose="020F0502020204030204" pitchFamily="34" charset="0"/>
            </a:endParaRPr>
          </a:p>
        </p:txBody>
      </p:sp>
      <p:sp>
        <p:nvSpPr>
          <p:cNvPr id="8" name="Freeform: Shape 28">
            <a:extLst>
              <a:ext uri="{FF2B5EF4-FFF2-40B4-BE49-F238E27FC236}">
                <a16:creationId xmlns:a16="http://schemas.microsoft.com/office/drawing/2014/main" id="{541D8FC8-327D-3223-BCEB-3661C92A4D0D}"/>
              </a:ext>
            </a:extLst>
          </p:cNvPr>
          <p:cNvSpPr/>
          <p:nvPr/>
        </p:nvSpPr>
        <p:spPr>
          <a:xfrm rot="16200000">
            <a:off x="8212571" y="3281402"/>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Calibri" panose="020F0502020204030204" pitchFamily="34" charset="0"/>
              <a:cs typeface="Calibri" panose="020F0502020204030204" pitchFamily="34" charset="0"/>
            </a:endParaRPr>
          </a:p>
        </p:txBody>
      </p:sp>
      <p:sp>
        <p:nvSpPr>
          <p:cNvPr id="9" name="Freeform: Shape 29">
            <a:extLst>
              <a:ext uri="{FF2B5EF4-FFF2-40B4-BE49-F238E27FC236}">
                <a16:creationId xmlns:a16="http://schemas.microsoft.com/office/drawing/2014/main" id="{E72455F6-8102-BC82-CC44-5250B83756FF}"/>
              </a:ext>
            </a:extLst>
          </p:cNvPr>
          <p:cNvSpPr/>
          <p:nvPr/>
        </p:nvSpPr>
        <p:spPr>
          <a:xfrm rot="16200000">
            <a:off x="11687797" y="3298476"/>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571617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Top Corners Rounded 5">
            <a:extLst>
              <a:ext uri="{FF2B5EF4-FFF2-40B4-BE49-F238E27FC236}">
                <a16:creationId xmlns:a16="http://schemas.microsoft.com/office/drawing/2014/main" id="{E819B51B-FEA0-370E-D088-F25F5A55ADE2}"/>
              </a:ext>
            </a:extLst>
          </p:cNvPr>
          <p:cNvSpPr/>
          <p:nvPr/>
        </p:nvSpPr>
        <p:spPr>
          <a:xfrm rot="16200000">
            <a:off x="6884939" y="2308208"/>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49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latin typeface="Calibri" panose="020F0502020204030204" pitchFamily="34" charset="0"/>
              <a:cs typeface="Calibri" panose="020F0502020204030204" pitchFamily="34" charset="0"/>
            </a:endParaRPr>
          </a:p>
        </p:txBody>
      </p:sp>
      <p:sp>
        <p:nvSpPr>
          <p:cNvPr id="3" name="Rectangle: Top Corners Rounded 4">
            <a:extLst>
              <a:ext uri="{FF2B5EF4-FFF2-40B4-BE49-F238E27FC236}">
                <a16:creationId xmlns:a16="http://schemas.microsoft.com/office/drawing/2014/main" id="{C01D91DE-C6A2-DAA3-F114-F364118C7C19}"/>
              </a:ext>
            </a:extLst>
          </p:cNvPr>
          <p:cNvSpPr/>
          <p:nvPr/>
        </p:nvSpPr>
        <p:spPr>
          <a:xfrm rot="5400000">
            <a:off x="4287001" y="582095"/>
            <a:ext cx="4683092" cy="4861216"/>
          </a:xfrm>
          <a:prstGeom prst="round2SameRect">
            <a:avLst>
              <a:gd name="adj1" fmla="val 16667"/>
              <a:gd name="adj2" fmla="val 0"/>
            </a:avLst>
          </a:prstGeom>
          <a:solidFill>
            <a:srgbClr val="FFFAE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SA" sz="1600" b="1" u="sng" dirty="0">
                <a:latin typeface="Calibri" panose="020F0502020204030204" pitchFamily="34" charset="0"/>
                <a:ea typeface="Calibri"/>
                <a:cs typeface="Calibri" panose="020F0502020204030204" pitchFamily="34" charset="0"/>
              </a:rPr>
              <a:t>بطاقة تطوير الحقيبة التدريبية </a:t>
            </a:r>
            <a:endParaRPr lang="en-US" sz="1600" dirty="0">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sz="1600" b="1" dirty="0">
                <a:latin typeface="Calibri" panose="020F0502020204030204" pitchFamily="34" charset="0"/>
                <a:ea typeface="Calibri"/>
                <a:cs typeface="Calibri" panose="020F0502020204030204" pitchFamily="34" charset="0"/>
              </a:rPr>
              <a:t>(نموذج المدرب)</a:t>
            </a:r>
            <a:endParaRPr lang="en-US" sz="1600" dirty="0">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sz="1600" b="1" dirty="0">
                <a:latin typeface="Calibri" panose="020F0502020204030204" pitchFamily="34" charset="0"/>
                <a:ea typeface="Calibri"/>
                <a:cs typeface="Calibri" panose="020F0502020204030204" pitchFamily="34" charset="0"/>
              </a:rPr>
              <a:t>أخي المدرب: نأمل مشاركتك في نجاح هذا البرنامج بتعبئة النموذج التالي..... وشكر</a:t>
            </a:r>
            <a:r>
              <a:rPr lang="ar-EG" sz="1600" b="1" dirty="0">
                <a:latin typeface="Calibri" panose="020F0502020204030204" pitchFamily="34" charset="0"/>
                <a:ea typeface="Calibri"/>
                <a:cs typeface="Calibri" panose="020F0502020204030204" pitchFamily="34" charset="0"/>
              </a:rPr>
              <a:t>ً</a:t>
            </a:r>
            <a:r>
              <a:rPr lang="ar-SA" sz="1600" b="1" dirty="0">
                <a:latin typeface="Calibri" panose="020F0502020204030204" pitchFamily="34" charset="0"/>
                <a:ea typeface="Calibri"/>
                <a:cs typeface="Calibri" panose="020F0502020204030204" pitchFamily="34" charset="0"/>
              </a:rPr>
              <a:t>ا</a:t>
            </a:r>
            <a:endParaRPr lang="en-US" sz="1600" dirty="0">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sz="1600" b="1" dirty="0">
                <a:latin typeface="Calibri" panose="020F0502020204030204" pitchFamily="34" charset="0"/>
                <a:ea typeface="Calibri"/>
                <a:cs typeface="Calibri" panose="020F0502020204030204" pitchFamily="34" charset="0"/>
              </a:rPr>
              <a:t>ضع الدرجة المناسبة: أوافق= 3،   أوافق إلى حد ما = 2،   لا أوافق=1</a:t>
            </a:r>
            <a:endParaRPr lang="en-US" sz="1600" dirty="0">
              <a:latin typeface="Calibri" panose="020F0502020204030204" pitchFamily="34" charset="0"/>
              <a:ea typeface="Calibri"/>
              <a:cs typeface="Calibri" panose="020F0502020204030204" pitchFamily="34" charset="0"/>
            </a:endParaRPr>
          </a:p>
        </p:txBody>
      </p:sp>
      <p:sp>
        <p:nvSpPr>
          <p:cNvPr id="4" name="Rectangle: Top Corners Rounded 5">
            <a:extLst>
              <a:ext uri="{FF2B5EF4-FFF2-40B4-BE49-F238E27FC236}">
                <a16:creationId xmlns:a16="http://schemas.microsoft.com/office/drawing/2014/main" id="{23B7E4C5-4D6C-0B32-39A5-E9C91CA5A724}"/>
              </a:ext>
            </a:extLst>
          </p:cNvPr>
          <p:cNvSpPr/>
          <p:nvPr/>
        </p:nvSpPr>
        <p:spPr>
          <a:xfrm rot="16200000">
            <a:off x="6486407" y="2364574"/>
            <a:ext cx="3836589" cy="1252638"/>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solidFill>
            <a:srgbClr val="353338">
              <a:alpha val="34000"/>
            </a:srgbClr>
          </a:solidFill>
          <a:ln>
            <a:noFill/>
          </a:ln>
          <a:effectLst>
            <a:softEdge rad="241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latin typeface="Calibri" panose="020F0502020204030204" pitchFamily="34" charset="0"/>
              <a:cs typeface="Calibri" panose="020F0502020204030204" pitchFamily="34" charset="0"/>
            </a:endParaRPr>
          </a:p>
        </p:txBody>
      </p:sp>
      <p:sp>
        <p:nvSpPr>
          <p:cNvPr id="5" name="Rectangle: Top Corners Rounded 5">
            <a:extLst>
              <a:ext uri="{FF2B5EF4-FFF2-40B4-BE49-F238E27FC236}">
                <a16:creationId xmlns:a16="http://schemas.microsoft.com/office/drawing/2014/main" id="{249FA07C-DCA5-6CA4-2E86-CB94C7C7F74D}"/>
              </a:ext>
            </a:extLst>
          </p:cNvPr>
          <p:cNvSpPr/>
          <p:nvPr/>
        </p:nvSpPr>
        <p:spPr>
          <a:xfrm rot="16200000">
            <a:off x="6682226" y="1866515"/>
            <a:ext cx="3836589" cy="917712"/>
          </a:xfrm>
          <a:custGeom>
            <a:avLst/>
            <a:gdLst>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458856 h 917712"/>
              <a:gd name="connsiteX3" fmla="*/ 3723860 w 3723860"/>
              <a:gd name="connsiteY3" fmla="*/ 917712 h 917712"/>
              <a:gd name="connsiteX4" fmla="*/ 3723860 w 3723860"/>
              <a:gd name="connsiteY4" fmla="*/ 917712 h 917712"/>
              <a:gd name="connsiteX5" fmla="*/ 0 w 3723860"/>
              <a:gd name="connsiteY5" fmla="*/ 917712 h 917712"/>
              <a:gd name="connsiteX6" fmla="*/ 0 w 3723860"/>
              <a:gd name="connsiteY6" fmla="*/ 917712 h 917712"/>
              <a:gd name="connsiteX7" fmla="*/ 0 w 3723860"/>
              <a:gd name="connsiteY7" fmla="*/ 458856 h 917712"/>
              <a:gd name="connsiteX8" fmla="*/ 458856 w 3723860"/>
              <a:gd name="connsiteY8" fmla="*/ 0 h 917712"/>
              <a:gd name="connsiteX0" fmla="*/ 458856 w 3723860"/>
              <a:gd name="connsiteY0" fmla="*/ 0 h 917712"/>
              <a:gd name="connsiteX1" fmla="*/ 3265004 w 3723860"/>
              <a:gd name="connsiteY1" fmla="*/ 0 h 917712"/>
              <a:gd name="connsiteX2" fmla="*/ 3723860 w 3723860"/>
              <a:gd name="connsiteY2" fmla="*/ 917712 h 917712"/>
              <a:gd name="connsiteX3" fmla="*/ 3723860 w 3723860"/>
              <a:gd name="connsiteY3" fmla="*/ 917712 h 917712"/>
              <a:gd name="connsiteX4" fmla="*/ 0 w 3723860"/>
              <a:gd name="connsiteY4" fmla="*/ 917712 h 917712"/>
              <a:gd name="connsiteX5" fmla="*/ 0 w 3723860"/>
              <a:gd name="connsiteY5" fmla="*/ 917712 h 917712"/>
              <a:gd name="connsiteX6" fmla="*/ 0 w 3723860"/>
              <a:gd name="connsiteY6" fmla="*/ 458856 h 917712"/>
              <a:gd name="connsiteX7" fmla="*/ 458856 w 3723860"/>
              <a:gd name="connsiteY7" fmla="*/ 0 h 917712"/>
              <a:gd name="connsiteX0" fmla="*/ 458856 w 3836589"/>
              <a:gd name="connsiteY0" fmla="*/ 0 h 917712"/>
              <a:gd name="connsiteX1" fmla="*/ 3265004 w 3836589"/>
              <a:gd name="connsiteY1" fmla="*/ 0 h 917712"/>
              <a:gd name="connsiteX2" fmla="*/ 3723860 w 3836589"/>
              <a:gd name="connsiteY2" fmla="*/ 917712 h 917712"/>
              <a:gd name="connsiteX3" fmla="*/ 3723860 w 3836589"/>
              <a:gd name="connsiteY3" fmla="*/ 917712 h 917712"/>
              <a:gd name="connsiteX4" fmla="*/ 0 w 3836589"/>
              <a:gd name="connsiteY4" fmla="*/ 917712 h 917712"/>
              <a:gd name="connsiteX5" fmla="*/ 0 w 3836589"/>
              <a:gd name="connsiteY5" fmla="*/ 917712 h 917712"/>
              <a:gd name="connsiteX6" fmla="*/ 0 w 3836589"/>
              <a:gd name="connsiteY6" fmla="*/ 458856 h 917712"/>
              <a:gd name="connsiteX7" fmla="*/ 458856 w 3836589"/>
              <a:gd name="connsiteY7" fmla="*/ 0 h 917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6589" h="917712">
                <a:moveTo>
                  <a:pt x="458856" y="0"/>
                </a:moveTo>
                <a:lnTo>
                  <a:pt x="3265004" y="0"/>
                </a:lnTo>
                <a:cubicBezTo>
                  <a:pt x="3809171" y="152952"/>
                  <a:pt x="3970941" y="567812"/>
                  <a:pt x="3723860" y="917712"/>
                </a:cubicBezTo>
                <a:lnTo>
                  <a:pt x="3723860" y="917712"/>
                </a:lnTo>
                <a:lnTo>
                  <a:pt x="0" y="917712"/>
                </a:lnTo>
                <a:lnTo>
                  <a:pt x="0" y="917712"/>
                </a:lnTo>
                <a:lnTo>
                  <a:pt x="0" y="458856"/>
                </a:lnTo>
                <a:cubicBezTo>
                  <a:pt x="0" y="205437"/>
                  <a:pt x="205437" y="0"/>
                  <a:pt x="458856" y="0"/>
                </a:cubicBezTo>
                <a:close/>
              </a:path>
            </a:pathLst>
          </a:custGeom>
          <a:gradFill>
            <a:gsLst>
              <a:gs pos="0">
                <a:srgbClr val="F1DCB9"/>
              </a:gs>
              <a:gs pos="35000">
                <a:srgbClr val="FFFAE4"/>
              </a:gs>
              <a:gs pos="57000">
                <a:schemeClr val="bg1"/>
              </a:gs>
              <a:gs pos="100000">
                <a:srgbClr val="F1DCB9"/>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latin typeface="Calibri" panose="020F0502020204030204" pitchFamily="34" charset="0"/>
              <a:cs typeface="Calibri" panose="020F0502020204030204" pitchFamily="34" charset="0"/>
            </a:endParaRPr>
          </a:p>
        </p:txBody>
      </p:sp>
      <p:sp>
        <p:nvSpPr>
          <p:cNvPr id="6" name="Freeform: Shape 28">
            <a:extLst>
              <a:ext uri="{FF2B5EF4-FFF2-40B4-BE49-F238E27FC236}">
                <a16:creationId xmlns:a16="http://schemas.microsoft.com/office/drawing/2014/main" id="{B4016BB8-16B5-3179-FE0D-12B9D9866E59}"/>
              </a:ext>
            </a:extLst>
          </p:cNvPr>
          <p:cNvSpPr/>
          <p:nvPr/>
        </p:nvSpPr>
        <p:spPr>
          <a:xfrm rot="16200000">
            <a:off x="11754379" y="3799496"/>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latin typeface="Calibri" panose="020F0502020204030204" pitchFamily="34" charset="0"/>
              <a:cs typeface="Calibri" panose="020F0502020204030204" pitchFamily="34" charset="0"/>
            </a:endParaRPr>
          </a:p>
        </p:txBody>
      </p:sp>
      <p:sp>
        <p:nvSpPr>
          <p:cNvPr id="7" name="Freeform: Shape 29">
            <a:extLst>
              <a:ext uri="{FF2B5EF4-FFF2-40B4-BE49-F238E27FC236}">
                <a16:creationId xmlns:a16="http://schemas.microsoft.com/office/drawing/2014/main" id="{AC750940-223F-E6BC-A112-17C188995C28}"/>
              </a:ext>
            </a:extLst>
          </p:cNvPr>
          <p:cNvSpPr/>
          <p:nvPr/>
        </p:nvSpPr>
        <p:spPr>
          <a:xfrm rot="16200000">
            <a:off x="15229605" y="3816570"/>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latin typeface="Calibri" panose="020F0502020204030204" pitchFamily="34" charset="0"/>
              <a:cs typeface="Calibri" panose="020F0502020204030204" pitchFamily="34" charset="0"/>
            </a:endParaRPr>
          </a:p>
        </p:txBody>
      </p:sp>
      <p:sp>
        <p:nvSpPr>
          <p:cNvPr id="8" name="Freeform: Shape 30">
            <a:extLst>
              <a:ext uri="{FF2B5EF4-FFF2-40B4-BE49-F238E27FC236}">
                <a16:creationId xmlns:a16="http://schemas.microsoft.com/office/drawing/2014/main" id="{56A09AEC-39E8-D3A2-1915-A9766B06E466}"/>
              </a:ext>
            </a:extLst>
          </p:cNvPr>
          <p:cNvSpPr/>
          <p:nvPr/>
        </p:nvSpPr>
        <p:spPr>
          <a:xfrm rot="16200000">
            <a:off x="8594907" y="3785096"/>
            <a:ext cx="134137" cy="783002"/>
          </a:xfrm>
          <a:custGeom>
            <a:avLst/>
            <a:gdLst>
              <a:gd name="connsiteX0" fmla="*/ 134137 w 134137"/>
              <a:gd name="connsiteY0" fmla="*/ 0 h 783002"/>
              <a:gd name="connsiteX1" fmla="*/ 101977 w 134137"/>
              <a:gd name="connsiteY1" fmla="*/ 80875 h 783002"/>
              <a:gd name="connsiteX2" fmla="*/ 65918 w 134137"/>
              <a:gd name="connsiteY2" fmla="*/ 324666 h 783002"/>
              <a:gd name="connsiteX3" fmla="*/ 65918 w 134137"/>
              <a:gd name="connsiteY3" fmla="*/ 783002 h 783002"/>
              <a:gd name="connsiteX4" fmla="*/ 0 w 134137"/>
              <a:gd name="connsiteY4" fmla="*/ 783002 h 783002"/>
              <a:gd name="connsiteX5" fmla="*/ 0 w 134137"/>
              <a:gd name="connsiteY5" fmla="*/ 324146 h 783002"/>
              <a:gd name="connsiteX6" fmla="*/ 78366 w 134137"/>
              <a:gd name="connsiteY6" fmla="*/ 67596 h 783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137" h="783002">
                <a:moveTo>
                  <a:pt x="134137" y="0"/>
                </a:moveTo>
                <a:lnTo>
                  <a:pt x="101977" y="80875"/>
                </a:lnTo>
                <a:cubicBezTo>
                  <a:pt x="78758" y="155806"/>
                  <a:pt x="65918" y="238190"/>
                  <a:pt x="65918" y="324666"/>
                </a:cubicBezTo>
                <a:lnTo>
                  <a:pt x="65918" y="783002"/>
                </a:lnTo>
                <a:lnTo>
                  <a:pt x="0" y="783002"/>
                </a:lnTo>
                <a:lnTo>
                  <a:pt x="0" y="324146"/>
                </a:lnTo>
                <a:cubicBezTo>
                  <a:pt x="0" y="229114"/>
                  <a:pt x="28890" y="140830"/>
                  <a:pt x="78366" y="67596"/>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sz="1600">
              <a:latin typeface="Calibri" panose="020F0502020204030204" pitchFamily="34" charset="0"/>
              <a:cs typeface="Calibri" panose="020F0502020204030204" pitchFamily="34" charset="0"/>
            </a:endParaRPr>
          </a:p>
        </p:txBody>
      </p:sp>
      <p:sp>
        <p:nvSpPr>
          <p:cNvPr id="9" name="مربع نص 8">
            <a:extLst>
              <a:ext uri="{FF2B5EF4-FFF2-40B4-BE49-F238E27FC236}">
                <a16:creationId xmlns:a16="http://schemas.microsoft.com/office/drawing/2014/main" id="{4834C77C-23A1-9044-0089-8364676F122F}"/>
              </a:ext>
            </a:extLst>
          </p:cNvPr>
          <p:cNvSpPr txBox="1"/>
          <p:nvPr/>
        </p:nvSpPr>
        <p:spPr>
          <a:xfrm>
            <a:off x="4685051" y="1293310"/>
            <a:ext cx="3392680" cy="2159309"/>
          </a:xfrm>
          <a:prstGeom prst="rect">
            <a:avLst/>
          </a:prstGeom>
          <a:noFill/>
        </p:spPr>
        <p:txBody>
          <a:bodyPr wrap="square">
            <a:spAutoFit/>
          </a:bodyPr>
          <a:lstStyle/>
          <a:p>
            <a:pPr algn="ctr" rtl="1">
              <a:lnSpc>
                <a:spcPct val="115000"/>
              </a:lnSpc>
              <a:spcAft>
                <a:spcPts val="1000"/>
              </a:spcAft>
            </a:pPr>
            <a:r>
              <a:rPr lang="ar-SA" sz="1600" b="1" u="sng" dirty="0">
                <a:latin typeface="Calibri" panose="020F0502020204030204" pitchFamily="34" charset="0"/>
                <a:ea typeface="Calibri"/>
                <a:cs typeface="Calibri" panose="020F0502020204030204" pitchFamily="34" charset="0"/>
              </a:rPr>
              <a:t>بطاقة تطوير الحقيبة التدريبية </a:t>
            </a:r>
            <a:endParaRPr lang="en-US" sz="1600" b="1" dirty="0">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sz="1600" b="1" dirty="0">
                <a:latin typeface="Calibri" panose="020F0502020204030204" pitchFamily="34" charset="0"/>
                <a:ea typeface="Calibri"/>
                <a:cs typeface="Calibri" panose="020F0502020204030204" pitchFamily="34" charset="0"/>
              </a:rPr>
              <a:t>(نموذج المدرب)</a:t>
            </a:r>
            <a:endParaRPr lang="en-US" sz="1600" b="1" dirty="0">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sz="1600" b="1" dirty="0">
                <a:latin typeface="Calibri" panose="020F0502020204030204" pitchFamily="34" charset="0"/>
                <a:ea typeface="Calibri"/>
                <a:cs typeface="Calibri" panose="020F0502020204030204" pitchFamily="34" charset="0"/>
              </a:rPr>
              <a:t>أخي المدرب: نأمل مشاركتك في نجاح هذا البرنامج بتعبئة النموذج التالي..... وشكر</a:t>
            </a:r>
            <a:r>
              <a:rPr lang="ar-EG" sz="1600" b="1" dirty="0">
                <a:latin typeface="Calibri" panose="020F0502020204030204" pitchFamily="34" charset="0"/>
                <a:ea typeface="Calibri"/>
                <a:cs typeface="Calibri" panose="020F0502020204030204" pitchFamily="34" charset="0"/>
              </a:rPr>
              <a:t>ً</a:t>
            </a:r>
            <a:r>
              <a:rPr lang="ar-SA" sz="1600" b="1" dirty="0">
                <a:latin typeface="Calibri" panose="020F0502020204030204" pitchFamily="34" charset="0"/>
                <a:ea typeface="Calibri"/>
                <a:cs typeface="Calibri" panose="020F0502020204030204" pitchFamily="34" charset="0"/>
              </a:rPr>
              <a:t>ا</a:t>
            </a:r>
            <a:endParaRPr lang="en-US" sz="1600" b="1" dirty="0">
              <a:latin typeface="Calibri" panose="020F0502020204030204" pitchFamily="34" charset="0"/>
              <a:ea typeface="Calibri"/>
              <a:cs typeface="Calibri" panose="020F0502020204030204" pitchFamily="34" charset="0"/>
            </a:endParaRPr>
          </a:p>
          <a:p>
            <a:pPr algn="ctr" rtl="1">
              <a:lnSpc>
                <a:spcPct val="115000"/>
              </a:lnSpc>
              <a:spcAft>
                <a:spcPts val="1000"/>
              </a:spcAft>
            </a:pPr>
            <a:r>
              <a:rPr lang="ar-SA" sz="1600" b="1" dirty="0">
                <a:latin typeface="Calibri" panose="020F0502020204030204" pitchFamily="34" charset="0"/>
                <a:ea typeface="Calibri"/>
                <a:cs typeface="Calibri" panose="020F0502020204030204" pitchFamily="34" charset="0"/>
              </a:rPr>
              <a:t>ضع الدرجة المناسبة: أوافق= 3،   أوافق إلى حد ما = 2،   لا أوافق=1</a:t>
            </a:r>
            <a:endParaRPr lang="en-US" sz="1600" b="1" dirty="0">
              <a:latin typeface="Calibri" panose="020F0502020204030204" pitchFamily="34" charset="0"/>
              <a:ea typeface="Calibri"/>
              <a:cs typeface="Calibri" panose="020F0502020204030204" pitchFamily="34" charset="0"/>
            </a:endParaRPr>
          </a:p>
        </p:txBody>
      </p:sp>
    </p:spTree>
    <p:extLst>
      <p:ext uri="{BB962C8B-B14F-4D97-AF65-F5344CB8AC3E}">
        <p14:creationId xmlns:p14="http://schemas.microsoft.com/office/powerpoint/2010/main" val="273547369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22E1EBFE-5D62-13B6-7049-03027C8AC964}"/>
              </a:ext>
            </a:extLst>
          </p:cNvPr>
          <p:cNvSpPr txBox="1"/>
          <p:nvPr/>
        </p:nvSpPr>
        <p:spPr>
          <a:xfrm>
            <a:off x="3048786" y="0"/>
            <a:ext cx="6094428" cy="307777"/>
          </a:xfrm>
          <a:prstGeom prst="rect">
            <a:avLst/>
          </a:prstGeom>
          <a:noFill/>
        </p:spPr>
        <p:txBody>
          <a:bodyPr wrap="square">
            <a:spAutoFit/>
          </a:bodyPr>
          <a:lstStyle/>
          <a:p>
            <a:pPr algn="r" rtl="1"/>
            <a:r>
              <a:rPr lang="ar-EG" sz="1400" b="1" dirty="0">
                <a:solidFill>
                  <a:srgbClr val="FF0000"/>
                </a:solidFill>
              </a:rPr>
              <a:t>تقويم الفورمات </a:t>
            </a:r>
            <a:r>
              <a:rPr lang="en-US" sz="1400" b="1" dirty="0">
                <a:solidFill>
                  <a:srgbClr val="FF0000"/>
                </a:solidFill>
              </a:rPr>
              <a:t> </a:t>
            </a:r>
            <a:r>
              <a:rPr lang="ar-EG" sz="1400" b="1" dirty="0">
                <a:solidFill>
                  <a:srgbClr val="FF0000"/>
                </a:solidFill>
              </a:rPr>
              <a:t>النهائي: 10 دقائق</a:t>
            </a:r>
            <a:endParaRPr lang="en-US" sz="1400" b="1" dirty="0">
              <a:solidFill>
                <a:srgbClr val="FF0000"/>
              </a:solidFill>
            </a:endParaRPr>
          </a:p>
        </p:txBody>
      </p:sp>
      <p:sp>
        <p:nvSpPr>
          <p:cNvPr id="5" name="مربع نص 4">
            <a:extLst>
              <a:ext uri="{FF2B5EF4-FFF2-40B4-BE49-F238E27FC236}">
                <a16:creationId xmlns:a16="http://schemas.microsoft.com/office/drawing/2014/main" id="{AB44C9DA-8B3E-807D-8154-DD23C7682C25}"/>
              </a:ext>
            </a:extLst>
          </p:cNvPr>
          <p:cNvSpPr txBox="1"/>
          <p:nvPr/>
        </p:nvSpPr>
        <p:spPr>
          <a:xfrm>
            <a:off x="4904296" y="295993"/>
            <a:ext cx="6094428" cy="307777"/>
          </a:xfrm>
          <a:prstGeom prst="rect">
            <a:avLst/>
          </a:prstGeom>
          <a:noFill/>
        </p:spPr>
        <p:txBody>
          <a:bodyPr wrap="square">
            <a:spAutoFit/>
          </a:bodyPr>
          <a:lstStyle/>
          <a:p>
            <a:r>
              <a:rPr lang="ar-EG" sz="1400" b="1" dirty="0">
                <a:solidFill>
                  <a:schemeClr val="accent5">
                    <a:lumMod val="75000"/>
                  </a:schemeClr>
                </a:solidFill>
              </a:rPr>
              <a:t>اختر الاجابة الصحيحة لكل سؤال من الأسئلة التالية:</a:t>
            </a:r>
            <a:endParaRPr lang="en-US" sz="1400" b="1" dirty="0">
              <a:solidFill>
                <a:schemeClr val="accent5">
                  <a:lumMod val="75000"/>
                </a:schemeClr>
              </a:solidFill>
            </a:endParaRPr>
          </a:p>
        </p:txBody>
      </p:sp>
      <p:sp>
        <p:nvSpPr>
          <p:cNvPr id="7" name="مربع نص 6">
            <a:extLst>
              <a:ext uri="{FF2B5EF4-FFF2-40B4-BE49-F238E27FC236}">
                <a16:creationId xmlns:a16="http://schemas.microsoft.com/office/drawing/2014/main" id="{C44E66D5-B5AA-70AC-CD48-A8F8D4DB7AD7}"/>
              </a:ext>
            </a:extLst>
          </p:cNvPr>
          <p:cNvSpPr txBox="1"/>
          <p:nvPr/>
        </p:nvSpPr>
        <p:spPr>
          <a:xfrm>
            <a:off x="3839066" y="603770"/>
            <a:ext cx="6094428" cy="6091348"/>
          </a:xfrm>
          <a:prstGeom prst="rect">
            <a:avLst/>
          </a:prstGeom>
          <a:noFill/>
          <a:ln>
            <a:noFill/>
          </a:ln>
        </p:spPr>
        <p:txBody>
          <a:bodyPr wrap="square">
            <a:spAutoFit/>
          </a:bodyPr>
          <a:lstStyle/>
          <a:p>
            <a:pPr algn="r" rtl="1">
              <a:lnSpc>
                <a:spcPct val="115000"/>
              </a:lnSpc>
              <a:spcAft>
                <a:spcPts val="0"/>
              </a:spcAft>
            </a:pPr>
            <a:r>
              <a:rPr lang="ar-EG" sz="1400" b="1" dirty="0">
                <a:solidFill>
                  <a:srgbClr val="000000"/>
                </a:solidFill>
                <a:latin typeface="Calibri" panose="020F0502020204030204" pitchFamily="34" charset="0"/>
                <a:cs typeface="Calibri" panose="020F0502020204030204" pitchFamily="34" charset="0"/>
              </a:rPr>
              <a:t>1. طريقة التدريس هي ...................</a:t>
            </a:r>
            <a:endParaRPr lang="en-US" sz="1400" dirty="0">
              <a:latin typeface="Calibri" panose="020F0502020204030204" pitchFamily="34" charset="0"/>
              <a:ea typeface="Calibri"/>
              <a:cs typeface="Calibri" panose="020F0502020204030204" pitchFamily="34" charset="0"/>
            </a:endParaRPr>
          </a:p>
          <a:p>
            <a:pPr algn="r" rtl="1">
              <a:lnSpc>
                <a:spcPct val="115000"/>
              </a:lnSpc>
            </a:pPr>
            <a:r>
              <a:rPr lang="ar-EG" sz="1400" dirty="0">
                <a:solidFill>
                  <a:srgbClr val="000000"/>
                </a:solidFill>
                <a:latin typeface="Calibri" panose="020F0502020204030204" pitchFamily="34" charset="0"/>
                <a:cs typeface="Calibri" panose="020F0502020204030204" pitchFamily="34" charset="0"/>
              </a:rPr>
              <a:t>أ- وسيلة </a:t>
            </a:r>
            <a:r>
              <a:rPr lang="ar-EG" sz="1400" dirty="0" err="1">
                <a:solidFill>
                  <a:srgbClr val="000000"/>
                </a:solidFill>
                <a:latin typeface="Calibri" panose="020F0502020204030204" pitchFamily="34" charset="0"/>
                <a:cs typeface="Calibri" panose="020F0502020204030204" pitchFamily="34" charset="0"/>
              </a:rPr>
              <a:t>الإتصال</a:t>
            </a:r>
            <a:r>
              <a:rPr lang="ar-EG" sz="1400" dirty="0">
                <a:solidFill>
                  <a:srgbClr val="000000"/>
                </a:solidFill>
                <a:latin typeface="Calibri" panose="020F0502020204030204" pitchFamily="34" charset="0"/>
                <a:cs typeface="Calibri" panose="020F0502020204030204" pitchFamily="34" charset="0"/>
              </a:rPr>
              <a:t> التي يستخدمها العلم من أجل إيصال أهداف الدرس إلى طلابه</a:t>
            </a:r>
            <a:endParaRPr lang="en-US" sz="1400" dirty="0">
              <a:latin typeface="Calibri" panose="020F0502020204030204" pitchFamily="34" charset="0"/>
              <a:ea typeface="Calibri"/>
              <a:cs typeface="Calibri" panose="020F0502020204030204" pitchFamily="34" charset="0"/>
            </a:endParaRPr>
          </a:p>
          <a:p>
            <a:pPr algn="r" rtl="1">
              <a:lnSpc>
                <a:spcPct val="115000"/>
              </a:lnSpc>
            </a:pPr>
            <a:r>
              <a:rPr lang="ar-EG" sz="1400" dirty="0">
                <a:solidFill>
                  <a:srgbClr val="000000"/>
                </a:solidFill>
                <a:latin typeface="Calibri" panose="020F0502020204030204" pitchFamily="34" charset="0"/>
                <a:cs typeface="Calibri" panose="020F0502020204030204" pitchFamily="34" charset="0"/>
              </a:rPr>
              <a:t>ب‌</a:t>
            </a:r>
            <a:r>
              <a:rPr lang="ar-SA" sz="1400" dirty="0">
                <a:solidFill>
                  <a:srgbClr val="000000"/>
                </a:solidFill>
                <a:latin typeface="Calibri" panose="020F0502020204030204" pitchFamily="34" charset="0"/>
                <a:cs typeface="Calibri" panose="020F0502020204030204" pitchFamily="34" charset="0"/>
              </a:rPr>
              <a:t> - </a:t>
            </a:r>
            <a:r>
              <a:rPr lang="ar-EG" sz="1400" dirty="0">
                <a:solidFill>
                  <a:srgbClr val="000000"/>
                </a:solidFill>
                <a:latin typeface="Calibri" panose="020F0502020204030204" pitchFamily="34" charset="0"/>
                <a:cs typeface="Calibri" panose="020F0502020204030204" pitchFamily="34" charset="0"/>
              </a:rPr>
              <a:t>إيجاد شيء غير مسبوق في الدرس </a:t>
            </a:r>
            <a:endParaRPr lang="en-US" sz="1400" dirty="0">
              <a:latin typeface="Calibri" panose="020F0502020204030204" pitchFamily="34" charset="0"/>
              <a:ea typeface="Calibri"/>
              <a:cs typeface="Calibri" panose="020F0502020204030204" pitchFamily="34" charset="0"/>
            </a:endParaRPr>
          </a:p>
          <a:p>
            <a:pPr algn="r" rtl="1">
              <a:lnSpc>
                <a:spcPct val="115000"/>
              </a:lnSpc>
            </a:pPr>
            <a:r>
              <a:rPr lang="ar-SA" sz="1400" dirty="0">
                <a:solidFill>
                  <a:srgbClr val="000000"/>
                </a:solidFill>
                <a:latin typeface="Calibri" panose="020F0502020204030204" pitchFamily="34" charset="0"/>
                <a:cs typeface="Calibri" panose="020F0502020204030204" pitchFamily="34" charset="0"/>
              </a:rPr>
              <a:t>ج</a:t>
            </a:r>
            <a:r>
              <a:rPr lang="ar-EG" sz="1400" dirty="0">
                <a:solidFill>
                  <a:srgbClr val="000000"/>
                </a:solidFill>
                <a:latin typeface="Calibri" panose="020F0502020204030204" pitchFamily="34" charset="0"/>
                <a:cs typeface="Calibri" panose="020F0502020204030204" pitchFamily="34" charset="0"/>
              </a:rPr>
              <a:t>- حل مشكلات الحاضر والمستقبل من خلال الدرس</a:t>
            </a:r>
            <a:endParaRPr lang="en-US" sz="1400" dirty="0">
              <a:latin typeface="Calibri" panose="020F0502020204030204" pitchFamily="34" charset="0"/>
              <a:ea typeface="Calibri"/>
              <a:cs typeface="Calibri" panose="020F0502020204030204" pitchFamily="34" charset="0"/>
            </a:endParaRPr>
          </a:p>
          <a:p>
            <a:pPr algn="r" rtl="1">
              <a:lnSpc>
                <a:spcPct val="115000"/>
              </a:lnSpc>
            </a:pPr>
            <a:r>
              <a:rPr lang="ar-EG" sz="1400" b="1" dirty="0">
                <a:solidFill>
                  <a:srgbClr val="000000"/>
                </a:solidFill>
                <a:latin typeface="Calibri" panose="020F0502020204030204" pitchFamily="34" charset="0"/>
                <a:cs typeface="Calibri" panose="020F0502020204030204" pitchFamily="34" charset="0"/>
              </a:rPr>
              <a:t>2. أسلوب التدريس هو ...................</a:t>
            </a:r>
            <a:endParaRPr lang="en-US" sz="1400" dirty="0">
              <a:latin typeface="Calibri" panose="020F0502020204030204" pitchFamily="34" charset="0"/>
              <a:ea typeface="Calibri"/>
              <a:cs typeface="Calibri" panose="020F0502020204030204" pitchFamily="34" charset="0"/>
            </a:endParaRPr>
          </a:p>
          <a:p>
            <a:pPr algn="r" rtl="1">
              <a:lnSpc>
                <a:spcPct val="115000"/>
              </a:lnSpc>
            </a:pPr>
            <a:r>
              <a:rPr lang="ar-EG" sz="1400" dirty="0">
                <a:solidFill>
                  <a:srgbClr val="000000"/>
                </a:solidFill>
                <a:latin typeface="Calibri" panose="020F0502020204030204" pitchFamily="34" charset="0"/>
                <a:cs typeface="Calibri" panose="020F0502020204030204" pitchFamily="34" charset="0"/>
              </a:rPr>
              <a:t>- تحقيق أداء متميز للمعلم  </a:t>
            </a:r>
            <a:endParaRPr lang="en-US" sz="1400" dirty="0">
              <a:latin typeface="Calibri" panose="020F0502020204030204" pitchFamily="34" charset="0"/>
              <a:ea typeface="Calibri"/>
              <a:cs typeface="Calibri" panose="020F0502020204030204" pitchFamily="34" charset="0"/>
            </a:endParaRPr>
          </a:p>
          <a:p>
            <a:pPr algn="r" rtl="1">
              <a:lnSpc>
                <a:spcPct val="115000"/>
              </a:lnSpc>
            </a:pPr>
            <a:r>
              <a:rPr lang="ar-EG" sz="1400" dirty="0">
                <a:solidFill>
                  <a:srgbClr val="000000"/>
                </a:solidFill>
                <a:latin typeface="Calibri" panose="020F0502020204030204" pitchFamily="34" charset="0"/>
                <a:cs typeface="Calibri" panose="020F0502020204030204" pitchFamily="34" charset="0"/>
              </a:rPr>
              <a:t>المعالجة العقلية للمدخلات الحسية للدرس</a:t>
            </a:r>
            <a:r>
              <a:rPr lang="en-US" sz="1400" dirty="0">
                <a:solidFill>
                  <a:srgbClr val="000000"/>
                </a:solidFill>
                <a:latin typeface="Calibri" panose="020F0502020204030204" pitchFamily="34" charset="0"/>
                <a:cs typeface="Calibri" panose="020F0502020204030204" pitchFamily="34" charset="0"/>
              </a:rPr>
              <a:t>- </a:t>
            </a:r>
            <a:endParaRPr lang="en-US" sz="1400" dirty="0">
              <a:latin typeface="Calibri" panose="020F0502020204030204" pitchFamily="34" charset="0"/>
              <a:ea typeface="Calibri"/>
              <a:cs typeface="Calibri" panose="020F0502020204030204" pitchFamily="34" charset="0"/>
            </a:endParaRPr>
          </a:p>
          <a:p>
            <a:pPr algn="r" rtl="1">
              <a:lnSpc>
                <a:spcPct val="115000"/>
              </a:lnSpc>
            </a:pPr>
            <a:r>
              <a:rPr lang="ar-EG" sz="1400" dirty="0">
                <a:solidFill>
                  <a:srgbClr val="000000"/>
                </a:solidFill>
                <a:latin typeface="Calibri" panose="020F0502020204030204" pitchFamily="34" charset="0"/>
                <a:cs typeface="Calibri" panose="020F0502020204030204" pitchFamily="34" charset="0"/>
              </a:rPr>
              <a:t>‌- الكيفية التي يتناول بها المعلم الطريقة ( طريقة التدريس)</a:t>
            </a:r>
            <a:endParaRPr lang="en-US" sz="1400" dirty="0">
              <a:latin typeface="Calibri" panose="020F0502020204030204" pitchFamily="34" charset="0"/>
              <a:ea typeface="Calibri"/>
              <a:cs typeface="Calibri" panose="020F0502020204030204" pitchFamily="34" charset="0"/>
            </a:endParaRPr>
          </a:p>
          <a:p>
            <a:pPr algn="r" rtl="1">
              <a:lnSpc>
                <a:spcPct val="115000"/>
              </a:lnSpc>
            </a:pPr>
            <a:r>
              <a:rPr lang="ar-EG" sz="1400" b="1" dirty="0">
                <a:solidFill>
                  <a:srgbClr val="000000"/>
                </a:solidFill>
                <a:latin typeface="Calibri" panose="020F0502020204030204" pitchFamily="34" charset="0"/>
                <a:cs typeface="Calibri" panose="020F0502020204030204" pitchFamily="34" charset="0"/>
              </a:rPr>
              <a:t>3. الاستراتيجية هي...................</a:t>
            </a:r>
            <a:endParaRPr lang="en-US" sz="1400" dirty="0">
              <a:latin typeface="Calibri" panose="020F0502020204030204" pitchFamily="34" charset="0"/>
              <a:ea typeface="Calibri"/>
              <a:cs typeface="Calibri" panose="020F0502020204030204" pitchFamily="34" charset="0"/>
            </a:endParaRPr>
          </a:p>
          <a:p>
            <a:pPr marL="342900" lvl="0" indent="-342900" algn="r" rtl="1">
              <a:spcAft>
                <a:spcPts val="0"/>
              </a:spcAft>
              <a:buFont typeface="+mj-cs"/>
              <a:buAutoNum type="arabic2Minus"/>
              <a:tabLst>
                <a:tab pos="457200" algn="l"/>
              </a:tabLst>
            </a:pPr>
            <a:r>
              <a:rPr lang="ar-EG" sz="1400" dirty="0">
                <a:solidFill>
                  <a:srgbClr val="000000"/>
                </a:solidFill>
                <a:latin typeface="Calibri" panose="020F0502020204030204" pitchFamily="34" charset="0"/>
                <a:cs typeface="Calibri" panose="020F0502020204030204" pitchFamily="34" charset="0"/>
              </a:rPr>
              <a:t> الإبداع</a:t>
            </a:r>
            <a:endParaRPr lang="en-US" sz="1400" dirty="0">
              <a:latin typeface="Calibri" panose="020F0502020204030204" pitchFamily="34" charset="0"/>
              <a:cs typeface="Calibri" panose="020F0502020204030204" pitchFamily="34" charset="0"/>
            </a:endParaRPr>
          </a:p>
          <a:p>
            <a:pPr marL="342900" lvl="0" indent="-342900" algn="r" rtl="1">
              <a:spcAft>
                <a:spcPts val="0"/>
              </a:spcAft>
              <a:buFont typeface="+mj-cs"/>
              <a:buAutoNum type="arabic2Minus"/>
              <a:tabLst>
                <a:tab pos="457200" algn="l"/>
              </a:tabLst>
            </a:pPr>
            <a:r>
              <a:rPr lang="ar-EG" sz="1400" dirty="0">
                <a:solidFill>
                  <a:srgbClr val="000000"/>
                </a:solidFill>
                <a:latin typeface="Calibri" panose="020F0502020204030204" pitchFamily="34" charset="0"/>
                <a:cs typeface="Calibri" panose="020F0502020204030204" pitchFamily="34" charset="0"/>
              </a:rPr>
              <a:t>التحليل والتركيب</a:t>
            </a:r>
            <a:endParaRPr lang="en-US" sz="1400" dirty="0">
              <a:latin typeface="Calibri" panose="020F0502020204030204" pitchFamily="34" charset="0"/>
              <a:cs typeface="Calibri" panose="020F0502020204030204" pitchFamily="34" charset="0"/>
            </a:endParaRPr>
          </a:p>
          <a:p>
            <a:pPr marL="342900" lvl="0" indent="-342900" algn="r" rtl="1">
              <a:spcAft>
                <a:spcPts val="0"/>
              </a:spcAft>
              <a:buFont typeface="+mj-cs"/>
              <a:buAutoNum type="arabic2Minus"/>
              <a:tabLst>
                <a:tab pos="457200" algn="l"/>
              </a:tabLst>
            </a:pPr>
            <a:r>
              <a:rPr lang="ar-EG" sz="1400" dirty="0">
                <a:solidFill>
                  <a:srgbClr val="000000"/>
                </a:solidFill>
                <a:latin typeface="Calibri" panose="020F0502020204030204" pitchFamily="34" charset="0"/>
                <a:cs typeface="Calibri" panose="020F0502020204030204" pitchFamily="34" charset="0"/>
              </a:rPr>
              <a:t> خطة واسعة وعريضة للتدريس</a:t>
            </a:r>
            <a:endParaRPr lang="en-US" sz="1400" dirty="0">
              <a:latin typeface="Calibri" panose="020F0502020204030204" pitchFamily="34" charset="0"/>
              <a:cs typeface="Calibri" panose="020F0502020204030204" pitchFamily="34" charset="0"/>
            </a:endParaRPr>
          </a:p>
          <a:p>
            <a:pPr algn="r" rtl="1">
              <a:lnSpc>
                <a:spcPct val="115000"/>
              </a:lnSpc>
            </a:pPr>
            <a:r>
              <a:rPr lang="ar-EG" sz="1400" b="1" dirty="0">
                <a:solidFill>
                  <a:srgbClr val="000000"/>
                </a:solidFill>
                <a:latin typeface="Calibri" panose="020F0502020204030204" pitchFamily="34" charset="0"/>
                <a:cs typeface="Calibri" panose="020F0502020204030204" pitchFamily="34" charset="0"/>
              </a:rPr>
              <a:t>4. التعلم هو ................... </a:t>
            </a:r>
            <a:endParaRPr lang="en-US" sz="1400" dirty="0">
              <a:latin typeface="Calibri" panose="020F0502020204030204" pitchFamily="34" charset="0"/>
              <a:ea typeface="Calibri"/>
              <a:cs typeface="Calibri" panose="020F0502020204030204" pitchFamily="34" charset="0"/>
            </a:endParaRPr>
          </a:p>
          <a:p>
            <a:pPr marL="342900" lvl="0" indent="-342900" algn="r" rtl="1">
              <a:spcAft>
                <a:spcPts val="0"/>
              </a:spcAft>
              <a:buFont typeface="+mj-cs"/>
              <a:buAutoNum type="arabic1Minus"/>
              <a:tabLst>
                <a:tab pos="457200" algn="l"/>
              </a:tabLst>
            </a:pPr>
            <a:r>
              <a:rPr lang="ar-EG" sz="1400" dirty="0">
                <a:solidFill>
                  <a:srgbClr val="000000"/>
                </a:solidFill>
                <a:latin typeface="Calibri" panose="020F0502020204030204" pitchFamily="34" charset="0"/>
                <a:cs typeface="Calibri" panose="020F0502020204030204" pitchFamily="34" charset="0"/>
              </a:rPr>
              <a:t>التوصل إلى فكرة جديدة بالكامل ترتبط بالتكنولوجيا</a:t>
            </a:r>
            <a:endParaRPr lang="en-US" sz="1400" dirty="0">
              <a:latin typeface="Calibri" panose="020F0502020204030204" pitchFamily="34" charset="0"/>
              <a:cs typeface="Calibri" panose="020F0502020204030204" pitchFamily="34" charset="0"/>
            </a:endParaRPr>
          </a:p>
          <a:p>
            <a:pPr marL="342900" lvl="0" indent="-342900" algn="r" rtl="1">
              <a:spcAft>
                <a:spcPts val="0"/>
              </a:spcAft>
              <a:buFont typeface="+mj-cs"/>
              <a:buAutoNum type="arabic1Minus"/>
              <a:tabLst>
                <a:tab pos="457200" algn="l"/>
              </a:tabLst>
            </a:pPr>
            <a:r>
              <a:rPr lang="ar-EG" sz="1400" dirty="0">
                <a:solidFill>
                  <a:srgbClr val="000000"/>
                </a:solidFill>
                <a:latin typeface="Calibri" panose="020F0502020204030204" pitchFamily="34" charset="0"/>
                <a:cs typeface="Calibri" panose="020F0502020204030204" pitchFamily="34" charset="0"/>
              </a:rPr>
              <a:t>نتاج عملية التعليم </a:t>
            </a:r>
            <a:endParaRPr lang="en-US" sz="1400" dirty="0">
              <a:latin typeface="Calibri" panose="020F0502020204030204" pitchFamily="34" charset="0"/>
              <a:cs typeface="Calibri" panose="020F0502020204030204" pitchFamily="34" charset="0"/>
            </a:endParaRPr>
          </a:p>
          <a:p>
            <a:pPr marL="342900" lvl="0" indent="-342900" algn="r" rtl="1">
              <a:spcAft>
                <a:spcPts val="0"/>
              </a:spcAft>
              <a:buFont typeface="+mj-cs"/>
              <a:buAutoNum type="arabic1Minus"/>
              <a:tabLst>
                <a:tab pos="457200" algn="l"/>
              </a:tabLst>
            </a:pPr>
            <a:r>
              <a:rPr lang="ar-EG" sz="1400" dirty="0">
                <a:solidFill>
                  <a:srgbClr val="000000"/>
                </a:solidFill>
                <a:latin typeface="Calibri" panose="020F0502020204030204" pitchFamily="34" charset="0"/>
                <a:cs typeface="Calibri" panose="020F0502020204030204" pitchFamily="34" charset="0"/>
              </a:rPr>
              <a:t>التوصل لمعلومات جديدة</a:t>
            </a:r>
            <a:endParaRPr lang="en-US" sz="1400" dirty="0">
              <a:latin typeface="Calibri" panose="020F0502020204030204" pitchFamily="34" charset="0"/>
              <a:cs typeface="Calibri" panose="020F0502020204030204" pitchFamily="34" charset="0"/>
            </a:endParaRPr>
          </a:p>
          <a:p>
            <a:pPr algn="r" rtl="1">
              <a:lnSpc>
                <a:spcPct val="115000"/>
              </a:lnSpc>
              <a:spcAft>
                <a:spcPts val="0"/>
              </a:spcAft>
            </a:pPr>
            <a:r>
              <a:rPr lang="ar-EG" sz="1400" b="1" dirty="0">
                <a:solidFill>
                  <a:srgbClr val="000000"/>
                </a:solidFill>
                <a:latin typeface="Calibri" panose="020F0502020204030204" pitchFamily="34" charset="0"/>
                <a:cs typeface="Calibri" panose="020F0502020204030204" pitchFamily="34" charset="0"/>
              </a:rPr>
              <a:t>5. نشأة نظرية الفورمات في ................... </a:t>
            </a:r>
            <a:endParaRPr lang="en-US" sz="1400" dirty="0">
              <a:latin typeface="Calibri" panose="020F0502020204030204" pitchFamily="34" charset="0"/>
              <a:ea typeface="Calibri"/>
              <a:cs typeface="Calibri" panose="020F0502020204030204" pitchFamily="34" charset="0"/>
            </a:endParaRPr>
          </a:p>
          <a:p>
            <a:pPr marL="342900" lvl="0" indent="-342900" algn="r" rtl="1">
              <a:spcAft>
                <a:spcPts val="0"/>
              </a:spcAft>
              <a:buFont typeface="+mj-cs"/>
              <a:buAutoNum type="arabic1Minus"/>
              <a:tabLst>
                <a:tab pos="457200" algn="l"/>
              </a:tabLst>
            </a:pPr>
            <a:r>
              <a:rPr lang="ar-EG" sz="1400" dirty="0">
                <a:solidFill>
                  <a:srgbClr val="000000"/>
                </a:solidFill>
                <a:latin typeface="Calibri" panose="020F0502020204030204" pitchFamily="34" charset="0"/>
                <a:cs typeface="Calibri" panose="020F0502020204030204" pitchFamily="34" charset="0"/>
              </a:rPr>
              <a:t>ألمانيا</a:t>
            </a:r>
            <a:endParaRPr lang="en-US" sz="1400" dirty="0">
              <a:latin typeface="Calibri" panose="020F0502020204030204" pitchFamily="34" charset="0"/>
              <a:cs typeface="Calibri" panose="020F0502020204030204" pitchFamily="34" charset="0"/>
            </a:endParaRPr>
          </a:p>
          <a:p>
            <a:pPr marL="342900" lvl="0" indent="-342900" algn="r" rtl="1">
              <a:spcAft>
                <a:spcPts val="0"/>
              </a:spcAft>
              <a:buFont typeface="+mj-cs"/>
              <a:buAutoNum type="arabic1Minus"/>
              <a:tabLst>
                <a:tab pos="457200" algn="l"/>
              </a:tabLst>
            </a:pPr>
            <a:r>
              <a:rPr lang="ar-EG" sz="1400" dirty="0">
                <a:solidFill>
                  <a:srgbClr val="000000"/>
                </a:solidFill>
                <a:latin typeface="Calibri" panose="020F0502020204030204" pitchFamily="34" charset="0"/>
                <a:cs typeface="Calibri" panose="020F0502020204030204" pitchFamily="34" charset="0"/>
              </a:rPr>
              <a:t>فرنسا</a:t>
            </a:r>
            <a:endParaRPr lang="en-US" sz="1400" dirty="0">
              <a:latin typeface="Calibri" panose="020F0502020204030204" pitchFamily="34" charset="0"/>
              <a:cs typeface="Calibri" panose="020F0502020204030204" pitchFamily="34" charset="0"/>
            </a:endParaRPr>
          </a:p>
          <a:p>
            <a:pPr marL="342900" lvl="0" indent="-342900" algn="r" rtl="1">
              <a:spcAft>
                <a:spcPts val="0"/>
              </a:spcAft>
              <a:buFont typeface="+mj-cs"/>
              <a:buAutoNum type="arabic1Minus"/>
              <a:tabLst>
                <a:tab pos="457200" algn="l"/>
              </a:tabLst>
            </a:pPr>
            <a:r>
              <a:rPr lang="ar-EG" sz="1400" dirty="0">
                <a:solidFill>
                  <a:srgbClr val="000000"/>
                </a:solidFill>
                <a:latin typeface="Calibri" panose="020F0502020204030204" pitchFamily="34" charset="0"/>
                <a:cs typeface="Calibri" panose="020F0502020204030204" pitchFamily="34" charset="0"/>
              </a:rPr>
              <a:t>الولايات المتحدة الأمريكية</a:t>
            </a:r>
            <a:endParaRPr lang="en-US" sz="1400" dirty="0">
              <a:latin typeface="Calibri" panose="020F0502020204030204" pitchFamily="34" charset="0"/>
              <a:cs typeface="Calibri" panose="020F0502020204030204" pitchFamily="34" charset="0"/>
            </a:endParaRPr>
          </a:p>
          <a:p>
            <a:pPr algn="r" rtl="1">
              <a:lnSpc>
                <a:spcPct val="115000"/>
              </a:lnSpc>
              <a:spcAft>
                <a:spcPts val="0"/>
              </a:spcAft>
            </a:pPr>
            <a:r>
              <a:rPr lang="ar-EG" sz="1400" b="1" dirty="0">
                <a:solidFill>
                  <a:srgbClr val="000000"/>
                </a:solidFill>
                <a:latin typeface="Calibri" panose="020F0502020204030204" pitchFamily="34" charset="0"/>
                <a:cs typeface="Calibri" panose="020F0502020204030204" pitchFamily="34" charset="0"/>
              </a:rPr>
              <a:t>6. مفهوم استراتيجية الفورمات 4 </a:t>
            </a:r>
            <a:r>
              <a:rPr lang="en-US" sz="1400" b="1" dirty="0">
                <a:solidFill>
                  <a:srgbClr val="000000"/>
                </a:solidFill>
                <a:latin typeface="Calibri" panose="020F0502020204030204" pitchFamily="34" charset="0"/>
                <a:cs typeface="Calibri" panose="020F0502020204030204" pitchFamily="34" charset="0"/>
              </a:rPr>
              <a:t>MAT</a:t>
            </a:r>
            <a:r>
              <a:rPr lang="ar-EG" sz="1400" b="1" dirty="0">
                <a:solidFill>
                  <a:srgbClr val="000000"/>
                </a:solidFill>
                <a:latin typeface="Calibri" panose="020F0502020204030204" pitchFamily="34" charset="0"/>
                <a:cs typeface="Calibri" panose="020F0502020204030204" pitchFamily="34" charset="0"/>
              </a:rPr>
              <a:t>  لمكارثي هو ................... </a:t>
            </a:r>
            <a:endParaRPr lang="en-US" sz="1400" dirty="0">
              <a:latin typeface="Calibri" panose="020F0502020204030204" pitchFamily="34" charset="0"/>
              <a:ea typeface="Calibri"/>
              <a:cs typeface="Calibri" panose="020F0502020204030204" pitchFamily="34" charset="0"/>
            </a:endParaRPr>
          </a:p>
          <a:p>
            <a:pPr marL="342900" lvl="0" indent="-342900" algn="r" rtl="1">
              <a:spcAft>
                <a:spcPts val="0"/>
              </a:spcAft>
              <a:buFont typeface="+mj-cs"/>
              <a:buAutoNum type="arabic1Minus"/>
              <a:tabLst>
                <a:tab pos="457200" algn="l"/>
              </a:tabLst>
            </a:pPr>
            <a:r>
              <a:rPr lang="ar-EG" sz="1400" dirty="0">
                <a:solidFill>
                  <a:srgbClr val="000000"/>
                </a:solidFill>
                <a:latin typeface="Calibri" panose="020F0502020204030204" pitchFamily="34" charset="0"/>
                <a:cs typeface="Calibri" panose="020F0502020204030204" pitchFamily="34" charset="0"/>
              </a:rPr>
              <a:t>نظام للتعليم والتدريب قائم علي أساليب التعلم الأربع الاساسية التي تعتبر أساس تسميته بهذا الاسم </a:t>
            </a:r>
            <a:endParaRPr lang="en-US" sz="1400" dirty="0">
              <a:latin typeface="Calibri" panose="020F0502020204030204" pitchFamily="34" charset="0"/>
              <a:cs typeface="Calibri" panose="020F0502020204030204" pitchFamily="34" charset="0"/>
            </a:endParaRPr>
          </a:p>
          <a:p>
            <a:pPr marL="342900" lvl="0" indent="-342900" algn="r" rtl="1">
              <a:spcAft>
                <a:spcPts val="0"/>
              </a:spcAft>
              <a:buFont typeface="+mj-cs"/>
              <a:buAutoNum type="arabic1Minus"/>
              <a:tabLst>
                <a:tab pos="457200" algn="l"/>
              </a:tabLst>
            </a:pPr>
            <a:r>
              <a:rPr lang="ar-EG" sz="1400" dirty="0">
                <a:solidFill>
                  <a:srgbClr val="000000"/>
                </a:solidFill>
                <a:latin typeface="Calibri" panose="020F0502020204030204" pitchFamily="34" charset="0"/>
                <a:cs typeface="Calibri" panose="020F0502020204030204" pitchFamily="34" charset="0"/>
              </a:rPr>
              <a:t>دمج مهارات التفكير في محتوى الدراسة</a:t>
            </a:r>
            <a:endParaRPr lang="en-US" sz="1400" dirty="0">
              <a:latin typeface="Calibri" panose="020F0502020204030204" pitchFamily="34" charset="0"/>
              <a:cs typeface="Calibri" panose="020F0502020204030204" pitchFamily="34" charset="0"/>
            </a:endParaRPr>
          </a:p>
          <a:p>
            <a:pPr marL="342900" lvl="0" indent="-342900" algn="r" rtl="1">
              <a:spcAft>
                <a:spcPts val="0"/>
              </a:spcAft>
              <a:buFont typeface="+mj-cs"/>
              <a:buAutoNum type="arabic1Minus"/>
              <a:tabLst>
                <a:tab pos="457200" algn="l"/>
              </a:tabLst>
            </a:pPr>
            <a:r>
              <a:rPr lang="ar-EG" sz="1400" dirty="0">
                <a:solidFill>
                  <a:srgbClr val="000000"/>
                </a:solidFill>
                <a:latin typeface="Calibri" panose="020F0502020204030204" pitchFamily="34" charset="0"/>
                <a:cs typeface="Calibri" panose="020F0502020204030204" pitchFamily="34" charset="0"/>
              </a:rPr>
              <a:t>المحتوى الشامل في التعليم</a:t>
            </a:r>
            <a:r>
              <a:rPr lang="ar-EG" sz="1400" dirty="0">
                <a:latin typeface="Calibri" panose="020F0502020204030204" pitchFamily="34" charset="0"/>
                <a:ea typeface="Times New Roman"/>
                <a:cs typeface="Calibri" panose="020F0502020204030204" pitchFamily="34" charset="0"/>
              </a:rPr>
              <a:t> </a:t>
            </a:r>
            <a:endParaRPr lang="en-US" sz="1400" dirty="0">
              <a:latin typeface="Calibri" panose="020F0502020204030204" pitchFamily="34" charset="0"/>
              <a:cs typeface="Calibri" panose="020F0502020204030204" pitchFamily="34" charset="0"/>
            </a:endParaRPr>
          </a:p>
          <a:p>
            <a:pPr algn="r" rtl="1">
              <a:lnSpc>
                <a:spcPct val="115000"/>
              </a:lnSpc>
              <a:spcAft>
                <a:spcPts val="1000"/>
              </a:spcAft>
            </a:pPr>
            <a:r>
              <a:rPr lang="ar-SA" sz="1400" dirty="0">
                <a:latin typeface="Calibri" panose="020F0502020204030204" pitchFamily="34" charset="0"/>
                <a:ea typeface="Calibri"/>
                <a:cs typeface="Calibri" panose="020F0502020204030204" pitchFamily="34" charset="0"/>
              </a:rPr>
              <a:t> </a:t>
            </a:r>
            <a:endParaRPr lang="en-US"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49225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1">
            <a:extLst>
              <a:ext uri="{FF2B5EF4-FFF2-40B4-BE49-F238E27FC236}">
                <a16:creationId xmlns:a16="http://schemas.microsoft.com/office/drawing/2014/main" id="{94E932CD-81E1-4A8F-A1AD-C6B93DEBBB11}"/>
              </a:ext>
            </a:extLst>
          </p:cNvPr>
          <p:cNvSpPr/>
          <p:nvPr/>
        </p:nvSpPr>
        <p:spPr>
          <a:xfrm rot="2594763">
            <a:off x="7968835" y="1818006"/>
            <a:ext cx="548640" cy="548640"/>
          </a:xfrm>
          <a:prstGeom prst="roundRect">
            <a:avLst/>
          </a:prstGeom>
          <a:solidFill>
            <a:srgbClr val="DC7AD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4" name="Rounded Rectangle 4">
            <a:extLst>
              <a:ext uri="{FF2B5EF4-FFF2-40B4-BE49-F238E27FC236}">
                <a16:creationId xmlns:a16="http://schemas.microsoft.com/office/drawing/2014/main" id="{9A6CCF47-069C-4BF1-AFE4-86E841AB2EF3}"/>
              </a:ext>
            </a:extLst>
          </p:cNvPr>
          <p:cNvSpPr/>
          <p:nvPr/>
        </p:nvSpPr>
        <p:spPr>
          <a:xfrm rot="2594763">
            <a:off x="8690196" y="2653689"/>
            <a:ext cx="548640" cy="548640"/>
          </a:xfrm>
          <a:prstGeom prst="roundRect">
            <a:avLst/>
          </a:prstGeom>
          <a:solidFill>
            <a:srgbClr val="74499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5" name="Rounded Rectangle 5">
            <a:extLst>
              <a:ext uri="{FF2B5EF4-FFF2-40B4-BE49-F238E27FC236}">
                <a16:creationId xmlns:a16="http://schemas.microsoft.com/office/drawing/2014/main" id="{581ABC61-9A5D-47AC-8549-F54103142919}"/>
              </a:ext>
            </a:extLst>
          </p:cNvPr>
          <p:cNvSpPr/>
          <p:nvPr/>
        </p:nvSpPr>
        <p:spPr>
          <a:xfrm rot="2594763">
            <a:off x="7968836" y="3404271"/>
            <a:ext cx="548640" cy="548640"/>
          </a:xfrm>
          <a:prstGeom prst="round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sp>
        <p:nvSpPr>
          <p:cNvPr id="6" name="Rounded Rectangle 6">
            <a:extLst>
              <a:ext uri="{FF2B5EF4-FFF2-40B4-BE49-F238E27FC236}">
                <a16:creationId xmlns:a16="http://schemas.microsoft.com/office/drawing/2014/main" id="{D32DC4E3-5F02-4C29-82E5-0CBF59232891}"/>
              </a:ext>
            </a:extLst>
          </p:cNvPr>
          <p:cNvSpPr/>
          <p:nvPr/>
        </p:nvSpPr>
        <p:spPr>
          <a:xfrm rot="2594763">
            <a:off x="8690195" y="4180206"/>
            <a:ext cx="548640" cy="548640"/>
          </a:xfrm>
          <a:prstGeom prst="roundRect">
            <a:avLst/>
          </a:prstGeom>
          <a:solidFill>
            <a:srgbClr val="BFD4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cxnSp>
        <p:nvCxnSpPr>
          <p:cNvPr id="7" name="Straight Connector 7">
            <a:extLst>
              <a:ext uri="{FF2B5EF4-FFF2-40B4-BE49-F238E27FC236}">
                <a16:creationId xmlns:a16="http://schemas.microsoft.com/office/drawing/2014/main" id="{847C4085-FF92-47E8-9729-24E43F25D500}"/>
              </a:ext>
            </a:extLst>
          </p:cNvPr>
          <p:cNvCxnSpPr/>
          <p:nvPr/>
        </p:nvCxnSpPr>
        <p:spPr>
          <a:xfrm flipH="1">
            <a:off x="4762018" y="2092326"/>
            <a:ext cx="3193262" cy="0"/>
          </a:xfrm>
          <a:prstGeom prst="line">
            <a:avLst/>
          </a:prstGeom>
          <a:ln w="19050">
            <a:solidFill>
              <a:srgbClr val="DC7AD7"/>
            </a:solidFill>
          </a:ln>
        </p:spPr>
        <p:style>
          <a:lnRef idx="1">
            <a:schemeClr val="accent1"/>
          </a:lnRef>
          <a:fillRef idx="0">
            <a:schemeClr val="accent1"/>
          </a:fillRef>
          <a:effectRef idx="0">
            <a:schemeClr val="accent1"/>
          </a:effectRef>
          <a:fontRef idx="minor">
            <a:schemeClr val="tx1"/>
          </a:fontRef>
        </p:style>
      </p:cxnSp>
      <p:cxnSp>
        <p:nvCxnSpPr>
          <p:cNvPr id="8" name="Straight Connector 9">
            <a:extLst>
              <a:ext uri="{FF2B5EF4-FFF2-40B4-BE49-F238E27FC236}">
                <a16:creationId xmlns:a16="http://schemas.microsoft.com/office/drawing/2014/main" id="{30F833DB-8C72-475B-B429-B04B34393727}"/>
              </a:ext>
            </a:extLst>
          </p:cNvPr>
          <p:cNvCxnSpPr/>
          <p:nvPr/>
        </p:nvCxnSpPr>
        <p:spPr>
          <a:xfrm flipH="1">
            <a:off x="5792165" y="2928009"/>
            <a:ext cx="3067355" cy="0"/>
          </a:xfrm>
          <a:prstGeom prst="line">
            <a:avLst/>
          </a:prstGeom>
          <a:ln w="19050">
            <a:solidFill>
              <a:srgbClr val="74499E"/>
            </a:solidFill>
          </a:ln>
        </p:spPr>
        <p:style>
          <a:lnRef idx="1">
            <a:schemeClr val="accent1"/>
          </a:lnRef>
          <a:fillRef idx="0">
            <a:schemeClr val="accent1"/>
          </a:fillRef>
          <a:effectRef idx="0">
            <a:schemeClr val="accent1"/>
          </a:effectRef>
          <a:fontRef idx="minor">
            <a:schemeClr val="tx1"/>
          </a:fontRef>
        </p:style>
      </p:cxnSp>
      <p:cxnSp>
        <p:nvCxnSpPr>
          <p:cNvPr id="9" name="Straight Connector 10">
            <a:extLst>
              <a:ext uri="{FF2B5EF4-FFF2-40B4-BE49-F238E27FC236}">
                <a16:creationId xmlns:a16="http://schemas.microsoft.com/office/drawing/2014/main" id="{EF12EC6D-16D2-4C56-A5F9-CFB492EF9DF8}"/>
              </a:ext>
            </a:extLst>
          </p:cNvPr>
          <p:cNvCxnSpPr/>
          <p:nvPr/>
        </p:nvCxnSpPr>
        <p:spPr>
          <a:xfrm flipH="1">
            <a:off x="4900914" y="3689845"/>
            <a:ext cx="3161046"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0" name="Straight Connector 15">
            <a:extLst>
              <a:ext uri="{FF2B5EF4-FFF2-40B4-BE49-F238E27FC236}">
                <a16:creationId xmlns:a16="http://schemas.microsoft.com/office/drawing/2014/main" id="{32A9EA7E-112D-4906-BA9C-5CBCB6704135}"/>
              </a:ext>
            </a:extLst>
          </p:cNvPr>
          <p:cNvCxnSpPr/>
          <p:nvPr/>
        </p:nvCxnSpPr>
        <p:spPr>
          <a:xfrm flipH="1">
            <a:off x="5698474" y="4455704"/>
            <a:ext cx="3161046" cy="0"/>
          </a:xfrm>
          <a:prstGeom prst="line">
            <a:avLst/>
          </a:prstGeom>
          <a:ln w="19050">
            <a:solidFill>
              <a:srgbClr val="BFD44F"/>
            </a:solidFill>
          </a:ln>
        </p:spPr>
        <p:style>
          <a:lnRef idx="1">
            <a:schemeClr val="accent1"/>
          </a:lnRef>
          <a:fillRef idx="0">
            <a:schemeClr val="accent1"/>
          </a:fillRef>
          <a:effectRef idx="0">
            <a:schemeClr val="accent1"/>
          </a:effectRef>
          <a:fontRef idx="minor">
            <a:schemeClr val="tx1"/>
          </a:fontRef>
        </p:style>
      </p:cxnSp>
      <p:sp>
        <p:nvSpPr>
          <p:cNvPr id="11" name="TextBox 14">
            <a:extLst>
              <a:ext uri="{FF2B5EF4-FFF2-40B4-BE49-F238E27FC236}">
                <a16:creationId xmlns:a16="http://schemas.microsoft.com/office/drawing/2014/main" id="{BE1AC889-67DA-4062-98E1-2D7BEFC9DFEE}"/>
              </a:ext>
            </a:extLst>
          </p:cNvPr>
          <p:cNvSpPr txBox="1"/>
          <p:nvPr/>
        </p:nvSpPr>
        <p:spPr>
          <a:xfrm>
            <a:off x="3982205" y="1892271"/>
            <a:ext cx="707245" cy="400110"/>
          </a:xfrm>
          <a:prstGeom prst="rect">
            <a:avLst/>
          </a:prstGeom>
          <a:noFill/>
        </p:spPr>
        <p:txBody>
          <a:bodyPr wrap="none" rtlCol="0">
            <a:spAutoFit/>
          </a:bodyPr>
          <a:lstStyle/>
          <a:p>
            <a:r>
              <a:rPr lang="ar-EG" sz="2000" dirty="0">
                <a:latin typeface="Calibri" panose="020F0502020204030204" pitchFamily="34" charset="0"/>
                <a:cs typeface="Calibri" panose="020F0502020204030204" pitchFamily="34" charset="0"/>
              </a:rPr>
              <a:t>اسمك</a:t>
            </a:r>
            <a:endParaRPr lang="en-US" sz="2000" dirty="0">
              <a:latin typeface="Calibri" panose="020F0502020204030204" pitchFamily="34" charset="0"/>
              <a:cs typeface="Calibri" panose="020F0502020204030204" pitchFamily="34" charset="0"/>
            </a:endParaRPr>
          </a:p>
        </p:txBody>
      </p:sp>
      <p:sp>
        <p:nvSpPr>
          <p:cNvPr id="12" name="TextBox 17">
            <a:extLst>
              <a:ext uri="{FF2B5EF4-FFF2-40B4-BE49-F238E27FC236}">
                <a16:creationId xmlns:a16="http://schemas.microsoft.com/office/drawing/2014/main" id="{18FBE985-8BCC-438E-8610-F6249CB28DF7}"/>
              </a:ext>
            </a:extLst>
          </p:cNvPr>
          <p:cNvSpPr txBox="1"/>
          <p:nvPr/>
        </p:nvSpPr>
        <p:spPr>
          <a:xfrm>
            <a:off x="4762018" y="2691031"/>
            <a:ext cx="891591" cy="400110"/>
          </a:xfrm>
          <a:prstGeom prst="rect">
            <a:avLst/>
          </a:prstGeom>
          <a:noFill/>
        </p:spPr>
        <p:txBody>
          <a:bodyPr wrap="none" rtlCol="0">
            <a:spAutoFit/>
          </a:bodyPr>
          <a:lstStyle/>
          <a:p>
            <a:r>
              <a:rPr lang="ar-EG" sz="2000" dirty="0">
                <a:latin typeface="Calibri" panose="020F0502020204030204" pitchFamily="34" charset="0"/>
                <a:cs typeface="Calibri" panose="020F0502020204030204" pitchFamily="34" charset="0"/>
              </a:rPr>
              <a:t>وظيفتك</a:t>
            </a:r>
            <a:endParaRPr lang="en-US" sz="2000" dirty="0">
              <a:latin typeface="Calibri" panose="020F0502020204030204" pitchFamily="34" charset="0"/>
              <a:cs typeface="Calibri" panose="020F0502020204030204" pitchFamily="34" charset="0"/>
            </a:endParaRPr>
          </a:p>
        </p:txBody>
      </p:sp>
      <p:sp>
        <p:nvSpPr>
          <p:cNvPr id="13" name="TextBox 18">
            <a:extLst>
              <a:ext uri="{FF2B5EF4-FFF2-40B4-BE49-F238E27FC236}">
                <a16:creationId xmlns:a16="http://schemas.microsoft.com/office/drawing/2014/main" id="{D53CF37E-FCF1-4217-98B9-3DA90085735D}"/>
              </a:ext>
            </a:extLst>
          </p:cNvPr>
          <p:cNvSpPr txBox="1"/>
          <p:nvPr/>
        </p:nvSpPr>
        <p:spPr>
          <a:xfrm>
            <a:off x="3901253" y="3489791"/>
            <a:ext cx="854721" cy="400110"/>
          </a:xfrm>
          <a:prstGeom prst="rect">
            <a:avLst/>
          </a:prstGeom>
          <a:noFill/>
        </p:spPr>
        <p:txBody>
          <a:bodyPr wrap="none" rtlCol="0">
            <a:spAutoFit/>
          </a:bodyPr>
          <a:lstStyle/>
          <a:p>
            <a:r>
              <a:rPr lang="ar-EG" sz="2000" dirty="0">
                <a:latin typeface="Calibri" panose="020F0502020204030204" pitchFamily="34" charset="0"/>
                <a:cs typeface="Calibri" panose="020F0502020204030204" pitchFamily="34" charset="0"/>
              </a:rPr>
              <a:t>هواياتك</a:t>
            </a:r>
            <a:endParaRPr lang="en-US" sz="2000" dirty="0">
              <a:latin typeface="Calibri" panose="020F0502020204030204" pitchFamily="34" charset="0"/>
              <a:cs typeface="Calibri" panose="020F0502020204030204" pitchFamily="34" charset="0"/>
            </a:endParaRPr>
          </a:p>
        </p:txBody>
      </p:sp>
      <p:sp>
        <p:nvSpPr>
          <p:cNvPr id="14" name="TextBox 19">
            <a:extLst>
              <a:ext uri="{FF2B5EF4-FFF2-40B4-BE49-F238E27FC236}">
                <a16:creationId xmlns:a16="http://schemas.microsoft.com/office/drawing/2014/main" id="{65248F4F-3682-4AE7-89FC-6BF20CBF8208}"/>
              </a:ext>
            </a:extLst>
          </p:cNvPr>
          <p:cNvSpPr txBox="1"/>
          <p:nvPr/>
        </p:nvSpPr>
        <p:spPr>
          <a:xfrm>
            <a:off x="4750796" y="4266209"/>
            <a:ext cx="619080" cy="400110"/>
          </a:xfrm>
          <a:prstGeom prst="rect">
            <a:avLst/>
          </a:prstGeom>
          <a:noFill/>
        </p:spPr>
        <p:txBody>
          <a:bodyPr wrap="none" rtlCol="0">
            <a:spAutoFit/>
          </a:bodyPr>
          <a:lstStyle/>
          <a:p>
            <a:r>
              <a:rPr lang="ar-EG" sz="2000" dirty="0">
                <a:latin typeface="Calibri" panose="020F0502020204030204" pitchFamily="34" charset="0"/>
                <a:cs typeface="Calibri" panose="020F0502020204030204" pitchFamily="34" charset="0"/>
              </a:rPr>
              <a:t>سنك</a:t>
            </a:r>
            <a:endParaRPr lang="en-US" sz="2000" dirty="0">
              <a:latin typeface="Calibri" panose="020F0502020204030204" pitchFamily="34" charset="0"/>
              <a:cs typeface="Calibri" panose="020F0502020204030204" pitchFamily="34" charset="0"/>
            </a:endParaRPr>
          </a:p>
        </p:txBody>
      </p:sp>
      <p:sp>
        <p:nvSpPr>
          <p:cNvPr id="15" name="TextBox 16">
            <a:extLst>
              <a:ext uri="{FF2B5EF4-FFF2-40B4-BE49-F238E27FC236}">
                <a16:creationId xmlns:a16="http://schemas.microsoft.com/office/drawing/2014/main" id="{80F3E2DD-E107-4997-870C-093ED93A30DA}"/>
              </a:ext>
            </a:extLst>
          </p:cNvPr>
          <p:cNvSpPr txBox="1"/>
          <p:nvPr/>
        </p:nvSpPr>
        <p:spPr>
          <a:xfrm>
            <a:off x="8066523" y="1880696"/>
            <a:ext cx="340158" cy="461665"/>
          </a:xfrm>
          <a:prstGeom prst="rect">
            <a:avLst/>
          </a:prstGeom>
          <a:noFill/>
        </p:spPr>
        <p:txBody>
          <a:bodyPr wrap="none" rtlCol="0">
            <a:spAutoFit/>
          </a:bodyPr>
          <a:lstStyle/>
          <a:p>
            <a:r>
              <a:rPr lang="ar-EG" sz="2400" b="1" dirty="0">
                <a:solidFill>
                  <a:srgbClr val="FFFCFF"/>
                </a:solidFill>
                <a:latin typeface="Calibri" panose="020F0502020204030204" pitchFamily="34" charset="0"/>
                <a:cs typeface="Calibri" panose="020F0502020204030204" pitchFamily="34" charset="0"/>
              </a:rPr>
              <a:t>1</a:t>
            </a:r>
            <a:endParaRPr lang="en-US" b="1" dirty="0">
              <a:solidFill>
                <a:srgbClr val="FFFCFF"/>
              </a:solidFill>
              <a:latin typeface="Calibri" panose="020F0502020204030204" pitchFamily="34" charset="0"/>
              <a:cs typeface="Calibri" panose="020F0502020204030204" pitchFamily="34" charset="0"/>
            </a:endParaRPr>
          </a:p>
        </p:txBody>
      </p:sp>
      <p:sp>
        <p:nvSpPr>
          <p:cNvPr id="16" name="TextBox 21">
            <a:extLst>
              <a:ext uri="{FF2B5EF4-FFF2-40B4-BE49-F238E27FC236}">
                <a16:creationId xmlns:a16="http://schemas.microsoft.com/office/drawing/2014/main" id="{CC2076A8-0061-45D1-A8F4-CDC54C6165EB}"/>
              </a:ext>
            </a:extLst>
          </p:cNvPr>
          <p:cNvSpPr txBox="1"/>
          <p:nvPr/>
        </p:nvSpPr>
        <p:spPr>
          <a:xfrm>
            <a:off x="8786421" y="2683640"/>
            <a:ext cx="340158" cy="461665"/>
          </a:xfrm>
          <a:prstGeom prst="rect">
            <a:avLst/>
          </a:prstGeom>
          <a:noFill/>
        </p:spPr>
        <p:txBody>
          <a:bodyPr wrap="none" rtlCol="0">
            <a:spAutoFit/>
          </a:bodyPr>
          <a:lstStyle/>
          <a:p>
            <a:r>
              <a:rPr lang="ar-EG" sz="2400" b="1" dirty="0">
                <a:solidFill>
                  <a:srgbClr val="FFFCFF"/>
                </a:solidFill>
                <a:latin typeface="Calibri" panose="020F0502020204030204" pitchFamily="34" charset="0"/>
                <a:cs typeface="Calibri" panose="020F0502020204030204" pitchFamily="34" charset="0"/>
              </a:rPr>
              <a:t>2</a:t>
            </a:r>
            <a:endParaRPr lang="en-US" b="1" dirty="0">
              <a:solidFill>
                <a:srgbClr val="FFFCFF"/>
              </a:solidFill>
              <a:latin typeface="Calibri" panose="020F0502020204030204" pitchFamily="34" charset="0"/>
              <a:cs typeface="Calibri" panose="020F0502020204030204" pitchFamily="34" charset="0"/>
            </a:endParaRPr>
          </a:p>
        </p:txBody>
      </p:sp>
      <p:sp>
        <p:nvSpPr>
          <p:cNvPr id="17" name="TextBox 22">
            <a:extLst>
              <a:ext uri="{FF2B5EF4-FFF2-40B4-BE49-F238E27FC236}">
                <a16:creationId xmlns:a16="http://schemas.microsoft.com/office/drawing/2014/main" id="{309764B6-7DD8-4ADC-AC2F-41DF5CDCE821}"/>
              </a:ext>
            </a:extLst>
          </p:cNvPr>
          <p:cNvSpPr txBox="1"/>
          <p:nvPr/>
        </p:nvSpPr>
        <p:spPr>
          <a:xfrm>
            <a:off x="8081704" y="3447758"/>
            <a:ext cx="340158" cy="461665"/>
          </a:xfrm>
          <a:prstGeom prst="rect">
            <a:avLst/>
          </a:prstGeom>
          <a:noFill/>
        </p:spPr>
        <p:txBody>
          <a:bodyPr wrap="none" rtlCol="0">
            <a:spAutoFit/>
          </a:bodyPr>
          <a:lstStyle/>
          <a:p>
            <a:r>
              <a:rPr lang="ar-EG" sz="2400" b="1" dirty="0">
                <a:solidFill>
                  <a:srgbClr val="FFFCFF"/>
                </a:solidFill>
                <a:latin typeface="Calibri" panose="020F0502020204030204" pitchFamily="34" charset="0"/>
                <a:cs typeface="Calibri" panose="020F0502020204030204" pitchFamily="34" charset="0"/>
              </a:rPr>
              <a:t>3</a:t>
            </a:r>
            <a:endParaRPr lang="en-US" b="1" dirty="0">
              <a:solidFill>
                <a:srgbClr val="FFFCFF"/>
              </a:solidFill>
              <a:latin typeface="Calibri" panose="020F0502020204030204" pitchFamily="34" charset="0"/>
              <a:cs typeface="Calibri" panose="020F0502020204030204" pitchFamily="34" charset="0"/>
            </a:endParaRPr>
          </a:p>
        </p:txBody>
      </p:sp>
      <p:sp>
        <p:nvSpPr>
          <p:cNvPr id="18" name="TextBox 23">
            <a:extLst>
              <a:ext uri="{FF2B5EF4-FFF2-40B4-BE49-F238E27FC236}">
                <a16:creationId xmlns:a16="http://schemas.microsoft.com/office/drawing/2014/main" id="{A6F55291-735B-4A6D-81D5-B15D24F7030D}"/>
              </a:ext>
            </a:extLst>
          </p:cNvPr>
          <p:cNvSpPr txBox="1"/>
          <p:nvPr/>
        </p:nvSpPr>
        <p:spPr>
          <a:xfrm>
            <a:off x="8790306" y="4235431"/>
            <a:ext cx="340158" cy="461665"/>
          </a:xfrm>
          <a:prstGeom prst="rect">
            <a:avLst/>
          </a:prstGeom>
          <a:noFill/>
        </p:spPr>
        <p:txBody>
          <a:bodyPr wrap="none" rtlCol="0">
            <a:spAutoFit/>
          </a:bodyPr>
          <a:lstStyle/>
          <a:p>
            <a:r>
              <a:rPr lang="ar-EG" sz="2400" b="1" dirty="0">
                <a:solidFill>
                  <a:srgbClr val="FFFCFF"/>
                </a:solidFill>
                <a:latin typeface="Calibri" panose="020F0502020204030204" pitchFamily="34" charset="0"/>
                <a:cs typeface="Calibri" panose="020F0502020204030204" pitchFamily="34" charset="0"/>
              </a:rPr>
              <a:t>4</a:t>
            </a:r>
            <a:endParaRPr lang="en-US" b="1" dirty="0">
              <a:solidFill>
                <a:srgbClr val="FFFCFF"/>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4515789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ربع نص 2">
            <a:extLst>
              <a:ext uri="{FF2B5EF4-FFF2-40B4-BE49-F238E27FC236}">
                <a16:creationId xmlns:a16="http://schemas.microsoft.com/office/drawing/2014/main" id="{BD4F469D-F8AD-ECC7-CD11-3F98B26F6184}"/>
              </a:ext>
            </a:extLst>
          </p:cNvPr>
          <p:cNvSpPr txBox="1"/>
          <p:nvPr/>
        </p:nvSpPr>
        <p:spPr>
          <a:xfrm>
            <a:off x="3047215" y="131975"/>
            <a:ext cx="7793610" cy="4298356"/>
          </a:xfrm>
          <a:prstGeom prst="rect">
            <a:avLst/>
          </a:prstGeom>
          <a:noFill/>
        </p:spPr>
        <p:txBody>
          <a:bodyPr wrap="square">
            <a:spAutoFit/>
          </a:bodyPr>
          <a:lstStyle/>
          <a:p>
            <a:pPr algn="r"/>
            <a:r>
              <a:rPr lang="en-US" sz="1600" b="1" dirty="0">
                <a:latin typeface="Calibri" panose="020F0502020204030204" pitchFamily="34" charset="0"/>
                <a:cs typeface="Calibri" panose="020F0502020204030204" pitchFamily="34" charset="0"/>
              </a:rPr>
              <a:t> </a:t>
            </a:r>
            <a:endParaRPr lang="en-US" sz="1600" dirty="0">
              <a:latin typeface="Calibri" panose="020F0502020204030204" pitchFamily="34" charset="0"/>
              <a:ea typeface="Times New Roman"/>
              <a:cs typeface="Calibri" panose="020F0502020204030204" pitchFamily="34" charset="0"/>
            </a:endParaRPr>
          </a:p>
          <a:p>
            <a:pPr algn="r" rtl="1">
              <a:spcAft>
                <a:spcPts val="0"/>
              </a:spcAft>
            </a:pPr>
            <a:r>
              <a:rPr lang="ar-EG" sz="1600" b="1" dirty="0">
                <a:solidFill>
                  <a:srgbClr val="000000"/>
                </a:solidFill>
                <a:latin typeface="Calibri" panose="020F0502020204030204" pitchFamily="34" charset="0"/>
                <a:cs typeface="Calibri" panose="020F0502020204030204" pitchFamily="34" charset="0"/>
              </a:rPr>
              <a:t>7. من افتراضات استراتيجية الفورمات...................</a:t>
            </a:r>
            <a:r>
              <a:rPr lang="ar-EG" sz="1600" dirty="0">
                <a:latin typeface="Calibri" panose="020F0502020204030204" pitchFamily="34" charset="0"/>
                <a:cs typeface="Calibri" panose="020F0502020204030204" pitchFamily="34" charset="0"/>
              </a:rPr>
              <a:t>‌- </a:t>
            </a:r>
          </a:p>
          <a:p>
            <a:pPr algn="r"/>
            <a:r>
              <a:rPr lang="ar-EG" sz="1600" dirty="0">
                <a:latin typeface="Calibri" panose="020F0502020204030204" pitchFamily="34" charset="0"/>
                <a:cs typeface="Calibri" panose="020F0502020204030204" pitchFamily="34" charset="0"/>
              </a:rPr>
              <a:t>- عملية متفردة  </a:t>
            </a:r>
            <a:endParaRPr lang="en-US" sz="1600" dirty="0">
              <a:latin typeface="Calibri" panose="020F0502020204030204" pitchFamily="34" charset="0"/>
              <a:ea typeface="Times New Roman"/>
              <a:cs typeface="Calibri" panose="020F0502020204030204" pitchFamily="34" charset="0"/>
            </a:endParaRPr>
          </a:p>
          <a:p>
            <a:pPr algn="r"/>
            <a:r>
              <a:rPr lang="ar-SA" sz="1600" dirty="0">
                <a:latin typeface="Calibri" panose="020F0502020204030204" pitchFamily="34" charset="0"/>
                <a:cs typeface="Calibri" panose="020F0502020204030204" pitchFamily="34" charset="0"/>
              </a:rPr>
              <a:t>- </a:t>
            </a:r>
            <a:r>
              <a:rPr lang="ar-EG" sz="1600" dirty="0">
                <a:latin typeface="Calibri" panose="020F0502020204030204" pitchFamily="34" charset="0"/>
                <a:cs typeface="Calibri" panose="020F0502020204030204" pitchFamily="34" charset="0"/>
              </a:rPr>
              <a:t>تسير في دورة تعلم رباعية </a:t>
            </a:r>
            <a:endParaRPr lang="en-US" sz="1600" dirty="0">
              <a:latin typeface="Calibri" panose="020F0502020204030204" pitchFamily="34" charset="0"/>
              <a:ea typeface="Times New Roman"/>
              <a:cs typeface="Calibri" panose="020F0502020204030204" pitchFamily="34" charset="0"/>
            </a:endParaRPr>
          </a:p>
          <a:p>
            <a:pPr algn="r" rtl="1">
              <a:spcAft>
                <a:spcPts val="0"/>
              </a:spcAft>
            </a:pPr>
            <a:r>
              <a:rPr lang="ar-SA" sz="1600" dirty="0">
                <a:latin typeface="Calibri" panose="020F0502020204030204" pitchFamily="34" charset="0"/>
                <a:cs typeface="Calibri" panose="020F0502020204030204" pitchFamily="34" charset="0"/>
              </a:rPr>
              <a:t>	</a:t>
            </a:r>
            <a:r>
              <a:rPr lang="ar-EG" sz="1600" dirty="0">
                <a:latin typeface="Calibri" panose="020F0502020204030204" pitchFamily="34" charset="0"/>
                <a:cs typeface="Calibri" panose="020F0502020204030204" pitchFamily="34" charset="0"/>
              </a:rPr>
              <a:t>- </a:t>
            </a:r>
            <a:r>
              <a:rPr lang="ar-SA" sz="1600" dirty="0">
                <a:latin typeface="Calibri" panose="020F0502020204030204" pitchFamily="34" charset="0"/>
                <a:cs typeface="Calibri" panose="020F0502020204030204" pitchFamily="34" charset="0"/>
              </a:rPr>
              <a:t>يشكل ويبني عقول منهجي</a:t>
            </a:r>
            <a:endParaRPr lang="en-US" sz="1600" dirty="0">
              <a:latin typeface="Calibri" panose="020F0502020204030204" pitchFamily="34" charset="0"/>
              <a:ea typeface="Times New Roman"/>
              <a:cs typeface="Calibri" panose="020F0502020204030204" pitchFamily="34" charset="0"/>
            </a:endParaRPr>
          </a:p>
          <a:p>
            <a:pPr algn="r"/>
            <a:r>
              <a:rPr lang="ar-EG" sz="1600" b="1" dirty="0">
                <a:latin typeface="Calibri" panose="020F0502020204030204" pitchFamily="34" charset="0"/>
                <a:cs typeface="Calibri" panose="020F0502020204030204" pitchFamily="34" charset="0"/>
              </a:rPr>
              <a:t>8. سبب تسمية الفورمات بهذا الاسم..................</a:t>
            </a:r>
            <a:endParaRPr lang="en-US" sz="1600" dirty="0">
              <a:latin typeface="Calibri" panose="020F0502020204030204" pitchFamily="34" charset="0"/>
              <a:ea typeface="Times New Roman"/>
              <a:cs typeface="Calibri" panose="020F0502020204030204" pitchFamily="34" charset="0"/>
            </a:endParaRPr>
          </a:p>
          <a:p>
            <a:pPr marL="342900" lvl="0" indent="-342900" algn="r" rtl="1">
              <a:spcAft>
                <a:spcPts val="0"/>
              </a:spcAft>
              <a:buFont typeface="+mj-cs"/>
              <a:buAutoNum type="arabic1Minus"/>
              <a:tabLst>
                <a:tab pos="457200" algn="l"/>
              </a:tabLst>
            </a:pPr>
            <a:r>
              <a:rPr lang="ar-EG" sz="1600" dirty="0">
                <a:latin typeface="Calibri" panose="020F0502020204030204" pitchFamily="34" charset="0"/>
                <a:cs typeface="Calibri" panose="020F0502020204030204" pitchFamily="34" charset="0"/>
              </a:rPr>
              <a:t>جودة المنظمة</a:t>
            </a:r>
            <a:endParaRPr lang="en-US" sz="1600" dirty="0">
              <a:latin typeface="Calibri" panose="020F0502020204030204" pitchFamily="34" charset="0"/>
              <a:ea typeface="Times New Roman"/>
              <a:cs typeface="Calibri" panose="020F0502020204030204" pitchFamily="34" charset="0"/>
            </a:endParaRPr>
          </a:p>
          <a:p>
            <a:pPr marL="342900" lvl="0" indent="-342900" algn="r" rtl="1">
              <a:spcAft>
                <a:spcPts val="0"/>
              </a:spcAft>
              <a:buFont typeface="+mj-cs"/>
              <a:buAutoNum type="arabic1Minus"/>
              <a:tabLst>
                <a:tab pos="457200" algn="l"/>
              </a:tabLst>
            </a:pPr>
            <a:r>
              <a:rPr lang="ar-EG" sz="1600" dirty="0">
                <a:latin typeface="Calibri" panose="020F0502020204030204" pitchFamily="34" charset="0"/>
                <a:cs typeface="Calibri" panose="020F0502020204030204" pitchFamily="34" charset="0"/>
              </a:rPr>
              <a:t>أفكار وتطور تقني وعمليات ابتكارية </a:t>
            </a:r>
            <a:endParaRPr lang="en-US" sz="1600" dirty="0">
              <a:latin typeface="Calibri" panose="020F0502020204030204" pitchFamily="34" charset="0"/>
              <a:ea typeface="Times New Roman"/>
              <a:cs typeface="Calibri" panose="020F0502020204030204" pitchFamily="34" charset="0"/>
            </a:endParaRPr>
          </a:p>
          <a:p>
            <a:pPr algn="r"/>
            <a:r>
              <a:rPr lang="ar-EG" sz="1600" dirty="0">
                <a:latin typeface="Calibri" panose="020F0502020204030204" pitchFamily="34" charset="0"/>
                <a:cs typeface="Calibri" panose="020F0502020204030204" pitchFamily="34" charset="0"/>
              </a:rPr>
              <a:t>ج- لأنه يركز على أربعة أنماط متداخلة مع بعضها كالنسيج</a:t>
            </a:r>
            <a:endParaRPr lang="en-US" sz="1600" dirty="0">
              <a:latin typeface="Calibri" panose="020F0502020204030204" pitchFamily="34" charset="0"/>
              <a:ea typeface="Times New Roman"/>
              <a:cs typeface="Calibri" panose="020F0502020204030204" pitchFamily="34" charset="0"/>
            </a:endParaRPr>
          </a:p>
          <a:p>
            <a:pPr algn="r"/>
            <a:r>
              <a:rPr lang="ar-EG" sz="1600" b="1" dirty="0">
                <a:latin typeface="Calibri" panose="020F0502020204030204" pitchFamily="34" charset="0"/>
                <a:cs typeface="Calibri" panose="020F0502020204030204" pitchFamily="34" charset="0"/>
              </a:rPr>
              <a:t>9. من العوامل التي تقوم عليها استراتيجية الفورمات...................</a:t>
            </a:r>
            <a:endParaRPr lang="en-US" sz="1600" dirty="0">
              <a:latin typeface="Calibri" panose="020F0502020204030204" pitchFamily="34" charset="0"/>
              <a:ea typeface="Times New Roman"/>
              <a:cs typeface="Calibri" panose="020F0502020204030204" pitchFamily="34" charset="0"/>
            </a:endParaRPr>
          </a:p>
          <a:p>
            <a:pPr marL="342900" lvl="0" indent="-342900" algn="r" rtl="1">
              <a:spcAft>
                <a:spcPts val="0"/>
              </a:spcAft>
              <a:buFont typeface="Wingdings"/>
              <a:buChar char=""/>
            </a:pPr>
            <a:r>
              <a:rPr lang="ar-EG" sz="1600" dirty="0">
                <a:latin typeface="Calibri" panose="020F0502020204030204" pitchFamily="34" charset="0"/>
                <a:cs typeface="Calibri" panose="020F0502020204030204" pitchFamily="34" charset="0"/>
              </a:rPr>
              <a:t>الحرص على استثمار الوقت‌ </a:t>
            </a:r>
            <a:endParaRPr lang="en-US" sz="1600" dirty="0">
              <a:latin typeface="Calibri" panose="020F0502020204030204" pitchFamily="34" charset="0"/>
              <a:ea typeface="Times New Roman"/>
              <a:cs typeface="Calibri" panose="020F0502020204030204" pitchFamily="34" charset="0"/>
            </a:endParaRPr>
          </a:p>
          <a:p>
            <a:pPr marL="342900" lvl="0" indent="-342900" algn="r" rtl="1">
              <a:spcAft>
                <a:spcPts val="0"/>
              </a:spcAft>
              <a:buFont typeface="Wingdings"/>
              <a:buChar char=""/>
            </a:pPr>
            <a:r>
              <a:rPr lang="ar-EG" sz="1600" dirty="0">
                <a:latin typeface="Calibri" panose="020F0502020204030204" pitchFamily="34" charset="0"/>
                <a:cs typeface="Calibri" panose="020F0502020204030204" pitchFamily="34" charset="0"/>
              </a:rPr>
              <a:t>تجاوز العيوب البصرية </a:t>
            </a:r>
            <a:endParaRPr lang="en-US" sz="1600" dirty="0">
              <a:latin typeface="Calibri" panose="020F0502020204030204" pitchFamily="34" charset="0"/>
              <a:ea typeface="Times New Roman"/>
              <a:cs typeface="Calibri" panose="020F0502020204030204" pitchFamily="34" charset="0"/>
            </a:endParaRPr>
          </a:p>
          <a:p>
            <a:pPr marL="342900" lvl="0" indent="-342900" algn="r" rtl="1">
              <a:spcAft>
                <a:spcPts val="0"/>
              </a:spcAft>
              <a:buFont typeface="Wingdings"/>
              <a:buChar char=""/>
            </a:pPr>
            <a:r>
              <a:rPr lang="ar-EG" sz="1600" dirty="0">
                <a:latin typeface="Calibri" panose="020F0502020204030204" pitchFamily="34" charset="0"/>
                <a:cs typeface="Calibri" panose="020F0502020204030204" pitchFamily="34" charset="0"/>
              </a:rPr>
              <a:t>عمل جديد مقبول وذو فائدة</a:t>
            </a:r>
            <a:endParaRPr lang="en-US" sz="1600" dirty="0">
              <a:latin typeface="Calibri" panose="020F0502020204030204" pitchFamily="34" charset="0"/>
              <a:ea typeface="Times New Roman"/>
              <a:cs typeface="Calibri" panose="020F0502020204030204" pitchFamily="34" charset="0"/>
            </a:endParaRPr>
          </a:p>
          <a:p>
            <a:pPr algn="r"/>
            <a:r>
              <a:rPr lang="ar-EG" sz="1600" b="1" dirty="0">
                <a:latin typeface="Calibri" panose="020F0502020204030204" pitchFamily="34" charset="0"/>
                <a:cs typeface="Calibri" panose="020F0502020204030204" pitchFamily="34" charset="0"/>
              </a:rPr>
              <a:t>10. يتم  تقويم النموذج في الفورمات من خلال ..................</a:t>
            </a:r>
            <a:endParaRPr lang="en-US" sz="1600" dirty="0">
              <a:latin typeface="Calibri" panose="020F0502020204030204" pitchFamily="34" charset="0"/>
              <a:ea typeface="Times New Roman"/>
              <a:cs typeface="Calibri" panose="020F0502020204030204" pitchFamily="34" charset="0"/>
            </a:endParaRPr>
          </a:p>
          <a:p>
            <a:pPr algn="r"/>
            <a:r>
              <a:rPr lang="ar-EG" sz="1600" dirty="0">
                <a:latin typeface="Calibri" panose="020F0502020204030204" pitchFamily="34" charset="0"/>
                <a:cs typeface="Calibri" panose="020F0502020204030204" pitchFamily="34" charset="0"/>
              </a:rPr>
              <a:t>- </a:t>
            </a:r>
            <a:r>
              <a:rPr lang="ar-EG" sz="1600" dirty="0" err="1">
                <a:latin typeface="Calibri" panose="020F0502020204030204" pitchFamily="34" charset="0"/>
                <a:cs typeface="Calibri" panose="020F0502020204030204" pitchFamily="34" charset="0"/>
              </a:rPr>
              <a:t>طبيق</a:t>
            </a:r>
            <a:r>
              <a:rPr lang="ar-EG" sz="1600" dirty="0">
                <a:latin typeface="Calibri" panose="020F0502020204030204" pitchFamily="34" charset="0"/>
                <a:cs typeface="Calibri" panose="020F0502020204030204" pitchFamily="34" charset="0"/>
              </a:rPr>
              <a:t> الاستراتيجيات الحديثة للتعلم</a:t>
            </a:r>
            <a:endParaRPr lang="en-US" sz="1600" dirty="0">
              <a:latin typeface="Calibri" panose="020F0502020204030204" pitchFamily="34" charset="0"/>
              <a:ea typeface="Times New Roman"/>
              <a:cs typeface="Calibri" panose="020F0502020204030204" pitchFamily="34" charset="0"/>
            </a:endParaRPr>
          </a:p>
          <a:p>
            <a:pPr algn="r" rtl="1">
              <a:spcAft>
                <a:spcPts val="0"/>
              </a:spcAft>
            </a:pPr>
            <a:r>
              <a:rPr lang="ar-SA" sz="1600" dirty="0">
                <a:latin typeface="Calibri" panose="020F0502020204030204" pitchFamily="34" charset="0"/>
                <a:cs typeface="Calibri" panose="020F0502020204030204" pitchFamily="34" charset="0"/>
              </a:rPr>
              <a:t>- </a:t>
            </a:r>
            <a:r>
              <a:rPr lang="ar-EG" sz="1600" dirty="0">
                <a:latin typeface="Calibri" panose="020F0502020204030204" pitchFamily="34" charset="0"/>
                <a:cs typeface="Calibri" panose="020F0502020204030204" pitchFamily="34" charset="0"/>
              </a:rPr>
              <a:t>تحسين استرجاع المعلومات</a:t>
            </a:r>
            <a:endParaRPr lang="en-US" sz="1600" dirty="0">
              <a:latin typeface="Calibri" panose="020F0502020204030204" pitchFamily="34" charset="0"/>
              <a:ea typeface="Times New Roman"/>
              <a:cs typeface="Calibri" panose="020F0502020204030204" pitchFamily="34" charset="0"/>
            </a:endParaRPr>
          </a:p>
          <a:p>
            <a:pPr algn="ctr" rtl="1">
              <a:lnSpc>
                <a:spcPct val="115000"/>
              </a:lnSpc>
              <a:spcAft>
                <a:spcPts val="1000"/>
              </a:spcAft>
            </a:pPr>
            <a:r>
              <a:rPr lang="en-US" sz="1600" dirty="0">
                <a:latin typeface="Calibri" panose="020F0502020204030204" pitchFamily="34" charset="0"/>
                <a:ea typeface="Calibri"/>
                <a:cs typeface="Calibri" panose="020F0502020204030204" pitchFamily="34" charset="0"/>
              </a:rPr>
              <a:t> </a:t>
            </a:r>
          </a:p>
        </p:txBody>
      </p:sp>
    </p:spTree>
    <p:extLst>
      <p:ext uri="{BB962C8B-B14F-4D97-AF65-F5344CB8AC3E}">
        <p14:creationId xmlns:p14="http://schemas.microsoft.com/office/powerpoint/2010/main" val="6754999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صورة 47">
            <a:extLst>
              <a:ext uri="{FF2B5EF4-FFF2-40B4-BE49-F238E27FC236}">
                <a16:creationId xmlns:a16="http://schemas.microsoft.com/office/drawing/2014/main" id="{CD6618A0-05EF-3968-E90B-E4FCC7BD1903}"/>
              </a:ext>
            </a:extLst>
          </p:cNvPr>
          <p:cNvPicPr>
            <a:picLocks noChangeAspect="1"/>
          </p:cNvPicPr>
          <p:nvPr/>
        </p:nvPicPr>
        <p:blipFill>
          <a:blip r:embed="rId2"/>
          <a:stretch>
            <a:fillRect/>
          </a:stretch>
        </p:blipFill>
        <p:spPr>
          <a:xfrm>
            <a:off x="3294133" y="0"/>
            <a:ext cx="5603734" cy="6858000"/>
          </a:xfrm>
          <a:prstGeom prst="rect">
            <a:avLst/>
          </a:prstGeom>
        </p:spPr>
      </p:pic>
    </p:spTree>
    <p:extLst>
      <p:ext uri="{BB962C8B-B14F-4D97-AF65-F5344CB8AC3E}">
        <p14:creationId xmlns:p14="http://schemas.microsoft.com/office/powerpoint/2010/main" val="248690061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4">
            <a:extLst>
              <a:ext uri="{FF2B5EF4-FFF2-40B4-BE49-F238E27FC236}">
                <a16:creationId xmlns:a16="http://schemas.microsoft.com/office/drawing/2014/main" id="{E9558A59-FEC5-36ED-EC8E-17698DCDF894}"/>
              </a:ext>
            </a:extLst>
          </p:cNvPr>
          <p:cNvSpPr/>
          <p:nvPr/>
        </p:nvSpPr>
        <p:spPr>
          <a:xfrm>
            <a:off x="6949728" y="818257"/>
            <a:ext cx="1901241" cy="1199476"/>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العبارة</a:t>
            </a:r>
          </a:p>
        </p:txBody>
      </p:sp>
      <p:sp>
        <p:nvSpPr>
          <p:cNvPr id="3" name="Rounded Rectangle 5">
            <a:extLst>
              <a:ext uri="{FF2B5EF4-FFF2-40B4-BE49-F238E27FC236}">
                <a16:creationId xmlns:a16="http://schemas.microsoft.com/office/drawing/2014/main" id="{C4E39DCB-762A-7B4B-3748-423DD7C3643C}"/>
              </a:ext>
            </a:extLst>
          </p:cNvPr>
          <p:cNvSpPr/>
          <p:nvPr/>
        </p:nvSpPr>
        <p:spPr>
          <a:xfrm>
            <a:off x="5955934" y="797936"/>
            <a:ext cx="861951" cy="1199476"/>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r>
              <a:rPr lang="ar-EG" sz="1400" b="1" dirty="0">
                <a:solidFill>
                  <a:schemeClr val="tx1">
                    <a:lumMod val="95000"/>
                    <a:lumOff val="5000"/>
                  </a:schemeClr>
                </a:solidFill>
                <a:latin typeface="Calibri" panose="020F0502020204030204" pitchFamily="34" charset="0"/>
                <a:cs typeface="Calibri" panose="020F0502020204030204" pitchFamily="34" charset="0"/>
              </a:rPr>
              <a:t>مناسب</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 name="Rounded Rectangle 6">
            <a:extLst>
              <a:ext uri="{FF2B5EF4-FFF2-40B4-BE49-F238E27FC236}">
                <a16:creationId xmlns:a16="http://schemas.microsoft.com/office/drawing/2014/main" id="{8962FD46-2FD1-F9B7-0136-96DDA7D4D98D}"/>
              </a:ext>
            </a:extLst>
          </p:cNvPr>
          <p:cNvSpPr/>
          <p:nvPr/>
        </p:nvSpPr>
        <p:spPr>
          <a:xfrm>
            <a:off x="2991121" y="741668"/>
            <a:ext cx="908008" cy="1199476"/>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سبب اختيارك: غير مناسب</a:t>
            </a:r>
            <a:endParaRPr lang="ar-EG" sz="1400" dirty="0">
              <a:latin typeface="Calibri" panose="020F0502020204030204" pitchFamily="34" charset="0"/>
              <a:cs typeface="Calibri" panose="020F0502020204030204" pitchFamily="34" charset="0"/>
            </a:endParaRPr>
          </a:p>
        </p:txBody>
      </p:sp>
      <p:sp>
        <p:nvSpPr>
          <p:cNvPr id="5" name="Rounded Rectangle 7">
            <a:extLst>
              <a:ext uri="{FF2B5EF4-FFF2-40B4-BE49-F238E27FC236}">
                <a16:creationId xmlns:a16="http://schemas.microsoft.com/office/drawing/2014/main" id="{C659EBA7-A862-929D-3D02-092E5EB9AAF9}"/>
              </a:ext>
            </a:extLst>
          </p:cNvPr>
          <p:cNvSpPr/>
          <p:nvPr/>
        </p:nvSpPr>
        <p:spPr>
          <a:xfrm>
            <a:off x="8982003" y="2232692"/>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1</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6" name="Rounded Rectangle 8">
            <a:extLst>
              <a:ext uri="{FF2B5EF4-FFF2-40B4-BE49-F238E27FC236}">
                <a16:creationId xmlns:a16="http://schemas.microsoft.com/office/drawing/2014/main" id="{AF06A606-44A9-9FFF-56AA-6407C8B1E72B}"/>
              </a:ext>
            </a:extLst>
          </p:cNvPr>
          <p:cNvSpPr/>
          <p:nvPr/>
        </p:nvSpPr>
        <p:spPr>
          <a:xfrm>
            <a:off x="6970049" y="2232692"/>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إدارة وعرض الجلسة</a:t>
            </a:r>
            <a:endParaRPr lang="en-US" sz="1400" b="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ounded Rectangle 9">
            <a:extLst>
              <a:ext uri="{FF2B5EF4-FFF2-40B4-BE49-F238E27FC236}">
                <a16:creationId xmlns:a16="http://schemas.microsoft.com/office/drawing/2014/main" id="{AE837FC2-13ED-F44F-592B-44AA9E08237D}"/>
              </a:ext>
            </a:extLst>
          </p:cNvPr>
          <p:cNvSpPr/>
          <p:nvPr/>
        </p:nvSpPr>
        <p:spPr>
          <a:xfrm>
            <a:off x="6970049" y="2910523"/>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التعامل مع المتدربين</a:t>
            </a:r>
          </a:p>
        </p:txBody>
      </p:sp>
      <p:sp>
        <p:nvSpPr>
          <p:cNvPr id="8" name="Rounded Rectangle 10">
            <a:extLst>
              <a:ext uri="{FF2B5EF4-FFF2-40B4-BE49-F238E27FC236}">
                <a16:creationId xmlns:a16="http://schemas.microsoft.com/office/drawing/2014/main" id="{B5800E07-EE41-44AF-3098-930A80C1F45A}"/>
              </a:ext>
            </a:extLst>
          </p:cNvPr>
          <p:cNvSpPr/>
          <p:nvPr/>
        </p:nvSpPr>
        <p:spPr>
          <a:xfrm>
            <a:off x="4960492" y="797936"/>
            <a:ext cx="863599" cy="1165440"/>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مناسب لحد ما</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9" name="Rounded Rectangle 11">
            <a:extLst>
              <a:ext uri="{FF2B5EF4-FFF2-40B4-BE49-F238E27FC236}">
                <a16:creationId xmlns:a16="http://schemas.microsoft.com/office/drawing/2014/main" id="{232576B3-86E8-6420-8453-F1C4684F588B}"/>
              </a:ext>
            </a:extLst>
          </p:cNvPr>
          <p:cNvSpPr/>
          <p:nvPr/>
        </p:nvSpPr>
        <p:spPr>
          <a:xfrm>
            <a:off x="3965050" y="767476"/>
            <a:ext cx="863599" cy="1165440"/>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غير مناسب</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0" name="Rounded Rectangle 12">
            <a:extLst>
              <a:ext uri="{FF2B5EF4-FFF2-40B4-BE49-F238E27FC236}">
                <a16:creationId xmlns:a16="http://schemas.microsoft.com/office/drawing/2014/main" id="{36F05BC0-9389-2A6A-BAC7-FF2F1B75473B}"/>
              </a:ext>
            </a:extLst>
          </p:cNvPr>
          <p:cNvSpPr/>
          <p:nvPr/>
        </p:nvSpPr>
        <p:spPr>
          <a:xfrm>
            <a:off x="8987384" y="3588354"/>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3</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1" name="Rounded Rectangle 13">
            <a:extLst>
              <a:ext uri="{FF2B5EF4-FFF2-40B4-BE49-F238E27FC236}">
                <a16:creationId xmlns:a16="http://schemas.microsoft.com/office/drawing/2014/main" id="{CFA46369-B96D-CF79-9656-974D5764654C}"/>
              </a:ext>
            </a:extLst>
          </p:cNvPr>
          <p:cNvSpPr/>
          <p:nvPr/>
        </p:nvSpPr>
        <p:spPr>
          <a:xfrm>
            <a:off x="6975430" y="3588354"/>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القدرة العلمية</a:t>
            </a:r>
          </a:p>
        </p:txBody>
      </p:sp>
      <p:sp>
        <p:nvSpPr>
          <p:cNvPr id="12" name="Rounded Rectangle 14">
            <a:extLst>
              <a:ext uri="{FF2B5EF4-FFF2-40B4-BE49-F238E27FC236}">
                <a16:creationId xmlns:a16="http://schemas.microsoft.com/office/drawing/2014/main" id="{F8C46C41-2816-AC53-A9A6-202E87F088EF}"/>
              </a:ext>
            </a:extLst>
          </p:cNvPr>
          <p:cNvSpPr/>
          <p:nvPr/>
        </p:nvSpPr>
        <p:spPr>
          <a:xfrm>
            <a:off x="8996293" y="2871926"/>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2</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3" name="Rounded Rectangle 15">
            <a:extLst>
              <a:ext uri="{FF2B5EF4-FFF2-40B4-BE49-F238E27FC236}">
                <a16:creationId xmlns:a16="http://schemas.microsoft.com/office/drawing/2014/main" id="{3360AA6D-C706-8218-E2DB-868E585A4ABB}"/>
              </a:ext>
            </a:extLst>
          </p:cNvPr>
          <p:cNvSpPr/>
          <p:nvPr/>
        </p:nvSpPr>
        <p:spPr>
          <a:xfrm>
            <a:off x="6949729" y="4247094"/>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النقاش والحوار</a:t>
            </a:r>
          </a:p>
        </p:txBody>
      </p:sp>
      <p:sp>
        <p:nvSpPr>
          <p:cNvPr id="14" name="Rounded Rectangle 16">
            <a:extLst>
              <a:ext uri="{FF2B5EF4-FFF2-40B4-BE49-F238E27FC236}">
                <a16:creationId xmlns:a16="http://schemas.microsoft.com/office/drawing/2014/main" id="{5AD32565-5989-3754-0033-0E49DD53679A}"/>
              </a:ext>
            </a:extLst>
          </p:cNvPr>
          <p:cNvSpPr/>
          <p:nvPr/>
        </p:nvSpPr>
        <p:spPr>
          <a:xfrm>
            <a:off x="8987384" y="4971225"/>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5</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5" name="Rounded Rectangle 17">
            <a:extLst>
              <a:ext uri="{FF2B5EF4-FFF2-40B4-BE49-F238E27FC236}">
                <a16:creationId xmlns:a16="http://schemas.microsoft.com/office/drawing/2014/main" id="{3289A535-06DE-37C9-4D55-F8DD89914C51}"/>
              </a:ext>
            </a:extLst>
          </p:cNvPr>
          <p:cNvSpPr/>
          <p:nvPr/>
        </p:nvSpPr>
        <p:spPr>
          <a:xfrm>
            <a:off x="6975430" y="4924925"/>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تحقيق الأهداف</a:t>
            </a:r>
          </a:p>
        </p:txBody>
      </p:sp>
      <p:sp>
        <p:nvSpPr>
          <p:cNvPr id="16" name="Rounded Rectangle 18">
            <a:extLst>
              <a:ext uri="{FF2B5EF4-FFF2-40B4-BE49-F238E27FC236}">
                <a16:creationId xmlns:a16="http://schemas.microsoft.com/office/drawing/2014/main" id="{11CAD49D-4568-A04B-107B-D7118210E05A}"/>
              </a:ext>
            </a:extLst>
          </p:cNvPr>
          <p:cNvSpPr/>
          <p:nvPr/>
        </p:nvSpPr>
        <p:spPr>
          <a:xfrm>
            <a:off x="8996293" y="4254797"/>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4</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7" name="Rounded Rectangle 19">
            <a:extLst>
              <a:ext uri="{FF2B5EF4-FFF2-40B4-BE49-F238E27FC236}">
                <a16:creationId xmlns:a16="http://schemas.microsoft.com/office/drawing/2014/main" id="{1A6DCE40-3962-7D64-84B1-7EBD0AC6B91F}"/>
              </a:ext>
            </a:extLst>
          </p:cNvPr>
          <p:cNvSpPr/>
          <p:nvPr/>
        </p:nvSpPr>
        <p:spPr>
          <a:xfrm>
            <a:off x="8982003" y="5641196"/>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6</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8" name="Rounded Rectangle 20">
            <a:extLst>
              <a:ext uri="{FF2B5EF4-FFF2-40B4-BE49-F238E27FC236}">
                <a16:creationId xmlns:a16="http://schemas.microsoft.com/office/drawing/2014/main" id="{70AE9199-9E6B-4F5D-C8D5-D9DEB0648E1F}"/>
              </a:ext>
            </a:extLst>
          </p:cNvPr>
          <p:cNvSpPr/>
          <p:nvPr/>
        </p:nvSpPr>
        <p:spPr>
          <a:xfrm>
            <a:off x="6970049" y="5594896"/>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a:solidFill>
                  <a:schemeClr val="tx1">
                    <a:lumMod val="95000"/>
                    <a:lumOff val="5000"/>
                  </a:schemeClr>
                </a:solidFill>
                <a:latin typeface="Calibri" panose="020F0502020204030204" pitchFamily="34" charset="0"/>
                <a:cs typeface="Calibri" panose="020F0502020204030204" pitchFamily="34" charset="0"/>
              </a:rPr>
              <a:t>الاهتمام بالجوانب التطبيقية</a:t>
            </a:r>
            <a:endParaRPr lang="ar-EG"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9" name="Rounded Rectangle 21">
            <a:extLst>
              <a:ext uri="{FF2B5EF4-FFF2-40B4-BE49-F238E27FC236}">
                <a16:creationId xmlns:a16="http://schemas.microsoft.com/office/drawing/2014/main" id="{1F7B7C56-1360-825C-7DE4-655F0FE23762}"/>
              </a:ext>
            </a:extLst>
          </p:cNvPr>
          <p:cNvSpPr/>
          <p:nvPr/>
        </p:nvSpPr>
        <p:spPr>
          <a:xfrm>
            <a:off x="5955933" y="2236004"/>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0" name="Rounded Rectangle 22">
            <a:extLst>
              <a:ext uri="{FF2B5EF4-FFF2-40B4-BE49-F238E27FC236}">
                <a16:creationId xmlns:a16="http://schemas.microsoft.com/office/drawing/2014/main" id="{45181907-E6F1-1D9D-EDF2-2469BCE2C606}"/>
              </a:ext>
            </a:extLst>
          </p:cNvPr>
          <p:cNvSpPr/>
          <p:nvPr/>
        </p:nvSpPr>
        <p:spPr>
          <a:xfrm>
            <a:off x="5962774" y="2880153"/>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1" name="Rounded Rectangle 23">
            <a:extLst>
              <a:ext uri="{FF2B5EF4-FFF2-40B4-BE49-F238E27FC236}">
                <a16:creationId xmlns:a16="http://schemas.microsoft.com/office/drawing/2014/main" id="{D736123A-A0E2-3263-0AE0-59134C15CCAF}"/>
              </a:ext>
            </a:extLst>
          </p:cNvPr>
          <p:cNvSpPr/>
          <p:nvPr/>
        </p:nvSpPr>
        <p:spPr>
          <a:xfrm>
            <a:off x="5969615" y="3559031"/>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2" name="Rounded Rectangle 24">
            <a:extLst>
              <a:ext uri="{FF2B5EF4-FFF2-40B4-BE49-F238E27FC236}">
                <a16:creationId xmlns:a16="http://schemas.microsoft.com/office/drawing/2014/main" id="{95E4C6CB-BB78-08DA-9F87-647014381CF2}"/>
              </a:ext>
            </a:extLst>
          </p:cNvPr>
          <p:cNvSpPr/>
          <p:nvPr/>
        </p:nvSpPr>
        <p:spPr>
          <a:xfrm>
            <a:off x="5976456" y="4261052"/>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3" name="Rounded Rectangle 25">
            <a:extLst>
              <a:ext uri="{FF2B5EF4-FFF2-40B4-BE49-F238E27FC236}">
                <a16:creationId xmlns:a16="http://schemas.microsoft.com/office/drawing/2014/main" id="{C7622688-BF4C-9701-1B3E-A4A4AA29EC96}"/>
              </a:ext>
            </a:extLst>
          </p:cNvPr>
          <p:cNvSpPr/>
          <p:nvPr/>
        </p:nvSpPr>
        <p:spPr>
          <a:xfrm>
            <a:off x="5983297" y="4916777"/>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4" name="Rounded Rectangle 26">
            <a:extLst>
              <a:ext uri="{FF2B5EF4-FFF2-40B4-BE49-F238E27FC236}">
                <a16:creationId xmlns:a16="http://schemas.microsoft.com/office/drawing/2014/main" id="{5B16F15A-FD19-8879-0072-BC1FBC71C370}"/>
              </a:ext>
            </a:extLst>
          </p:cNvPr>
          <p:cNvSpPr/>
          <p:nvPr/>
        </p:nvSpPr>
        <p:spPr>
          <a:xfrm>
            <a:off x="5990138" y="5595656"/>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5" name="Rounded Rectangle 27">
            <a:extLst>
              <a:ext uri="{FF2B5EF4-FFF2-40B4-BE49-F238E27FC236}">
                <a16:creationId xmlns:a16="http://schemas.microsoft.com/office/drawing/2014/main" id="{DE3C221B-37FE-93B4-D441-B64BEC55EAA9}"/>
              </a:ext>
            </a:extLst>
          </p:cNvPr>
          <p:cNvSpPr/>
          <p:nvPr/>
        </p:nvSpPr>
        <p:spPr>
          <a:xfrm>
            <a:off x="4960491" y="2232692"/>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6" name="Rounded Rectangle 28">
            <a:extLst>
              <a:ext uri="{FF2B5EF4-FFF2-40B4-BE49-F238E27FC236}">
                <a16:creationId xmlns:a16="http://schemas.microsoft.com/office/drawing/2014/main" id="{EBD15BDC-59AD-9CF9-872F-A6A3C73A06BD}"/>
              </a:ext>
            </a:extLst>
          </p:cNvPr>
          <p:cNvSpPr/>
          <p:nvPr/>
        </p:nvSpPr>
        <p:spPr>
          <a:xfrm>
            <a:off x="4953851" y="2871926"/>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7" name="Rounded Rectangle 29">
            <a:extLst>
              <a:ext uri="{FF2B5EF4-FFF2-40B4-BE49-F238E27FC236}">
                <a16:creationId xmlns:a16="http://schemas.microsoft.com/office/drawing/2014/main" id="{72B61583-15D3-0F21-2DEC-B40F4AAAFF3C}"/>
              </a:ext>
            </a:extLst>
          </p:cNvPr>
          <p:cNvSpPr/>
          <p:nvPr/>
        </p:nvSpPr>
        <p:spPr>
          <a:xfrm>
            <a:off x="4947211" y="3511160"/>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8" name="Rounded Rectangle 30">
            <a:extLst>
              <a:ext uri="{FF2B5EF4-FFF2-40B4-BE49-F238E27FC236}">
                <a16:creationId xmlns:a16="http://schemas.microsoft.com/office/drawing/2014/main" id="{E92A249C-0C28-9F99-6AB3-1260E8593348}"/>
              </a:ext>
            </a:extLst>
          </p:cNvPr>
          <p:cNvSpPr/>
          <p:nvPr/>
        </p:nvSpPr>
        <p:spPr>
          <a:xfrm>
            <a:off x="4940569" y="4231841"/>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9" name="Rounded Rectangle 31">
            <a:extLst>
              <a:ext uri="{FF2B5EF4-FFF2-40B4-BE49-F238E27FC236}">
                <a16:creationId xmlns:a16="http://schemas.microsoft.com/office/drawing/2014/main" id="{DA45E92A-0446-303E-BD35-62D6B5A5DA90}"/>
              </a:ext>
            </a:extLst>
          </p:cNvPr>
          <p:cNvSpPr/>
          <p:nvPr/>
        </p:nvSpPr>
        <p:spPr>
          <a:xfrm>
            <a:off x="4940570" y="4883706"/>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0" name="Rounded Rectangle 32">
            <a:extLst>
              <a:ext uri="{FF2B5EF4-FFF2-40B4-BE49-F238E27FC236}">
                <a16:creationId xmlns:a16="http://schemas.microsoft.com/office/drawing/2014/main" id="{C6AE728C-2194-E0C1-8EB5-650DCAAAFD28}"/>
              </a:ext>
            </a:extLst>
          </p:cNvPr>
          <p:cNvSpPr/>
          <p:nvPr/>
        </p:nvSpPr>
        <p:spPr>
          <a:xfrm>
            <a:off x="4947211" y="5564102"/>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1" name="Rounded Rectangle 33">
            <a:extLst>
              <a:ext uri="{FF2B5EF4-FFF2-40B4-BE49-F238E27FC236}">
                <a16:creationId xmlns:a16="http://schemas.microsoft.com/office/drawing/2014/main" id="{40FA1DC5-3238-DD6D-86C1-83E148A70080}"/>
              </a:ext>
            </a:extLst>
          </p:cNvPr>
          <p:cNvSpPr/>
          <p:nvPr/>
        </p:nvSpPr>
        <p:spPr>
          <a:xfrm>
            <a:off x="3969583" y="2230725"/>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2" name="Rounded Rectangle 34">
            <a:extLst>
              <a:ext uri="{FF2B5EF4-FFF2-40B4-BE49-F238E27FC236}">
                <a16:creationId xmlns:a16="http://schemas.microsoft.com/office/drawing/2014/main" id="{35939C8E-F839-0966-E41B-95C46BB9A6B4}"/>
              </a:ext>
            </a:extLst>
          </p:cNvPr>
          <p:cNvSpPr/>
          <p:nvPr/>
        </p:nvSpPr>
        <p:spPr>
          <a:xfrm>
            <a:off x="3962943" y="2869959"/>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3" name="Rounded Rectangle 35">
            <a:extLst>
              <a:ext uri="{FF2B5EF4-FFF2-40B4-BE49-F238E27FC236}">
                <a16:creationId xmlns:a16="http://schemas.microsoft.com/office/drawing/2014/main" id="{6EB55983-8020-25C8-C672-FABF523870C5}"/>
              </a:ext>
            </a:extLst>
          </p:cNvPr>
          <p:cNvSpPr/>
          <p:nvPr/>
        </p:nvSpPr>
        <p:spPr>
          <a:xfrm>
            <a:off x="3956303" y="3509193"/>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4" name="Rounded Rectangle 36">
            <a:extLst>
              <a:ext uri="{FF2B5EF4-FFF2-40B4-BE49-F238E27FC236}">
                <a16:creationId xmlns:a16="http://schemas.microsoft.com/office/drawing/2014/main" id="{80B324CD-ABDB-ADAB-A2BC-683ECC2BDAB3}"/>
              </a:ext>
            </a:extLst>
          </p:cNvPr>
          <p:cNvSpPr/>
          <p:nvPr/>
        </p:nvSpPr>
        <p:spPr>
          <a:xfrm>
            <a:off x="3949661" y="4229874"/>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5" name="Rounded Rectangle 37">
            <a:extLst>
              <a:ext uri="{FF2B5EF4-FFF2-40B4-BE49-F238E27FC236}">
                <a16:creationId xmlns:a16="http://schemas.microsoft.com/office/drawing/2014/main" id="{5BD613F3-5019-C932-19B4-CB4553F54CD3}"/>
              </a:ext>
            </a:extLst>
          </p:cNvPr>
          <p:cNvSpPr/>
          <p:nvPr/>
        </p:nvSpPr>
        <p:spPr>
          <a:xfrm>
            <a:off x="3949662" y="4881739"/>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6" name="Rounded Rectangle 38">
            <a:extLst>
              <a:ext uri="{FF2B5EF4-FFF2-40B4-BE49-F238E27FC236}">
                <a16:creationId xmlns:a16="http://schemas.microsoft.com/office/drawing/2014/main" id="{22751CF2-E22A-B5E9-9A87-3384F0CB3EB9}"/>
              </a:ext>
            </a:extLst>
          </p:cNvPr>
          <p:cNvSpPr/>
          <p:nvPr/>
        </p:nvSpPr>
        <p:spPr>
          <a:xfrm>
            <a:off x="3956303" y="5562135"/>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7" name="Rounded Rectangle 39">
            <a:extLst>
              <a:ext uri="{FF2B5EF4-FFF2-40B4-BE49-F238E27FC236}">
                <a16:creationId xmlns:a16="http://schemas.microsoft.com/office/drawing/2014/main" id="{6F5E473D-3F7C-5ABE-DF25-19764C1206F9}"/>
              </a:ext>
            </a:extLst>
          </p:cNvPr>
          <p:cNvSpPr/>
          <p:nvPr/>
        </p:nvSpPr>
        <p:spPr>
          <a:xfrm>
            <a:off x="2950012" y="2230725"/>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
        <p:nvSpPr>
          <p:cNvPr id="38" name="Rounded Rectangle 40">
            <a:extLst>
              <a:ext uri="{FF2B5EF4-FFF2-40B4-BE49-F238E27FC236}">
                <a16:creationId xmlns:a16="http://schemas.microsoft.com/office/drawing/2014/main" id="{C94D5569-95F2-4B75-4292-1A871E62B22F}"/>
              </a:ext>
            </a:extLst>
          </p:cNvPr>
          <p:cNvSpPr/>
          <p:nvPr/>
        </p:nvSpPr>
        <p:spPr>
          <a:xfrm>
            <a:off x="2950776" y="2877188"/>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
        <p:nvSpPr>
          <p:cNvPr id="39" name="Rounded Rectangle 41">
            <a:extLst>
              <a:ext uri="{FF2B5EF4-FFF2-40B4-BE49-F238E27FC236}">
                <a16:creationId xmlns:a16="http://schemas.microsoft.com/office/drawing/2014/main" id="{12ECA8CF-95CD-3F18-8D46-CA83E47306DF}"/>
              </a:ext>
            </a:extLst>
          </p:cNvPr>
          <p:cNvSpPr/>
          <p:nvPr/>
        </p:nvSpPr>
        <p:spPr>
          <a:xfrm>
            <a:off x="2928390" y="3523651"/>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
        <p:nvSpPr>
          <p:cNvPr id="40" name="Rounded Rectangle 42">
            <a:extLst>
              <a:ext uri="{FF2B5EF4-FFF2-40B4-BE49-F238E27FC236}">
                <a16:creationId xmlns:a16="http://schemas.microsoft.com/office/drawing/2014/main" id="{BE6BD51E-36F5-640E-AE91-A7872F03B40E}"/>
              </a:ext>
            </a:extLst>
          </p:cNvPr>
          <p:cNvSpPr/>
          <p:nvPr/>
        </p:nvSpPr>
        <p:spPr>
          <a:xfrm>
            <a:off x="2937494" y="4172650"/>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
        <p:nvSpPr>
          <p:cNvPr id="41" name="Rounded Rectangle 43">
            <a:extLst>
              <a:ext uri="{FF2B5EF4-FFF2-40B4-BE49-F238E27FC236}">
                <a16:creationId xmlns:a16="http://schemas.microsoft.com/office/drawing/2014/main" id="{25822152-944B-25A5-A0C0-97B6A13F2710}"/>
              </a:ext>
            </a:extLst>
          </p:cNvPr>
          <p:cNvSpPr/>
          <p:nvPr/>
        </p:nvSpPr>
        <p:spPr>
          <a:xfrm>
            <a:off x="2943371" y="4815411"/>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
        <p:nvSpPr>
          <p:cNvPr id="42" name="Rounded Rectangle 44">
            <a:extLst>
              <a:ext uri="{FF2B5EF4-FFF2-40B4-BE49-F238E27FC236}">
                <a16:creationId xmlns:a16="http://schemas.microsoft.com/office/drawing/2014/main" id="{490A09B7-980A-1A8B-EB98-C375BE1B15E3}"/>
              </a:ext>
            </a:extLst>
          </p:cNvPr>
          <p:cNvSpPr/>
          <p:nvPr/>
        </p:nvSpPr>
        <p:spPr>
          <a:xfrm>
            <a:off x="2950012" y="5520045"/>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
        <p:nvSpPr>
          <p:cNvPr id="43" name="Rounded Rectangle 45">
            <a:extLst>
              <a:ext uri="{FF2B5EF4-FFF2-40B4-BE49-F238E27FC236}">
                <a16:creationId xmlns:a16="http://schemas.microsoft.com/office/drawing/2014/main" id="{2131E21A-50D4-ACAD-8D0D-6CFE4E892DCA}"/>
              </a:ext>
            </a:extLst>
          </p:cNvPr>
          <p:cNvSpPr/>
          <p:nvPr/>
        </p:nvSpPr>
        <p:spPr>
          <a:xfrm>
            <a:off x="8996293" y="833477"/>
            <a:ext cx="617837" cy="1163935"/>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م</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7674243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46">
            <a:extLst>
              <a:ext uri="{FF2B5EF4-FFF2-40B4-BE49-F238E27FC236}">
                <a16:creationId xmlns:a16="http://schemas.microsoft.com/office/drawing/2014/main" id="{82D24A34-63F0-94D0-96D0-0C55D067318E}"/>
              </a:ext>
            </a:extLst>
          </p:cNvPr>
          <p:cNvSpPr/>
          <p:nvPr/>
        </p:nvSpPr>
        <p:spPr>
          <a:xfrm>
            <a:off x="7234339" y="1283660"/>
            <a:ext cx="2629791" cy="1199476"/>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ثالثًا:بيئة التدريب:</a:t>
            </a:r>
          </a:p>
        </p:txBody>
      </p:sp>
      <p:sp>
        <p:nvSpPr>
          <p:cNvPr id="3" name="Rounded Rectangle 47">
            <a:extLst>
              <a:ext uri="{FF2B5EF4-FFF2-40B4-BE49-F238E27FC236}">
                <a16:creationId xmlns:a16="http://schemas.microsoft.com/office/drawing/2014/main" id="{801145DC-C199-3CD1-33C6-8F541732652C}"/>
              </a:ext>
            </a:extLst>
          </p:cNvPr>
          <p:cNvSpPr/>
          <p:nvPr/>
        </p:nvSpPr>
        <p:spPr>
          <a:xfrm>
            <a:off x="6240545" y="1263339"/>
            <a:ext cx="861951" cy="1199476"/>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r>
              <a:rPr lang="ar-EG" sz="1400" b="1" dirty="0">
                <a:solidFill>
                  <a:schemeClr val="tx1">
                    <a:lumMod val="95000"/>
                    <a:lumOff val="5000"/>
                  </a:schemeClr>
                </a:solidFill>
                <a:latin typeface="Calibri" panose="020F0502020204030204" pitchFamily="34" charset="0"/>
                <a:cs typeface="Calibri" panose="020F0502020204030204" pitchFamily="34" charset="0"/>
              </a:rPr>
              <a:t>مناسبة</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 name="Rounded Rectangle 48">
            <a:extLst>
              <a:ext uri="{FF2B5EF4-FFF2-40B4-BE49-F238E27FC236}">
                <a16:creationId xmlns:a16="http://schemas.microsoft.com/office/drawing/2014/main" id="{CA979135-8A22-D7CC-8B82-785D1B50DF39}"/>
              </a:ext>
            </a:extLst>
          </p:cNvPr>
          <p:cNvSpPr/>
          <p:nvPr/>
        </p:nvSpPr>
        <p:spPr>
          <a:xfrm>
            <a:off x="3275732" y="1207071"/>
            <a:ext cx="908008" cy="1199476"/>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سبب اختيارك: غير مناسبة</a:t>
            </a:r>
            <a:endParaRPr lang="ar-EG" sz="1400" dirty="0">
              <a:latin typeface="Calibri" panose="020F0502020204030204" pitchFamily="34" charset="0"/>
              <a:cs typeface="Calibri" panose="020F0502020204030204" pitchFamily="34" charset="0"/>
            </a:endParaRPr>
          </a:p>
        </p:txBody>
      </p:sp>
      <p:sp>
        <p:nvSpPr>
          <p:cNvPr id="5" name="Rounded Rectangle 49">
            <a:extLst>
              <a:ext uri="{FF2B5EF4-FFF2-40B4-BE49-F238E27FC236}">
                <a16:creationId xmlns:a16="http://schemas.microsoft.com/office/drawing/2014/main" id="{22452C42-4736-77F1-0CE6-1A3E10A1D4DF}"/>
              </a:ext>
            </a:extLst>
          </p:cNvPr>
          <p:cNvSpPr/>
          <p:nvPr/>
        </p:nvSpPr>
        <p:spPr>
          <a:xfrm>
            <a:off x="9266614" y="2698095"/>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1</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6" name="Rounded Rectangle 50">
            <a:extLst>
              <a:ext uri="{FF2B5EF4-FFF2-40B4-BE49-F238E27FC236}">
                <a16:creationId xmlns:a16="http://schemas.microsoft.com/office/drawing/2014/main" id="{9377FB5F-822C-D6F7-68E8-1FB9CD8E61B6}"/>
              </a:ext>
            </a:extLst>
          </p:cNvPr>
          <p:cNvSpPr/>
          <p:nvPr/>
        </p:nvSpPr>
        <p:spPr>
          <a:xfrm>
            <a:off x="7254660" y="2698095"/>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rPr>
              <a:t>إجراءات القبول والتسجيل</a:t>
            </a:r>
            <a:endParaRPr lang="en-US" sz="1400" b="1" dirty="0">
              <a:solidFill>
                <a:schemeClr val="tx1">
                  <a:lumMod val="95000"/>
                  <a:lumOff val="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7" name="Rounded Rectangle 51">
            <a:extLst>
              <a:ext uri="{FF2B5EF4-FFF2-40B4-BE49-F238E27FC236}">
                <a16:creationId xmlns:a16="http://schemas.microsoft.com/office/drawing/2014/main" id="{059467F4-D7A8-3783-9B1C-B62B29BDBDC4}"/>
              </a:ext>
            </a:extLst>
          </p:cNvPr>
          <p:cNvSpPr/>
          <p:nvPr/>
        </p:nvSpPr>
        <p:spPr>
          <a:xfrm>
            <a:off x="7254660" y="3375926"/>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قاعة التدريب</a:t>
            </a:r>
          </a:p>
        </p:txBody>
      </p:sp>
      <p:sp>
        <p:nvSpPr>
          <p:cNvPr id="8" name="Rounded Rectangle 52">
            <a:extLst>
              <a:ext uri="{FF2B5EF4-FFF2-40B4-BE49-F238E27FC236}">
                <a16:creationId xmlns:a16="http://schemas.microsoft.com/office/drawing/2014/main" id="{8CF23B20-50FF-BAA9-27C8-B7D63BE3EB96}"/>
              </a:ext>
            </a:extLst>
          </p:cNvPr>
          <p:cNvSpPr/>
          <p:nvPr/>
        </p:nvSpPr>
        <p:spPr>
          <a:xfrm>
            <a:off x="5245103" y="1263339"/>
            <a:ext cx="863599" cy="1165440"/>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مناسبة لحد ما</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9" name="Rounded Rectangle 53">
            <a:extLst>
              <a:ext uri="{FF2B5EF4-FFF2-40B4-BE49-F238E27FC236}">
                <a16:creationId xmlns:a16="http://schemas.microsoft.com/office/drawing/2014/main" id="{739937C0-25DE-11CB-EFE8-B47C7414AFB6}"/>
              </a:ext>
            </a:extLst>
          </p:cNvPr>
          <p:cNvSpPr/>
          <p:nvPr/>
        </p:nvSpPr>
        <p:spPr>
          <a:xfrm>
            <a:off x="4249661" y="1232879"/>
            <a:ext cx="863599" cy="1165440"/>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غير مناسبة</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0" name="Rounded Rectangle 54">
            <a:extLst>
              <a:ext uri="{FF2B5EF4-FFF2-40B4-BE49-F238E27FC236}">
                <a16:creationId xmlns:a16="http://schemas.microsoft.com/office/drawing/2014/main" id="{662FCA10-CFE3-134F-9268-F2501409ED13}"/>
              </a:ext>
            </a:extLst>
          </p:cNvPr>
          <p:cNvSpPr/>
          <p:nvPr/>
        </p:nvSpPr>
        <p:spPr>
          <a:xfrm>
            <a:off x="9271995" y="4053757"/>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3</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1" name="Rounded Rectangle 55">
            <a:extLst>
              <a:ext uri="{FF2B5EF4-FFF2-40B4-BE49-F238E27FC236}">
                <a16:creationId xmlns:a16="http://schemas.microsoft.com/office/drawing/2014/main" id="{05D6D50D-FCC8-76D1-1B58-43D8B35BB345}"/>
              </a:ext>
            </a:extLst>
          </p:cNvPr>
          <p:cNvSpPr/>
          <p:nvPr/>
        </p:nvSpPr>
        <p:spPr>
          <a:xfrm>
            <a:off x="7260041" y="4053757"/>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a:solidFill>
                  <a:schemeClr val="tx1">
                    <a:lumMod val="95000"/>
                    <a:lumOff val="5000"/>
                  </a:schemeClr>
                </a:solidFill>
                <a:latin typeface="Calibri" panose="020F0502020204030204" pitchFamily="34" charset="0"/>
                <a:cs typeface="Calibri" panose="020F0502020204030204" pitchFamily="34" charset="0"/>
              </a:rPr>
              <a:t>المرافق والخدمات</a:t>
            </a:r>
            <a:endParaRPr lang="ar-EG"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2" name="Rounded Rectangle 56">
            <a:extLst>
              <a:ext uri="{FF2B5EF4-FFF2-40B4-BE49-F238E27FC236}">
                <a16:creationId xmlns:a16="http://schemas.microsoft.com/office/drawing/2014/main" id="{D049AF5F-AB14-02B3-06DD-40823389D562}"/>
              </a:ext>
            </a:extLst>
          </p:cNvPr>
          <p:cNvSpPr/>
          <p:nvPr/>
        </p:nvSpPr>
        <p:spPr>
          <a:xfrm>
            <a:off x="9280904" y="3337329"/>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2</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3" name="Rounded Rectangle 57">
            <a:extLst>
              <a:ext uri="{FF2B5EF4-FFF2-40B4-BE49-F238E27FC236}">
                <a16:creationId xmlns:a16="http://schemas.microsoft.com/office/drawing/2014/main" id="{6F9D6D14-287C-A52D-242C-4181CD277E9C}"/>
              </a:ext>
            </a:extLst>
          </p:cNvPr>
          <p:cNvSpPr/>
          <p:nvPr/>
        </p:nvSpPr>
        <p:spPr>
          <a:xfrm>
            <a:off x="7234340" y="4712497"/>
            <a:ext cx="1880920" cy="547179"/>
          </a:xfrm>
          <a:prstGeom prst="roundRect">
            <a:avLst/>
          </a:prstGeom>
          <a:blipFill dpi="0" rotWithShape="1">
            <a:blip r:embed="rId2">
              <a:alphaModFix amt="21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الوسائل والتقنيات التدريبية</a:t>
            </a:r>
          </a:p>
        </p:txBody>
      </p:sp>
      <p:sp>
        <p:nvSpPr>
          <p:cNvPr id="14" name="Rounded Rectangle 58">
            <a:extLst>
              <a:ext uri="{FF2B5EF4-FFF2-40B4-BE49-F238E27FC236}">
                <a16:creationId xmlns:a16="http://schemas.microsoft.com/office/drawing/2014/main" id="{34FE46C2-EBA6-7256-0227-2DB0BBB8DE5A}"/>
              </a:ext>
            </a:extLst>
          </p:cNvPr>
          <p:cNvSpPr/>
          <p:nvPr/>
        </p:nvSpPr>
        <p:spPr>
          <a:xfrm>
            <a:off x="9280904" y="4720200"/>
            <a:ext cx="617837" cy="547179"/>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1400" b="1" dirty="0">
                <a:solidFill>
                  <a:schemeClr val="tx1">
                    <a:lumMod val="95000"/>
                    <a:lumOff val="5000"/>
                  </a:schemeClr>
                </a:solidFill>
                <a:latin typeface="Calibri" panose="020F0502020204030204" pitchFamily="34" charset="0"/>
                <a:cs typeface="Calibri" panose="020F0502020204030204" pitchFamily="34" charset="0"/>
              </a:rPr>
              <a:t>4</a:t>
            </a: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5" name="Rounded Rectangle 59">
            <a:extLst>
              <a:ext uri="{FF2B5EF4-FFF2-40B4-BE49-F238E27FC236}">
                <a16:creationId xmlns:a16="http://schemas.microsoft.com/office/drawing/2014/main" id="{04A435C9-0C28-1054-E270-151D68A30C27}"/>
              </a:ext>
            </a:extLst>
          </p:cNvPr>
          <p:cNvSpPr/>
          <p:nvPr/>
        </p:nvSpPr>
        <p:spPr>
          <a:xfrm>
            <a:off x="6240544" y="2701407"/>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6" name="Rounded Rectangle 60">
            <a:extLst>
              <a:ext uri="{FF2B5EF4-FFF2-40B4-BE49-F238E27FC236}">
                <a16:creationId xmlns:a16="http://schemas.microsoft.com/office/drawing/2014/main" id="{C8990B6E-7F81-98CA-180D-54C86B63E109}"/>
              </a:ext>
            </a:extLst>
          </p:cNvPr>
          <p:cNvSpPr/>
          <p:nvPr/>
        </p:nvSpPr>
        <p:spPr>
          <a:xfrm>
            <a:off x="6247385" y="3345556"/>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7" name="Rounded Rectangle 61">
            <a:extLst>
              <a:ext uri="{FF2B5EF4-FFF2-40B4-BE49-F238E27FC236}">
                <a16:creationId xmlns:a16="http://schemas.microsoft.com/office/drawing/2014/main" id="{3B18F814-0DB7-6A67-5E41-0CCB11A39362}"/>
              </a:ext>
            </a:extLst>
          </p:cNvPr>
          <p:cNvSpPr/>
          <p:nvPr/>
        </p:nvSpPr>
        <p:spPr>
          <a:xfrm>
            <a:off x="6244066" y="4024434"/>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8" name="Rounded Rectangle 62">
            <a:extLst>
              <a:ext uri="{FF2B5EF4-FFF2-40B4-BE49-F238E27FC236}">
                <a16:creationId xmlns:a16="http://schemas.microsoft.com/office/drawing/2014/main" id="{4DF02B2F-D221-28B6-E758-4A29787E3B23}"/>
              </a:ext>
            </a:extLst>
          </p:cNvPr>
          <p:cNvSpPr/>
          <p:nvPr/>
        </p:nvSpPr>
        <p:spPr>
          <a:xfrm>
            <a:off x="6240747" y="4726455"/>
            <a:ext cx="861951" cy="543867"/>
          </a:xfrm>
          <a:prstGeom prst="roundRect">
            <a:avLst/>
          </a:prstGeom>
          <a:blipFill dpi="0" rotWithShape="1">
            <a:blip r:embed="rId3">
              <a:alphaModFix amt="1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spcAft>
                <a:spcPts val="0"/>
              </a:spcAft>
            </a:pP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19" name="Rounded Rectangle 63">
            <a:extLst>
              <a:ext uri="{FF2B5EF4-FFF2-40B4-BE49-F238E27FC236}">
                <a16:creationId xmlns:a16="http://schemas.microsoft.com/office/drawing/2014/main" id="{C49086E8-A945-A3EC-C6C8-1E94172EF23B}"/>
              </a:ext>
            </a:extLst>
          </p:cNvPr>
          <p:cNvSpPr/>
          <p:nvPr/>
        </p:nvSpPr>
        <p:spPr>
          <a:xfrm>
            <a:off x="5245102" y="2698095"/>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0" name="Rounded Rectangle 64">
            <a:extLst>
              <a:ext uri="{FF2B5EF4-FFF2-40B4-BE49-F238E27FC236}">
                <a16:creationId xmlns:a16="http://schemas.microsoft.com/office/drawing/2014/main" id="{002FD710-A24A-71FB-29F6-4BB70FAEB278}"/>
              </a:ext>
            </a:extLst>
          </p:cNvPr>
          <p:cNvSpPr/>
          <p:nvPr/>
        </p:nvSpPr>
        <p:spPr>
          <a:xfrm>
            <a:off x="5238462" y="3337329"/>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1" name="Rounded Rectangle 65">
            <a:extLst>
              <a:ext uri="{FF2B5EF4-FFF2-40B4-BE49-F238E27FC236}">
                <a16:creationId xmlns:a16="http://schemas.microsoft.com/office/drawing/2014/main" id="{A961233A-AD58-E38E-DCC9-E35F948A67F6}"/>
              </a:ext>
            </a:extLst>
          </p:cNvPr>
          <p:cNvSpPr/>
          <p:nvPr/>
        </p:nvSpPr>
        <p:spPr>
          <a:xfrm>
            <a:off x="5231822" y="3976563"/>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2" name="Rounded Rectangle 66">
            <a:extLst>
              <a:ext uri="{FF2B5EF4-FFF2-40B4-BE49-F238E27FC236}">
                <a16:creationId xmlns:a16="http://schemas.microsoft.com/office/drawing/2014/main" id="{E3B50A98-DF87-7ACC-3DDE-8038A5ED279D}"/>
              </a:ext>
            </a:extLst>
          </p:cNvPr>
          <p:cNvSpPr/>
          <p:nvPr/>
        </p:nvSpPr>
        <p:spPr>
          <a:xfrm>
            <a:off x="5225180" y="4697244"/>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3" name="Rounded Rectangle 67">
            <a:extLst>
              <a:ext uri="{FF2B5EF4-FFF2-40B4-BE49-F238E27FC236}">
                <a16:creationId xmlns:a16="http://schemas.microsoft.com/office/drawing/2014/main" id="{10F26A5C-83AA-5284-4CF2-400833505778}"/>
              </a:ext>
            </a:extLst>
          </p:cNvPr>
          <p:cNvSpPr/>
          <p:nvPr/>
        </p:nvSpPr>
        <p:spPr>
          <a:xfrm>
            <a:off x="4254194" y="2696128"/>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4" name="Rounded Rectangle 68">
            <a:extLst>
              <a:ext uri="{FF2B5EF4-FFF2-40B4-BE49-F238E27FC236}">
                <a16:creationId xmlns:a16="http://schemas.microsoft.com/office/drawing/2014/main" id="{860F06A8-B37A-E05B-0191-1E416FA2F638}"/>
              </a:ext>
            </a:extLst>
          </p:cNvPr>
          <p:cNvSpPr/>
          <p:nvPr/>
        </p:nvSpPr>
        <p:spPr>
          <a:xfrm>
            <a:off x="4247554" y="3335362"/>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5" name="Rounded Rectangle 69">
            <a:extLst>
              <a:ext uri="{FF2B5EF4-FFF2-40B4-BE49-F238E27FC236}">
                <a16:creationId xmlns:a16="http://schemas.microsoft.com/office/drawing/2014/main" id="{01352711-CCF7-B8C5-817D-F802876B9DFD}"/>
              </a:ext>
            </a:extLst>
          </p:cNvPr>
          <p:cNvSpPr/>
          <p:nvPr/>
        </p:nvSpPr>
        <p:spPr>
          <a:xfrm>
            <a:off x="4240914" y="3974596"/>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6" name="Rounded Rectangle 70">
            <a:extLst>
              <a:ext uri="{FF2B5EF4-FFF2-40B4-BE49-F238E27FC236}">
                <a16:creationId xmlns:a16="http://schemas.microsoft.com/office/drawing/2014/main" id="{03D9CEF8-B2C7-236E-A272-E0AE68E9E4E7}"/>
              </a:ext>
            </a:extLst>
          </p:cNvPr>
          <p:cNvSpPr/>
          <p:nvPr/>
        </p:nvSpPr>
        <p:spPr>
          <a:xfrm>
            <a:off x="4234272" y="4695277"/>
            <a:ext cx="863599" cy="575421"/>
          </a:xfrm>
          <a:prstGeom prst="roundRect">
            <a:avLst/>
          </a:prstGeom>
          <a:blipFill dpi="0" rotWithShape="1">
            <a:blip r:embed="rId5">
              <a:alphaModFix amt="39000"/>
            </a:blip>
            <a:srcRect/>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27" name="Rounded Rectangle 71">
            <a:extLst>
              <a:ext uri="{FF2B5EF4-FFF2-40B4-BE49-F238E27FC236}">
                <a16:creationId xmlns:a16="http://schemas.microsoft.com/office/drawing/2014/main" id="{B21DE338-7AEE-9A65-BBBC-94907BE8698F}"/>
              </a:ext>
            </a:extLst>
          </p:cNvPr>
          <p:cNvSpPr/>
          <p:nvPr/>
        </p:nvSpPr>
        <p:spPr>
          <a:xfrm>
            <a:off x="3234623" y="2696128"/>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
        <p:nvSpPr>
          <p:cNvPr id="28" name="Rounded Rectangle 72">
            <a:extLst>
              <a:ext uri="{FF2B5EF4-FFF2-40B4-BE49-F238E27FC236}">
                <a16:creationId xmlns:a16="http://schemas.microsoft.com/office/drawing/2014/main" id="{0AB537E2-E712-0608-D6DF-02EBBAEC1FC8}"/>
              </a:ext>
            </a:extLst>
          </p:cNvPr>
          <p:cNvSpPr/>
          <p:nvPr/>
        </p:nvSpPr>
        <p:spPr>
          <a:xfrm>
            <a:off x="3235387" y="3342591"/>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
        <p:nvSpPr>
          <p:cNvPr id="29" name="Rounded Rectangle 73">
            <a:extLst>
              <a:ext uri="{FF2B5EF4-FFF2-40B4-BE49-F238E27FC236}">
                <a16:creationId xmlns:a16="http://schemas.microsoft.com/office/drawing/2014/main" id="{B1FF4EE6-78C6-A47E-B945-F051EA61EB25}"/>
              </a:ext>
            </a:extLst>
          </p:cNvPr>
          <p:cNvSpPr/>
          <p:nvPr/>
        </p:nvSpPr>
        <p:spPr>
          <a:xfrm>
            <a:off x="3213001" y="3989054"/>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
        <p:nvSpPr>
          <p:cNvPr id="30" name="Rounded Rectangle 74">
            <a:extLst>
              <a:ext uri="{FF2B5EF4-FFF2-40B4-BE49-F238E27FC236}">
                <a16:creationId xmlns:a16="http://schemas.microsoft.com/office/drawing/2014/main" id="{E010A8D1-A423-AB73-6419-4DD361A13459}"/>
              </a:ext>
            </a:extLst>
          </p:cNvPr>
          <p:cNvSpPr/>
          <p:nvPr/>
        </p:nvSpPr>
        <p:spPr>
          <a:xfrm>
            <a:off x="3222105" y="4683773"/>
            <a:ext cx="908008" cy="580514"/>
          </a:xfrm>
          <a:prstGeom prst="roundRect">
            <a:avLst/>
          </a:prstGeom>
          <a:blipFill>
            <a:blip r:embed="rId4">
              <a:alphaModFix amt="36000"/>
            </a:blip>
            <a:tile tx="-101600" ty="120650" sx="76000" sy="83000" flip="x" algn="b"/>
          </a:blip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r-EG" sz="14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9850950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0">
            <a:extLst>
              <a:ext uri="{FF2B5EF4-FFF2-40B4-BE49-F238E27FC236}">
                <a16:creationId xmlns:a16="http://schemas.microsoft.com/office/drawing/2014/main" id="{5ED92C83-EDE4-8A81-8A90-7C715A05FE64}"/>
              </a:ext>
            </a:extLst>
          </p:cNvPr>
          <p:cNvSpPr/>
          <p:nvPr/>
        </p:nvSpPr>
        <p:spPr>
          <a:xfrm>
            <a:off x="6096000" y="784151"/>
            <a:ext cx="3627464" cy="2428316"/>
          </a:xfrm>
          <a:prstGeom prst="roundRect">
            <a:avLst/>
          </a:prstGeom>
          <a:blipFill dpi="0" rotWithShape="1">
            <a:blip r:embed="rId2">
              <a:alphaModFix amt="21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موضوعات تقترح إضافتها:</a:t>
            </a:r>
          </a:p>
          <a:p>
            <a:pPr algn="r" rtl="1"/>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1-</a:t>
            </a:r>
          </a:p>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2-</a:t>
            </a:r>
          </a:p>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3-</a:t>
            </a: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3" name="Rounded Rectangle 16">
            <a:extLst>
              <a:ext uri="{FF2B5EF4-FFF2-40B4-BE49-F238E27FC236}">
                <a16:creationId xmlns:a16="http://schemas.microsoft.com/office/drawing/2014/main" id="{6B3E4FD3-2D16-7F66-272F-FBA73FB7A0EF}"/>
              </a:ext>
            </a:extLst>
          </p:cNvPr>
          <p:cNvSpPr/>
          <p:nvPr/>
        </p:nvSpPr>
        <p:spPr>
          <a:xfrm>
            <a:off x="2772396" y="784151"/>
            <a:ext cx="2700575" cy="2359411"/>
          </a:xfrm>
          <a:prstGeom prst="roundRect">
            <a:avLst/>
          </a:prstGeom>
          <a:blipFill dpi="0" rotWithShape="1">
            <a:blip r:embed="rId3">
              <a:alphaModFix amt="39000"/>
            </a:blip>
            <a:srcRect/>
            <a:tile tx="-101600" ty="120650" sx="76000" sy="83000" flip="x" algn="b"/>
          </a:blip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موضوعات تقترح حذفها:</a:t>
            </a:r>
          </a:p>
          <a:p>
            <a:pPr algn="r" rtl="1"/>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1-</a:t>
            </a:r>
          </a:p>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2-</a:t>
            </a:r>
          </a:p>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3-</a:t>
            </a:r>
          </a:p>
          <a:p>
            <a:pPr algn="r" rtl="1"/>
            <a:endParaRPr lang="en-US" b="1" dirty="0">
              <a:solidFill>
                <a:schemeClr val="tx1">
                  <a:lumMod val="95000"/>
                  <a:lumOff val="5000"/>
                </a:schemeClr>
              </a:solidFill>
              <a:latin typeface="Calibri" panose="020F0502020204030204" pitchFamily="34" charset="0"/>
              <a:cs typeface="Calibri" panose="020F0502020204030204" pitchFamily="34" charset="0"/>
            </a:endParaRPr>
          </a:p>
        </p:txBody>
      </p:sp>
      <p:sp>
        <p:nvSpPr>
          <p:cNvPr id="4" name="Rectangle 60">
            <a:extLst>
              <a:ext uri="{FF2B5EF4-FFF2-40B4-BE49-F238E27FC236}">
                <a16:creationId xmlns:a16="http://schemas.microsoft.com/office/drawing/2014/main" id="{D2ED23DE-AA4D-713B-9C46-A1498BB343A0}"/>
              </a:ext>
            </a:extLst>
          </p:cNvPr>
          <p:cNvSpPr/>
          <p:nvPr/>
        </p:nvSpPr>
        <p:spPr>
          <a:xfrm>
            <a:off x="2986884" y="8870789"/>
            <a:ext cx="1366080" cy="369332"/>
          </a:xfrm>
          <a:prstGeom prst="rect">
            <a:avLst/>
          </a:prstGeom>
        </p:spPr>
        <p:txBody>
          <a:bodyPr wrap="none">
            <a:spAutoFit/>
          </a:bodyPr>
          <a:lstStyle/>
          <a:p>
            <a:r>
              <a:rPr lang="ar-EG" b="1" dirty="0">
                <a:latin typeface="Calibri" panose="020F0502020204030204" pitchFamily="34" charset="0"/>
                <a:cs typeface="Calibri" panose="020F0502020204030204" pitchFamily="34" charset="0"/>
              </a:rPr>
              <a:t>تمت بحمد الله</a:t>
            </a:r>
            <a:endParaRPr lang="en-US" b="1" dirty="0">
              <a:latin typeface="Calibri" panose="020F0502020204030204" pitchFamily="34" charset="0"/>
              <a:cs typeface="Calibri" panose="020F0502020204030204" pitchFamily="34" charset="0"/>
            </a:endParaRPr>
          </a:p>
        </p:txBody>
      </p:sp>
      <p:sp>
        <p:nvSpPr>
          <p:cNvPr id="5" name="Rounded Rectangle 61">
            <a:extLst>
              <a:ext uri="{FF2B5EF4-FFF2-40B4-BE49-F238E27FC236}">
                <a16:creationId xmlns:a16="http://schemas.microsoft.com/office/drawing/2014/main" id="{83849F2A-6C92-FE64-44D2-EFC33E1CDA12}"/>
              </a:ext>
            </a:extLst>
          </p:cNvPr>
          <p:cNvSpPr/>
          <p:nvPr/>
        </p:nvSpPr>
        <p:spPr>
          <a:xfrm>
            <a:off x="2804196" y="3645533"/>
            <a:ext cx="6583608" cy="2428316"/>
          </a:xfrm>
          <a:prstGeom prst="roundRect">
            <a:avLst/>
          </a:prstGeom>
          <a:solidFill>
            <a:schemeClr val="bg1">
              <a:lumMod val="85000"/>
            </a:schemeClr>
          </a:solidFill>
          <a:ln>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مقترحات عامة لتطوير الحقيبة:</a:t>
            </a:r>
          </a:p>
          <a:p>
            <a:pPr algn="r" rtl="1"/>
            <a:endParaRPr lang="ar-EG" b="1" dirty="0">
              <a:solidFill>
                <a:schemeClr val="tx1">
                  <a:lumMod val="95000"/>
                  <a:lumOff val="5000"/>
                </a:schemeClr>
              </a:solidFill>
              <a:latin typeface="Calibri" panose="020F0502020204030204" pitchFamily="34" charset="0"/>
              <a:cs typeface="Calibri" panose="020F0502020204030204" pitchFamily="34" charset="0"/>
            </a:endParaRPr>
          </a:p>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1-</a:t>
            </a:r>
          </a:p>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2-</a:t>
            </a:r>
          </a:p>
          <a:p>
            <a:pPr algn="r" rtl="1"/>
            <a:r>
              <a:rPr lang="ar-EG" b="1" dirty="0">
                <a:solidFill>
                  <a:schemeClr val="tx1">
                    <a:lumMod val="95000"/>
                    <a:lumOff val="5000"/>
                  </a:schemeClr>
                </a:solidFill>
                <a:latin typeface="Calibri" panose="020F0502020204030204" pitchFamily="34" charset="0"/>
                <a:cs typeface="Calibri" panose="020F0502020204030204" pitchFamily="34" charset="0"/>
              </a:rPr>
              <a:t>3-</a:t>
            </a:r>
          </a:p>
          <a:p>
            <a:pPr algn="ctr"/>
            <a:endParaRPr lang="ar-EG" b="1" dirty="0">
              <a:solidFill>
                <a:schemeClr val="tx1">
                  <a:lumMod val="95000"/>
                  <a:lumOff val="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11324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bg2">
                <a:tint val="90000"/>
                <a:lumMod val="120000"/>
              </a:schemeClr>
            </a:gs>
            <a:gs pos="100000">
              <a:schemeClr val="bg2">
                <a:shade val="98000"/>
                <a:satMod val="120000"/>
                <a:lumMod val="98000"/>
              </a:schemeClr>
            </a:gs>
          </a:gsLst>
          <a:lin ang="5400000" scaled="0"/>
        </a:gradFill>
        <a:effectLst/>
      </p:bgPr>
    </p:bg>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45E17561-F9C6-423D-8D13-E5BDDE864E49}"/>
              </a:ext>
            </a:extLst>
          </p:cNvPr>
          <p:cNvGraphicFramePr>
            <a:graphicFrameLocks noGrp="1"/>
          </p:cNvGraphicFramePr>
          <p:nvPr>
            <p:extLst>
              <p:ext uri="{D42A27DB-BD31-4B8C-83A1-F6EECF244321}">
                <p14:modId xmlns:p14="http://schemas.microsoft.com/office/powerpoint/2010/main" val="3585394562"/>
              </p:ext>
            </p:extLst>
          </p:nvPr>
        </p:nvGraphicFramePr>
        <p:xfrm>
          <a:off x="4132264" y="1514476"/>
          <a:ext cx="5810249" cy="4827631"/>
        </p:xfrm>
        <a:graphic>
          <a:graphicData uri="http://schemas.openxmlformats.org/drawingml/2006/table">
            <a:tbl>
              <a:tblPr rtl="1"/>
              <a:tblGrid>
                <a:gridCol w="378929">
                  <a:extLst>
                    <a:ext uri="{9D8B030D-6E8A-4147-A177-3AD203B41FA5}">
                      <a16:colId xmlns:a16="http://schemas.microsoft.com/office/drawing/2014/main" val="1808398922"/>
                    </a:ext>
                  </a:extLst>
                </a:gridCol>
                <a:gridCol w="1310734">
                  <a:extLst>
                    <a:ext uri="{9D8B030D-6E8A-4147-A177-3AD203B41FA5}">
                      <a16:colId xmlns:a16="http://schemas.microsoft.com/office/drawing/2014/main" val="167169325"/>
                    </a:ext>
                  </a:extLst>
                </a:gridCol>
                <a:gridCol w="776404">
                  <a:extLst>
                    <a:ext uri="{9D8B030D-6E8A-4147-A177-3AD203B41FA5}">
                      <a16:colId xmlns:a16="http://schemas.microsoft.com/office/drawing/2014/main" val="2815336793"/>
                    </a:ext>
                  </a:extLst>
                </a:gridCol>
                <a:gridCol w="776404">
                  <a:extLst>
                    <a:ext uri="{9D8B030D-6E8A-4147-A177-3AD203B41FA5}">
                      <a16:colId xmlns:a16="http://schemas.microsoft.com/office/drawing/2014/main" val="1909826299"/>
                    </a:ext>
                  </a:extLst>
                </a:gridCol>
                <a:gridCol w="755104">
                  <a:extLst>
                    <a:ext uri="{9D8B030D-6E8A-4147-A177-3AD203B41FA5}">
                      <a16:colId xmlns:a16="http://schemas.microsoft.com/office/drawing/2014/main" val="1099826292"/>
                    </a:ext>
                  </a:extLst>
                </a:gridCol>
                <a:gridCol w="906337">
                  <a:extLst>
                    <a:ext uri="{9D8B030D-6E8A-4147-A177-3AD203B41FA5}">
                      <a16:colId xmlns:a16="http://schemas.microsoft.com/office/drawing/2014/main" val="3255918638"/>
                    </a:ext>
                  </a:extLst>
                </a:gridCol>
                <a:gridCol w="906337">
                  <a:extLst>
                    <a:ext uri="{9D8B030D-6E8A-4147-A177-3AD203B41FA5}">
                      <a16:colId xmlns:a16="http://schemas.microsoft.com/office/drawing/2014/main" val="3959013884"/>
                    </a:ext>
                  </a:extLst>
                </a:gridCol>
              </a:tblGrid>
              <a:tr h="449854">
                <a:tc rowSpan="3">
                  <a:txBody>
                    <a:bodyPr/>
                    <a:lstStyle/>
                    <a:p>
                      <a:pPr algn="just" rtl="1" fontAlgn="base">
                        <a:lnSpc>
                          <a:spcPct val="115000"/>
                        </a:lnSpc>
                        <a:spcAft>
                          <a:spcPts val="0"/>
                        </a:spcAft>
                      </a:pPr>
                      <a:r>
                        <a:rPr lang="ar-SA" sz="1300" b="1" kern="1200" dirty="0">
                          <a:solidFill>
                            <a:srgbClr val="000000"/>
                          </a:solidFill>
                          <a:effectLst/>
                          <a:latin typeface="Calibri" panose="020F0502020204030204" pitchFamily="34" charset="0"/>
                          <a:ea typeface="Times New Roman"/>
                          <a:cs typeface="Calibri" panose="020F0502020204030204" pitchFamily="34" charset="0"/>
                        </a:rPr>
                        <a:t>م</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rowSpan="3">
                  <a:txBody>
                    <a:bodyPr/>
                    <a:lstStyle/>
                    <a:p>
                      <a:pPr algn="just" rtl="1" fontAlgn="base">
                        <a:lnSpc>
                          <a:spcPct val="115000"/>
                        </a:lnSpc>
                        <a:spcAft>
                          <a:spcPts val="0"/>
                        </a:spcAft>
                      </a:pPr>
                      <a:r>
                        <a:rPr lang="ar-SA" sz="1300" b="1" kern="1200" dirty="0">
                          <a:solidFill>
                            <a:srgbClr val="000000"/>
                          </a:solidFill>
                          <a:effectLst/>
                          <a:latin typeface="Calibri" panose="020F0502020204030204" pitchFamily="34" charset="0"/>
                          <a:ea typeface="Times New Roman"/>
                          <a:cs typeface="Calibri" panose="020F0502020204030204" pitchFamily="34" charset="0"/>
                        </a:rPr>
                        <a:t>أعرف عن هذه الموضوعات</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gridSpan="4">
                  <a:txBody>
                    <a:bodyPr/>
                    <a:lstStyle/>
                    <a:p>
                      <a:pPr algn="just" rtl="1" fontAlgn="base">
                        <a:lnSpc>
                          <a:spcPct val="115000"/>
                        </a:lnSpc>
                        <a:spcAft>
                          <a:spcPts val="0"/>
                        </a:spcAft>
                      </a:pPr>
                      <a:r>
                        <a:rPr lang="ar-SA" sz="1300" b="1" kern="1200" dirty="0">
                          <a:solidFill>
                            <a:srgbClr val="000000"/>
                          </a:solidFill>
                          <a:effectLst/>
                          <a:latin typeface="Calibri" panose="020F0502020204030204" pitchFamily="34" charset="0"/>
                          <a:ea typeface="Times New Roman"/>
                          <a:cs typeface="Calibri" panose="020F0502020204030204" pitchFamily="34" charset="0"/>
                        </a:rPr>
                        <a:t>قبل التدريب</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hMerge="1">
                  <a:txBody>
                    <a:bodyPr/>
                    <a:lstStyle/>
                    <a:p>
                      <a:pPr rtl="1"/>
                      <a:endParaRPr lang="ar-EG"/>
                    </a:p>
                  </a:txBody>
                  <a:tcPr/>
                </a:tc>
                <a:tc hMerge="1">
                  <a:txBody>
                    <a:bodyPr/>
                    <a:lstStyle/>
                    <a:p>
                      <a:pPr rtl="1"/>
                      <a:endParaRPr lang="ar-EG"/>
                    </a:p>
                  </a:txBody>
                  <a:tcPr/>
                </a:tc>
                <a:tc hMerge="1">
                  <a:txBody>
                    <a:bodyPr/>
                    <a:lstStyle/>
                    <a:p>
                      <a:pPr rtl="1"/>
                      <a:endParaRPr lang="ar-EG"/>
                    </a:p>
                  </a:txBody>
                  <a:tcPr/>
                </a:tc>
                <a:tc>
                  <a:txBody>
                    <a:bodyPr/>
                    <a:lstStyle/>
                    <a:p>
                      <a:pPr algn="just" rtl="1" fontAlgn="base">
                        <a:lnSpc>
                          <a:spcPct val="115000"/>
                        </a:lnSpc>
                        <a:spcAft>
                          <a:spcPts val="0"/>
                        </a:spcAft>
                      </a:pPr>
                      <a:r>
                        <a:rPr lang="ar-SA" sz="1300" b="1" kern="1200">
                          <a:solidFill>
                            <a:srgbClr val="000000"/>
                          </a:solidFill>
                          <a:effectLst/>
                          <a:latin typeface="Calibri" panose="020F0502020204030204" pitchFamily="34" charset="0"/>
                          <a:ea typeface="Times New Roman"/>
                          <a:cs typeface="Calibri" panose="020F0502020204030204" pitchFamily="34" charset="0"/>
                        </a:rPr>
                        <a:t>بعد التدريب</a:t>
                      </a:r>
                      <a:endParaRPr lang="en-US" sz="1000">
                        <a:effectLst/>
                        <a:latin typeface="Calibri" panose="020F0502020204030204" pitchFamily="34" charset="0"/>
                        <a:cs typeface="Calibri" panose="020F0502020204030204" pitchFamily="34" charset="0"/>
                      </a:endParaRPr>
                    </a:p>
                    <a:p>
                      <a:pPr algn="just" rtl="1" fontAlgn="base">
                        <a:lnSpc>
                          <a:spcPct val="115000"/>
                        </a:lnSpc>
                        <a:spcAft>
                          <a:spcPts val="0"/>
                        </a:spcAft>
                      </a:pPr>
                      <a:r>
                        <a:rPr lang="en-US" sz="1300" b="1" kern="1200">
                          <a:solidFill>
                            <a:srgbClr val="000000"/>
                          </a:solidFill>
                          <a:effectLst/>
                          <a:latin typeface="Calibri" panose="020F0502020204030204" pitchFamily="34" charset="0"/>
                          <a:ea typeface="Times New Roman"/>
                          <a:cs typeface="Calibri" panose="020F0502020204030204" pitchFamily="34" charset="0"/>
                        </a:rPr>
                        <a:t>0</a:t>
                      </a:r>
                      <a:r>
                        <a:rPr lang="ar-SA" sz="1300" b="1" kern="1200">
                          <a:solidFill>
                            <a:srgbClr val="000000"/>
                          </a:solidFill>
                          <a:effectLst/>
                          <a:latin typeface="Calibri" panose="020F0502020204030204" pitchFamily="34" charset="0"/>
                          <a:ea typeface="Times New Roman"/>
                          <a:cs typeface="Calibri" panose="020F0502020204030204" pitchFamily="34" charset="0"/>
                        </a:rPr>
                        <a:t> -</a:t>
                      </a:r>
                      <a:r>
                        <a:rPr lang="en-US" sz="1300" b="1" kern="1200">
                          <a:solidFill>
                            <a:srgbClr val="000000"/>
                          </a:solidFill>
                          <a:effectLst/>
                          <a:latin typeface="Calibri" panose="020F0502020204030204" pitchFamily="34" charset="0"/>
                          <a:ea typeface="Times New Roman"/>
                          <a:cs typeface="Calibri" panose="020F0502020204030204" pitchFamily="34" charset="0"/>
                        </a:rPr>
                        <a:t>3 </a:t>
                      </a: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extLst>
                  <a:ext uri="{0D108BD9-81ED-4DB2-BD59-A6C34878D82A}">
                    <a16:rowId xmlns:a16="http://schemas.microsoft.com/office/drawing/2014/main" val="1725213296"/>
                  </a:ext>
                </a:extLst>
              </a:tr>
              <a:tr h="267934">
                <a:tc vMerge="1">
                  <a:txBody>
                    <a:bodyPr/>
                    <a:lstStyle/>
                    <a:p>
                      <a:pPr rtl="1"/>
                      <a:endParaRPr lang="ar-EG"/>
                    </a:p>
                  </a:txBody>
                  <a:tcPr/>
                </a:tc>
                <a:tc vMerge="1">
                  <a:txBody>
                    <a:bodyPr/>
                    <a:lstStyle/>
                    <a:p>
                      <a:pPr rtl="1"/>
                      <a:endParaRPr lang="ar-EG"/>
                    </a:p>
                  </a:txBody>
                  <a:tcPr/>
                </a:tc>
                <a:tc>
                  <a:txBody>
                    <a:bodyPr/>
                    <a:lstStyle/>
                    <a:p>
                      <a:pPr algn="just" rtl="1" fontAlgn="base">
                        <a:lnSpc>
                          <a:spcPct val="115000"/>
                        </a:lnSpc>
                        <a:spcAft>
                          <a:spcPts val="0"/>
                        </a:spcAft>
                      </a:pPr>
                      <a:r>
                        <a:rPr lang="ar-SA" sz="1300" b="1" kern="1200">
                          <a:solidFill>
                            <a:srgbClr val="000000"/>
                          </a:solidFill>
                          <a:effectLst/>
                          <a:latin typeface="Calibri" panose="020F0502020204030204" pitchFamily="34" charset="0"/>
                          <a:ea typeface="Times New Roman"/>
                          <a:cs typeface="Calibri" panose="020F0502020204030204" pitchFamily="34" charset="0"/>
                        </a:rPr>
                        <a:t>لا أعرف</a:t>
                      </a: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fontAlgn="base">
                        <a:lnSpc>
                          <a:spcPct val="115000"/>
                        </a:lnSpc>
                        <a:spcAft>
                          <a:spcPts val="0"/>
                        </a:spcAft>
                      </a:pPr>
                      <a:r>
                        <a:rPr lang="ar-SA" sz="1300" b="1" kern="1200">
                          <a:solidFill>
                            <a:srgbClr val="000000"/>
                          </a:solidFill>
                          <a:effectLst/>
                          <a:latin typeface="Calibri" panose="020F0502020204030204" pitchFamily="34" charset="0"/>
                          <a:ea typeface="Times New Roman"/>
                          <a:cs typeface="Calibri" panose="020F0502020204030204" pitchFamily="34" charset="0"/>
                        </a:rPr>
                        <a:t>قليلاً</a:t>
                      </a: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fontAlgn="base">
                        <a:lnSpc>
                          <a:spcPct val="115000"/>
                        </a:lnSpc>
                        <a:spcAft>
                          <a:spcPts val="0"/>
                        </a:spcAft>
                      </a:pPr>
                      <a:r>
                        <a:rPr lang="ar-SA" sz="1300" b="1" kern="1200" dirty="0">
                          <a:solidFill>
                            <a:srgbClr val="000000"/>
                          </a:solidFill>
                          <a:effectLst/>
                          <a:latin typeface="Calibri" panose="020F0502020204030204" pitchFamily="34" charset="0"/>
                          <a:ea typeface="Times New Roman"/>
                          <a:cs typeface="Calibri" panose="020F0502020204030204" pitchFamily="34" charset="0"/>
                        </a:rPr>
                        <a:t>متوسط</a:t>
                      </a:r>
                      <a:r>
                        <a:rPr lang="ar-EG" sz="1300" b="1" kern="1200" dirty="0">
                          <a:solidFill>
                            <a:srgbClr val="000000"/>
                          </a:solidFill>
                          <a:effectLst/>
                          <a:latin typeface="Calibri" panose="020F0502020204030204" pitchFamily="34" charset="0"/>
                          <a:ea typeface="Times New Roman"/>
                          <a:cs typeface="Calibri" panose="020F0502020204030204" pitchFamily="34" charset="0"/>
                        </a:rPr>
                        <a:t>ًا</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fontAlgn="base">
                        <a:lnSpc>
                          <a:spcPct val="115000"/>
                        </a:lnSpc>
                        <a:spcAft>
                          <a:spcPts val="0"/>
                        </a:spcAft>
                      </a:pPr>
                      <a:r>
                        <a:rPr lang="ar-SA" sz="1300" b="1" kern="1200" dirty="0">
                          <a:solidFill>
                            <a:srgbClr val="000000"/>
                          </a:solidFill>
                          <a:effectLst/>
                          <a:latin typeface="Calibri" panose="020F0502020204030204" pitchFamily="34" charset="0"/>
                          <a:ea typeface="Times New Roman"/>
                          <a:cs typeface="Calibri" panose="020F0502020204030204" pitchFamily="34" charset="0"/>
                        </a:rPr>
                        <a:t>كثير</a:t>
                      </a:r>
                      <a:r>
                        <a:rPr lang="ar-EG" sz="1300" b="1" kern="1200" dirty="0">
                          <a:solidFill>
                            <a:srgbClr val="000000"/>
                          </a:solidFill>
                          <a:effectLst/>
                          <a:latin typeface="Calibri" panose="020F0502020204030204" pitchFamily="34" charset="0"/>
                          <a:ea typeface="Times New Roman"/>
                          <a:cs typeface="Calibri" panose="020F0502020204030204" pitchFamily="34" charset="0"/>
                        </a:rPr>
                        <a:t>ً</a:t>
                      </a:r>
                      <a:r>
                        <a:rPr lang="ar-SA" sz="1300" b="1" kern="1200" dirty="0">
                          <a:solidFill>
                            <a:srgbClr val="000000"/>
                          </a:solidFill>
                          <a:effectLst/>
                          <a:latin typeface="Calibri" panose="020F0502020204030204" pitchFamily="34" charset="0"/>
                          <a:ea typeface="Times New Roman"/>
                          <a:cs typeface="Calibri" panose="020F0502020204030204" pitchFamily="34" charset="0"/>
                        </a:rPr>
                        <a:t>ا</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rowSpan="2">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extLst>
                  <a:ext uri="{0D108BD9-81ED-4DB2-BD59-A6C34878D82A}">
                    <a16:rowId xmlns:a16="http://schemas.microsoft.com/office/drawing/2014/main" val="4120346252"/>
                  </a:ext>
                </a:extLst>
              </a:tr>
              <a:tr h="267934">
                <a:tc vMerge="1">
                  <a:txBody>
                    <a:bodyPr/>
                    <a:lstStyle/>
                    <a:p>
                      <a:pPr rtl="1"/>
                      <a:endParaRPr lang="ar-EG"/>
                    </a:p>
                  </a:txBody>
                  <a:tcPr/>
                </a:tc>
                <a:tc vMerge="1">
                  <a:txBody>
                    <a:bodyPr/>
                    <a:lstStyle/>
                    <a:p>
                      <a:pPr rtl="1"/>
                      <a:endParaRPr lang="ar-EG"/>
                    </a:p>
                  </a:txBody>
                  <a:tcPr/>
                </a:tc>
                <a:tc>
                  <a:txBody>
                    <a:bodyPr/>
                    <a:lstStyle/>
                    <a:p>
                      <a:pPr algn="just" rtl="1" fontAlgn="base">
                        <a:lnSpc>
                          <a:spcPct val="115000"/>
                        </a:lnSpc>
                        <a:spcAft>
                          <a:spcPts val="0"/>
                        </a:spcAft>
                      </a:pPr>
                      <a:r>
                        <a:rPr lang="en-US" sz="1300" b="1" kern="1200">
                          <a:solidFill>
                            <a:srgbClr val="000000"/>
                          </a:solidFill>
                          <a:effectLst/>
                          <a:latin typeface="Calibri" panose="020F0502020204030204" pitchFamily="34" charset="0"/>
                          <a:ea typeface="Times New Roman"/>
                          <a:cs typeface="Calibri" panose="020F0502020204030204" pitchFamily="34" charset="0"/>
                        </a:rPr>
                        <a:t>0</a:t>
                      </a: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fontAlgn="base">
                        <a:lnSpc>
                          <a:spcPct val="115000"/>
                        </a:lnSpc>
                        <a:spcAft>
                          <a:spcPts val="0"/>
                        </a:spcAft>
                      </a:pPr>
                      <a:r>
                        <a:rPr lang="en-US" sz="1300" b="1" kern="1200">
                          <a:solidFill>
                            <a:srgbClr val="000000"/>
                          </a:solidFill>
                          <a:effectLst/>
                          <a:latin typeface="Calibri" panose="020F0502020204030204" pitchFamily="34" charset="0"/>
                          <a:ea typeface="Times New Roman"/>
                          <a:cs typeface="Calibri" panose="020F0502020204030204" pitchFamily="34" charset="0"/>
                        </a:rPr>
                        <a:t>1</a:t>
                      </a: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fontAlgn="base">
                        <a:lnSpc>
                          <a:spcPct val="115000"/>
                        </a:lnSpc>
                        <a:spcAft>
                          <a:spcPts val="0"/>
                        </a:spcAft>
                      </a:pPr>
                      <a:r>
                        <a:rPr lang="en-US" sz="1300" b="1" kern="1200">
                          <a:solidFill>
                            <a:srgbClr val="000000"/>
                          </a:solidFill>
                          <a:effectLst/>
                          <a:latin typeface="Calibri" panose="020F0502020204030204" pitchFamily="34" charset="0"/>
                          <a:ea typeface="Times New Roman"/>
                          <a:cs typeface="Calibri" panose="020F0502020204030204" pitchFamily="34" charset="0"/>
                        </a:rPr>
                        <a:t>2</a:t>
                      </a: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fontAlgn="base">
                        <a:lnSpc>
                          <a:spcPct val="115000"/>
                        </a:lnSpc>
                        <a:spcAft>
                          <a:spcPts val="0"/>
                        </a:spcAft>
                      </a:pPr>
                      <a:r>
                        <a:rPr lang="en-US" sz="1300" b="1" kern="1200" dirty="0">
                          <a:solidFill>
                            <a:srgbClr val="000000"/>
                          </a:solidFill>
                          <a:effectLst/>
                          <a:latin typeface="Calibri" panose="020F0502020204030204" pitchFamily="34" charset="0"/>
                          <a:ea typeface="Times New Roman"/>
                          <a:cs typeface="Calibri" panose="020F0502020204030204" pitchFamily="34" charset="0"/>
                        </a:rPr>
                        <a:t>3</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vMerge="1">
                  <a:txBody>
                    <a:bodyPr/>
                    <a:lstStyle/>
                    <a:p>
                      <a:pPr rtl="1"/>
                      <a:endParaRPr lang="ar-EG"/>
                    </a:p>
                  </a:txBody>
                  <a:tcPr/>
                </a:tc>
                <a:extLst>
                  <a:ext uri="{0D108BD9-81ED-4DB2-BD59-A6C34878D82A}">
                    <a16:rowId xmlns:a16="http://schemas.microsoft.com/office/drawing/2014/main" val="2020380741"/>
                  </a:ext>
                </a:extLst>
              </a:tr>
              <a:tr h="436710">
                <a:tc>
                  <a:txBody>
                    <a:bodyPr/>
                    <a:lstStyle/>
                    <a:p>
                      <a:pPr algn="just" rtl="1" fontAlgn="base">
                        <a:lnSpc>
                          <a:spcPct val="115000"/>
                        </a:lnSpc>
                        <a:spcAft>
                          <a:spcPts val="0"/>
                        </a:spcAft>
                      </a:pPr>
                      <a:r>
                        <a:rPr lang="en-US" sz="1300" b="1" kern="1200" dirty="0">
                          <a:solidFill>
                            <a:srgbClr val="000000"/>
                          </a:solidFill>
                          <a:effectLst/>
                          <a:latin typeface="Calibri" panose="020F0502020204030204" pitchFamily="34" charset="0"/>
                          <a:ea typeface="Times New Roman"/>
                          <a:cs typeface="Calibri" panose="020F0502020204030204" pitchFamily="34" charset="0"/>
                        </a:rPr>
                        <a:t>1</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a:lnSpc>
                          <a:spcPct val="115000"/>
                        </a:lnSpc>
                        <a:spcAft>
                          <a:spcPts val="0"/>
                        </a:spcAft>
                      </a:pPr>
                      <a:r>
                        <a:rPr lang="en-US" sz="1300" b="1" kern="1200" dirty="0">
                          <a:solidFill>
                            <a:srgbClr val="000000"/>
                          </a:solidFill>
                          <a:effectLst/>
                          <a:latin typeface="Calibri" panose="020F0502020204030204" pitchFamily="34" charset="0"/>
                          <a:ea typeface="Times New Roman"/>
                          <a:cs typeface="Calibri" panose="020F0502020204030204" pitchFamily="34" charset="0"/>
                        </a:rPr>
                        <a:t> </a:t>
                      </a:r>
                      <a:r>
                        <a:rPr lang="ar-SA" sz="1300" b="1" kern="1200" dirty="0">
                          <a:solidFill>
                            <a:srgbClr val="000000"/>
                          </a:solidFill>
                          <a:effectLst/>
                          <a:latin typeface="Calibri" panose="020F0502020204030204" pitchFamily="34" charset="0"/>
                          <a:ea typeface="Times New Roman"/>
                          <a:cs typeface="Calibri" panose="020F0502020204030204" pitchFamily="34" charset="0"/>
                        </a:rPr>
                        <a:t>مفهوم ا</a:t>
                      </a:r>
                      <a:r>
                        <a:rPr lang="ar-EG" sz="1300" b="1" kern="1200" dirty="0">
                          <a:solidFill>
                            <a:srgbClr val="000000"/>
                          </a:solidFill>
                          <a:effectLst/>
                          <a:latin typeface="Calibri" panose="020F0502020204030204" pitchFamily="34" charset="0"/>
                          <a:ea typeface="Times New Roman"/>
                          <a:cs typeface="Calibri" panose="020F0502020204030204" pitchFamily="34" charset="0"/>
                        </a:rPr>
                        <a:t>الفورمات </a:t>
                      </a:r>
                      <a:endParaRPr lang="en-US" sz="1000" dirty="0">
                        <a:effectLst/>
                        <a:latin typeface="Calibri" panose="020F0502020204030204" pitchFamily="34" charset="0"/>
                        <a:cs typeface="Calibri" panose="020F0502020204030204" pitchFamily="34" charset="0"/>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extLst>
                  <a:ext uri="{0D108BD9-81ED-4DB2-BD59-A6C34878D82A}">
                    <a16:rowId xmlns:a16="http://schemas.microsoft.com/office/drawing/2014/main" val="2748354435"/>
                  </a:ext>
                </a:extLst>
              </a:tr>
              <a:tr h="481019">
                <a:tc>
                  <a:txBody>
                    <a:bodyPr/>
                    <a:lstStyle/>
                    <a:p>
                      <a:pPr algn="just" rtl="1" fontAlgn="base">
                        <a:lnSpc>
                          <a:spcPct val="115000"/>
                        </a:lnSpc>
                        <a:spcAft>
                          <a:spcPts val="0"/>
                        </a:spcAft>
                      </a:pPr>
                      <a:r>
                        <a:rPr lang="en-US" sz="1300" b="1" kern="1200" dirty="0">
                          <a:solidFill>
                            <a:srgbClr val="000000"/>
                          </a:solidFill>
                          <a:effectLst/>
                          <a:latin typeface="Calibri" panose="020F0502020204030204" pitchFamily="34" charset="0"/>
                          <a:ea typeface="Times New Roman"/>
                          <a:cs typeface="Calibri" panose="020F0502020204030204" pitchFamily="34" charset="0"/>
                        </a:rPr>
                        <a:t>2</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a:lnSpc>
                          <a:spcPct val="115000"/>
                        </a:lnSpc>
                        <a:spcAft>
                          <a:spcPts val="0"/>
                        </a:spcAft>
                      </a:pPr>
                      <a:r>
                        <a:rPr lang="ar-EG" sz="1300" b="1" kern="1200" dirty="0">
                          <a:solidFill>
                            <a:srgbClr val="000000"/>
                          </a:solidFill>
                          <a:effectLst/>
                          <a:latin typeface="Calibri" panose="020F0502020204030204" pitchFamily="34" charset="0"/>
                          <a:ea typeface="Times New Roman"/>
                          <a:cs typeface="Calibri" panose="020F0502020204030204" pitchFamily="34" charset="0"/>
                        </a:rPr>
                        <a:t>خطوات</a:t>
                      </a:r>
                      <a:r>
                        <a:rPr lang="ar-EG" sz="1300" b="1" kern="1200" baseline="0" dirty="0">
                          <a:solidFill>
                            <a:srgbClr val="000000"/>
                          </a:solidFill>
                          <a:effectLst/>
                          <a:latin typeface="Calibri" panose="020F0502020204030204" pitchFamily="34" charset="0"/>
                          <a:ea typeface="Times New Roman"/>
                          <a:cs typeface="Calibri" panose="020F0502020204030204" pitchFamily="34" charset="0"/>
                        </a:rPr>
                        <a:t> استراتيجية الفورمات</a:t>
                      </a:r>
                      <a:endParaRPr lang="en-US" sz="1000" dirty="0">
                        <a:effectLst/>
                        <a:latin typeface="Calibri" panose="020F0502020204030204" pitchFamily="34" charset="0"/>
                        <a:cs typeface="Calibri" panose="020F0502020204030204" pitchFamily="34" charset="0"/>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extLst>
                  <a:ext uri="{0D108BD9-81ED-4DB2-BD59-A6C34878D82A}">
                    <a16:rowId xmlns:a16="http://schemas.microsoft.com/office/drawing/2014/main" val="3881325242"/>
                  </a:ext>
                </a:extLst>
              </a:tr>
              <a:tr h="483546">
                <a:tc>
                  <a:txBody>
                    <a:bodyPr/>
                    <a:lstStyle/>
                    <a:p>
                      <a:pPr algn="just" rtl="1" fontAlgn="base">
                        <a:lnSpc>
                          <a:spcPct val="115000"/>
                        </a:lnSpc>
                        <a:spcAft>
                          <a:spcPts val="0"/>
                        </a:spcAft>
                      </a:pPr>
                      <a:r>
                        <a:rPr lang="en-US" sz="1300" b="1" kern="1200" dirty="0">
                          <a:solidFill>
                            <a:srgbClr val="000000"/>
                          </a:solidFill>
                          <a:effectLst/>
                          <a:latin typeface="Calibri" panose="020F0502020204030204" pitchFamily="34" charset="0"/>
                          <a:ea typeface="Times New Roman"/>
                          <a:cs typeface="Calibri" panose="020F0502020204030204" pitchFamily="34" charset="0"/>
                        </a:rPr>
                        <a:t>3</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a:lnSpc>
                          <a:spcPct val="115000"/>
                        </a:lnSpc>
                        <a:spcAft>
                          <a:spcPts val="0"/>
                        </a:spcAft>
                      </a:pPr>
                      <a:r>
                        <a:rPr lang="ar-EG" sz="1300" b="1" kern="1200" dirty="0">
                          <a:solidFill>
                            <a:srgbClr val="000000"/>
                          </a:solidFill>
                          <a:effectLst/>
                          <a:latin typeface="Calibri" panose="020F0502020204030204" pitchFamily="34" charset="0"/>
                          <a:ea typeface="Times New Roman"/>
                          <a:cs typeface="Calibri" panose="020F0502020204030204" pitchFamily="34" charset="0"/>
                        </a:rPr>
                        <a:t>خصائص  المتعلمين في نموذج الفورمات </a:t>
                      </a:r>
                      <a:endParaRPr lang="en-US" sz="1000" dirty="0">
                        <a:effectLst/>
                        <a:latin typeface="Calibri" panose="020F0502020204030204" pitchFamily="34" charset="0"/>
                        <a:cs typeface="Calibri" panose="020F0502020204030204" pitchFamily="34" charset="0"/>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extLst>
                  <a:ext uri="{0D108BD9-81ED-4DB2-BD59-A6C34878D82A}">
                    <a16:rowId xmlns:a16="http://schemas.microsoft.com/office/drawing/2014/main" val="4096718699"/>
                  </a:ext>
                </a:extLst>
              </a:tr>
              <a:tr h="687344">
                <a:tc>
                  <a:txBody>
                    <a:bodyPr/>
                    <a:lstStyle/>
                    <a:p>
                      <a:pPr algn="just" rtl="1" fontAlgn="base">
                        <a:lnSpc>
                          <a:spcPct val="115000"/>
                        </a:lnSpc>
                        <a:spcAft>
                          <a:spcPts val="0"/>
                        </a:spcAft>
                      </a:pPr>
                      <a:r>
                        <a:rPr lang="en-US" sz="1300" b="1" kern="1200" dirty="0">
                          <a:solidFill>
                            <a:srgbClr val="000000"/>
                          </a:solidFill>
                          <a:effectLst/>
                          <a:latin typeface="Calibri" panose="020F0502020204030204" pitchFamily="34" charset="0"/>
                          <a:ea typeface="Times New Roman"/>
                          <a:cs typeface="Calibri" panose="020F0502020204030204" pitchFamily="34" charset="0"/>
                        </a:rPr>
                        <a:t>4</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a:lnSpc>
                          <a:spcPct val="115000"/>
                        </a:lnSpc>
                        <a:spcAft>
                          <a:spcPts val="0"/>
                        </a:spcAft>
                      </a:pPr>
                      <a:r>
                        <a:rPr lang="ar-EG" sz="1300" b="1" kern="1200" dirty="0">
                          <a:solidFill>
                            <a:srgbClr val="000000"/>
                          </a:solidFill>
                          <a:effectLst/>
                          <a:latin typeface="Calibri" panose="020F0502020204030204" pitchFamily="34" charset="0"/>
                          <a:ea typeface="Times New Roman"/>
                          <a:cs typeface="Calibri" panose="020F0502020204030204" pitchFamily="34" charset="0"/>
                        </a:rPr>
                        <a:t>نشأة</a:t>
                      </a:r>
                      <a:r>
                        <a:rPr lang="ar-EG" sz="1300" b="1" kern="1200" baseline="0" dirty="0">
                          <a:solidFill>
                            <a:srgbClr val="000000"/>
                          </a:solidFill>
                          <a:effectLst/>
                          <a:latin typeface="Calibri" panose="020F0502020204030204" pitchFamily="34" charset="0"/>
                          <a:ea typeface="Times New Roman"/>
                          <a:cs typeface="Calibri" panose="020F0502020204030204" pitchFamily="34" charset="0"/>
                        </a:rPr>
                        <a:t> الفورمات </a:t>
                      </a:r>
                      <a:endParaRPr lang="en-US" sz="1000" dirty="0">
                        <a:effectLst/>
                        <a:latin typeface="Calibri" panose="020F0502020204030204" pitchFamily="34" charset="0"/>
                        <a:cs typeface="Calibri" panose="020F0502020204030204" pitchFamily="34" charset="0"/>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extLst>
                  <a:ext uri="{0D108BD9-81ED-4DB2-BD59-A6C34878D82A}">
                    <a16:rowId xmlns:a16="http://schemas.microsoft.com/office/drawing/2014/main" val="2291513831"/>
                  </a:ext>
                </a:extLst>
              </a:tr>
              <a:tr h="483546">
                <a:tc>
                  <a:txBody>
                    <a:bodyPr/>
                    <a:lstStyle/>
                    <a:p>
                      <a:pPr algn="just" rtl="1" fontAlgn="base">
                        <a:lnSpc>
                          <a:spcPct val="115000"/>
                        </a:lnSpc>
                        <a:spcAft>
                          <a:spcPts val="0"/>
                        </a:spcAft>
                      </a:pPr>
                      <a:r>
                        <a:rPr lang="en-US" sz="1300" b="1" kern="1200" dirty="0">
                          <a:solidFill>
                            <a:srgbClr val="000000"/>
                          </a:solidFill>
                          <a:effectLst/>
                          <a:latin typeface="Calibri" panose="020F0502020204030204" pitchFamily="34" charset="0"/>
                          <a:ea typeface="Times New Roman"/>
                          <a:cs typeface="Calibri" panose="020F0502020204030204" pitchFamily="34" charset="0"/>
                        </a:rPr>
                        <a:t>5</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a:lnSpc>
                          <a:spcPct val="115000"/>
                        </a:lnSpc>
                        <a:spcAft>
                          <a:spcPts val="0"/>
                        </a:spcAft>
                      </a:pPr>
                      <a:r>
                        <a:rPr lang="ar-EG" sz="1300" b="1" kern="1200" dirty="0">
                          <a:solidFill>
                            <a:srgbClr val="000000"/>
                          </a:solidFill>
                          <a:effectLst/>
                          <a:latin typeface="Calibri" panose="020F0502020204030204" pitchFamily="34" charset="0"/>
                          <a:ea typeface="Times New Roman"/>
                          <a:cs typeface="Calibri" panose="020F0502020204030204" pitchFamily="34" charset="0"/>
                        </a:rPr>
                        <a:t>طرق تطبيق الفورمات </a:t>
                      </a:r>
                      <a:endParaRPr lang="en-US" sz="1000" dirty="0">
                        <a:effectLst/>
                        <a:latin typeface="Calibri" panose="020F0502020204030204" pitchFamily="34" charset="0"/>
                        <a:cs typeface="Calibri" panose="020F0502020204030204" pitchFamily="34" charset="0"/>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extLst>
                  <a:ext uri="{0D108BD9-81ED-4DB2-BD59-A6C34878D82A}">
                    <a16:rowId xmlns:a16="http://schemas.microsoft.com/office/drawing/2014/main" val="2553739528"/>
                  </a:ext>
                </a:extLst>
              </a:tr>
              <a:tr h="483546">
                <a:tc>
                  <a:txBody>
                    <a:bodyPr/>
                    <a:lstStyle/>
                    <a:p>
                      <a:pPr algn="just" rtl="1" fontAlgn="base">
                        <a:lnSpc>
                          <a:spcPct val="115000"/>
                        </a:lnSpc>
                        <a:spcAft>
                          <a:spcPts val="0"/>
                        </a:spcAft>
                      </a:pPr>
                      <a:r>
                        <a:rPr lang="en-US" sz="1300" b="1" kern="1200" dirty="0">
                          <a:solidFill>
                            <a:srgbClr val="000000"/>
                          </a:solidFill>
                          <a:effectLst/>
                          <a:latin typeface="Calibri" panose="020F0502020204030204" pitchFamily="34" charset="0"/>
                          <a:ea typeface="Times New Roman"/>
                          <a:cs typeface="Calibri" panose="020F0502020204030204" pitchFamily="34" charset="0"/>
                        </a:rPr>
                        <a:t>6</a:t>
                      </a: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a:lnSpc>
                          <a:spcPct val="115000"/>
                        </a:lnSpc>
                        <a:spcAft>
                          <a:spcPts val="0"/>
                        </a:spcAft>
                      </a:pPr>
                      <a:r>
                        <a:rPr lang="ar-EG" sz="1300" b="1" kern="1200" dirty="0">
                          <a:solidFill>
                            <a:srgbClr val="000000"/>
                          </a:solidFill>
                          <a:effectLst/>
                          <a:latin typeface="Calibri" panose="020F0502020204030204" pitchFamily="34" charset="0"/>
                          <a:ea typeface="Times New Roman"/>
                          <a:cs typeface="Calibri" panose="020F0502020204030204" pitchFamily="34" charset="0"/>
                        </a:rPr>
                        <a:t>الفرق بين  الاستراتيجية</a:t>
                      </a:r>
                      <a:r>
                        <a:rPr lang="ar-EG" sz="1300" b="1" kern="1200" baseline="0" dirty="0">
                          <a:solidFill>
                            <a:srgbClr val="000000"/>
                          </a:solidFill>
                          <a:effectLst/>
                          <a:latin typeface="Calibri" panose="020F0502020204030204" pitchFamily="34" charset="0"/>
                          <a:ea typeface="Times New Roman"/>
                          <a:cs typeface="Calibri" panose="020F0502020204030204" pitchFamily="34" charset="0"/>
                        </a:rPr>
                        <a:t> والطريقة </a:t>
                      </a:r>
                      <a:endParaRPr lang="en-US" sz="1000" dirty="0">
                        <a:effectLst/>
                        <a:latin typeface="Calibri" panose="020F0502020204030204" pitchFamily="34" charset="0"/>
                        <a:cs typeface="Calibri" panose="020F0502020204030204" pitchFamily="34" charset="0"/>
                      </a:endParaRPr>
                    </a:p>
                  </a:txBody>
                  <a:tcPr marL="85356" marR="85356" marT="42678" marB="42678">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extLst>
                  <a:ext uri="{0D108BD9-81ED-4DB2-BD59-A6C34878D82A}">
                    <a16:rowId xmlns:a16="http://schemas.microsoft.com/office/drawing/2014/main" val="557773350"/>
                  </a:ext>
                </a:extLst>
              </a:tr>
              <a:tr h="378166">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algn="just" rtl="1" fontAlgn="base">
                        <a:lnSpc>
                          <a:spcPct val="115000"/>
                        </a:lnSpc>
                        <a:spcAft>
                          <a:spcPts val="0"/>
                        </a:spcAft>
                      </a:pPr>
                      <a:r>
                        <a:rPr lang="ar-SA" sz="1300" b="1" kern="1200">
                          <a:solidFill>
                            <a:srgbClr val="000000"/>
                          </a:solidFill>
                          <a:effectLst/>
                          <a:latin typeface="Calibri" panose="020F0502020204030204" pitchFamily="34" charset="0"/>
                          <a:ea typeface="Times New Roman"/>
                          <a:cs typeface="Calibri" panose="020F0502020204030204" pitchFamily="34" charset="0"/>
                        </a:rPr>
                        <a:t>المجمـــــــــــــوع</a:t>
                      </a: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tc>
                  <a:txBody>
                    <a:bodyPr/>
                    <a:lstStyle/>
                    <a:p>
                      <a:pPr rtl="1">
                        <a:lnSpc>
                          <a:spcPct val="115000"/>
                        </a:lnSpc>
                      </a:pPr>
                      <a:endParaRPr lang="en-US" sz="1000" dirty="0">
                        <a:effectLst/>
                        <a:latin typeface="Calibri" panose="020F0502020204030204" pitchFamily="34" charset="0"/>
                        <a:cs typeface="Calibri" panose="020F0502020204030204" pitchFamily="34" charset="0"/>
                      </a:endParaRPr>
                    </a:p>
                  </a:txBody>
                  <a:tcPr marL="52755" marR="52755" marT="8891"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51190">
                          <a:schemeClr val="accent2">
                            <a:lumMod val="20000"/>
                            <a:lumOff val="80000"/>
                          </a:schemeClr>
                        </a:gs>
                        <a:gs pos="70900">
                          <a:schemeClr val="bg2">
                            <a:lumMod val="90000"/>
                          </a:schemeClr>
                        </a:gs>
                        <a:gs pos="0">
                          <a:schemeClr val="bg2">
                            <a:tint val="90000"/>
                            <a:lumMod val="120000"/>
                          </a:schemeClr>
                        </a:gs>
                        <a:gs pos="100000">
                          <a:schemeClr val="bg2">
                            <a:shade val="98000"/>
                            <a:satMod val="120000"/>
                            <a:lumMod val="98000"/>
                          </a:schemeClr>
                        </a:gs>
                      </a:gsLst>
                      <a:lin ang="5400000" scaled="0"/>
                    </a:gradFill>
                  </a:tcPr>
                </a:tc>
                <a:extLst>
                  <a:ext uri="{0D108BD9-81ED-4DB2-BD59-A6C34878D82A}">
                    <a16:rowId xmlns:a16="http://schemas.microsoft.com/office/drawing/2014/main" val="2709222408"/>
                  </a:ext>
                </a:extLst>
              </a:tr>
            </a:tbl>
          </a:graphicData>
        </a:graphic>
      </p:graphicFrame>
      <p:sp>
        <p:nvSpPr>
          <p:cNvPr id="5" name="شكل بيضاوي 4">
            <a:extLst>
              <a:ext uri="{FF2B5EF4-FFF2-40B4-BE49-F238E27FC236}">
                <a16:creationId xmlns:a16="http://schemas.microsoft.com/office/drawing/2014/main" id="{05741C8D-9ABF-4207-9038-08A7DE790443}"/>
              </a:ext>
            </a:extLst>
          </p:cNvPr>
          <p:cNvSpPr/>
          <p:nvPr/>
        </p:nvSpPr>
        <p:spPr>
          <a:xfrm>
            <a:off x="5975350" y="283993"/>
            <a:ext cx="2409825" cy="116380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a:ln>
                  <a:noFill/>
                </a:ln>
                <a:solidFill>
                  <a:schemeClr val="bg1">
                    <a:lumMod val="95000"/>
                  </a:schemeClr>
                </a:solidFill>
                <a:effectLst/>
                <a:latin typeface="Calibri" panose="020F0502020204030204" pitchFamily="34" charset="0"/>
                <a:ea typeface="Calibri" panose="020F0502020204030204" pitchFamily="34" charset="0"/>
                <a:cs typeface="Calibri" panose="020F0502020204030204" pitchFamily="34" charset="0"/>
              </a:rPr>
              <a:t>التقييم </a:t>
            </a:r>
            <a:endParaRPr kumimoji="0" lang="en-US" sz="1800" b="0" i="0" u="none" strike="noStrike" cap="none" normalizeH="0" baseline="0" dirty="0">
              <a:ln>
                <a:noFill/>
              </a:ln>
              <a:solidFill>
                <a:schemeClr val="bg1">
                  <a:lumMod val="95000"/>
                </a:schemeClr>
              </a:solidFill>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773536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Arrow: Pentagon 5">
            <a:extLst>
              <a:ext uri="{FF2B5EF4-FFF2-40B4-BE49-F238E27FC236}">
                <a16:creationId xmlns:a16="http://schemas.microsoft.com/office/drawing/2014/main" id="{80AC4E40-6D87-4C40-B7FF-9A646773C759}"/>
              </a:ext>
            </a:extLst>
          </p:cNvPr>
          <p:cNvSpPr/>
          <p:nvPr/>
        </p:nvSpPr>
        <p:spPr>
          <a:xfrm>
            <a:off x="3893743" y="2559424"/>
            <a:ext cx="5960534" cy="1094104"/>
          </a:xfrm>
          <a:prstGeom prst="homePlate">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ar-EG" sz="2400" b="1">
                <a:solidFill>
                  <a:schemeClr val="bg1">
                    <a:lumMod val="95000"/>
                  </a:schemeClr>
                </a:solidFill>
                <a:latin typeface="Calibri" panose="020F0502020204030204" pitchFamily="34" charset="0"/>
                <a:ea typeface="Calibri"/>
                <a:cs typeface="Calibri" panose="020F0502020204030204" pitchFamily="34" charset="0"/>
              </a:rPr>
              <a:t>اذكر الفرق بين الاستراتيجية والطريقة والأسلوب</a:t>
            </a:r>
            <a:endParaRPr kumimoji="0" lang="en-US" sz="2400" b="0" i="0" u="none" strike="noStrike" kern="1200" cap="none" spc="0" normalizeH="0" baseline="0" noProof="0">
              <a:ln>
                <a:noFill/>
              </a:ln>
              <a:solidFill>
                <a:schemeClr val="bg1">
                  <a:lumMod val="95000"/>
                </a:schemeClr>
              </a:solidFill>
              <a:effectLst/>
              <a:uLnTx/>
              <a:uFillTx/>
              <a:latin typeface="Calibri" panose="020F0502020204030204" pitchFamily="34" charset="0"/>
              <a:cs typeface="Calibri" panose="020F0502020204030204" pitchFamily="34" charset="0"/>
            </a:endParaRPr>
          </a:p>
        </p:txBody>
      </p:sp>
      <p:sp>
        <p:nvSpPr>
          <p:cNvPr id="10" name="Freeform 5">
            <a:extLst>
              <a:ext uri="{FF2B5EF4-FFF2-40B4-BE49-F238E27FC236}">
                <a16:creationId xmlns:a16="http://schemas.microsoft.com/office/drawing/2014/main" id="{4DC6A758-3D01-41AD-BA65-F5FBF8BAB6A3}"/>
              </a:ext>
            </a:extLst>
          </p:cNvPr>
          <p:cNvSpPr>
            <a:spLocks/>
          </p:cNvSpPr>
          <p:nvPr/>
        </p:nvSpPr>
        <p:spPr bwMode="auto">
          <a:xfrm>
            <a:off x="3282341" y="2559424"/>
            <a:ext cx="611402" cy="1093718"/>
          </a:xfrm>
          <a:custGeom>
            <a:avLst/>
            <a:gdLst>
              <a:gd name="T0" fmla="*/ 0 w 337"/>
              <a:gd name="T1" fmla="*/ 183 h 709"/>
              <a:gd name="T2" fmla="*/ 0 w 337"/>
              <a:gd name="T3" fmla="*/ 708 h 709"/>
              <a:gd name="T4" fmla="*/ 337 w 337"/>
              <a:gd name="T5" fmla="*/ 709 h 709"/>
              <a:gd name="T6" fmla="*/ 337 w 337"/>
              <a:gd name="T7" fmla="*/ 0 h 709"/>
              <a:gd name="T8" fmla="*/ 0 w 337"/>
              <a:gd name="T9" fmla="*/ 183 h 709"/>
            </a:gdLst>
            <a:ahLst/>
            <a:cxnLst>
              <a:cxn ang="0">
                <a:pos x="T0" y="T1"/>
              </a:cxn>
              <a:cxn ang="0">
                <a:pos x="T2" y="T3"/>
              </a:cxn>
              <a:cxn ang="0">
                <a:pos x="T4" y="T5"/>
              </a:cxn>
              <a:cxn ang="0">
                <a:pos x="T6" y="T7"/>
              </a:cxn>
              <a:cxn ang="0">
                <a:pos x="T8" y="T9"/>
              </a:cxn>
            </a:cxnLst>
            <a:rect l="0" t="0" r="r" b="b"/>
            <a:pathLst>
              <a:path w="337" h="709">
                <a:moveTo>
                  <a:pt x="0" y="183"/>
                </a:moveTo>
                <a:lnTo>
                  <a:pt x="0" y="708"/>
                </a:lnTo>
                <a:lnTo>
                  <a:pt x="337" y="709"/>
                </a:lnTo>
                <a:lnTo>
                  <a:pt x="337" y="0"/>
                </a:lnTo>
                <a:lnTo>
                  <a:pt x="0" y="183"/>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282F39"/>
              </a:solidFill>
              <a:effectLst/>
              <a:uLnTx/>
              <a:uFillTx/>
              <a:latin typeface="Calibri" panose="020F0502020204030204"/>
              <a:ea typeface="+mn-ea"/>
              <a:cs typeface="+mn-cs"/>
            </a:endParaRPr>
          </a:p>
        </p:txBody>
      </p:sp>
      <p:sp>
        <p:nvSpPr>
          <p:cNvPr id="14" name="TextBox 20">
            <a:extLst>
              <a:ext uri="{FF2B5EF4-FFF2-40B4-BE49-F238E27FC236}">
                <a16:creationId xmlns:a16="http://schemas.microsoft.com/office/drawing/2014/main" id="{280EAF60-4408-47B8-80FE-1B61615934F3}"/>
              </a:ext>
            </a:extLst>
          </p:cNvPr>
          <p:cNvSpPr txBox="1"/>
          <p:nvPr/>
        </p:nvSpPr>
        <p:spPr>
          <a:xfrm>
            <a:off x="3305190" y="1484260"/>
            <a:ext cx="1177107" cy="9387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5500" b="1" i="0" u="none" strike="noStrike" kern="1200" cap="none" spc="0" normalizeH="0" baseline="0" noProof="0" dirty="0">
                <a:ln>
                  <a:noFill/>
                </a:ln>
                <a:solidFill>
                  <a:srgbClr val="FFFFFF"/>
                </a:solidFill>
                <a:effectLst/>
                <a:uLnTx/>
                <a:uFillTx/>
                <a:latin typeface="Open Sans" panose="020B0606030504020204" pitchFamily="34" charset="0"/>
                <a:ea typeface="+mn-ea"/>
                <a:cs typeface="+mn-cs"/>
              </a:rPr>
              <a:t>1</a:t>
            </a:r>
            <a:endParaRPr kumimoji="0" lang="en-GB" sz="5500" b="1" i="0" u="none" strike="noStrike" kern="1200" cap="none" spc="0" normalizeH="0" baseline="0" noProof="0" dirty="0">
              <a:ln>
                <a:noFill/>
              </a:ln>
              <a:solidFill>
                <a:srgbClr val="FFFFFF"/>
              </a:solidFill>
              <a:effectLst/>
              <a:uLnTx/>
              <a:uFillTx/>
              <a:latin typeface="Noto Sans" panose="020B0502040504020204" pitchFamily="34"/>
              <a:ea typeface="Noto Sans" panose="020B0502040504020204" pitchFamily="34"/>
              <a:cs typeface="Noto Sans" panose="020B0502040504020204" pitchFamily="34"/>
            </a:endParaRPr>
          </a:p>
        </p:txBody>
      </p:sp>
      <p:grpSp>
        <p:nvGrpSpPr>
          <p:cNvPr id="18" name="Group 49">
            <a:extLst>
              <a:ext uri="{FF2B5EF4-FFF2-40B4-BE49-F238E27FC236}">
                <a16:creationId xmlns:a16="http://schemas.microsoft.com/office/drawing/2014/main" id="{FC6C76C8-E26C-4CE4-B88B-3FDD99064EDC}"/>
              </a:ext>
            </a:extLst>
          </p:cNvPr>
          <p:cNvGrpSpPr/>
          <p:nvPr/>
        </p:nvGrpSpPr>
        <p:grpSpPr>
          <a:xfrm>
            <a:off x="251263" y="379730"/>
            <a:ext cx="3981472" cy="1036307"/>
            <a:chOff x="320494" y="795384"/>
            <a:chExt cx="6305974" cy="1036307"/>
          </a:xfrm>
        </p:grpSpPr>
        <p:sp>
          <p:nvSpPr>
            <p:cNvPr id="19" name="Rectangle 50">
              <a:extLst>
                <a:ext uri="{FF2B5EF4-FFF2-40B4-BE49-F238E27FC236}">
                  <a16:creationId xmlns:a16="http://schemas.microsoft.com/office/drawing/2014/main" id="{12A13306-EA79-41BB-BB63-DE036D7632CB}"/>
                </a:ext>
              </a:extLst>
            </p:cNvPr>
            <p:cNvSpPr/>
            <p:nvPr/>
          </p:nvSpPr>
          <p:spPr>
            <a:xfrm flipH="1">
              <a:off x="5779968" y="1044735"/>
              <a:ext cx="846500" cy="786956"/>
            </a:xfrm>
            <a:prstGeom prst="rect">
              <a:avLst/>
            </a:prstGeom>
            <a:gradFill>
              <a:gsLst>
                <a:gs pos="100000">
                  <a:schemeClr val="tx1"/>
                </a:gs>
                <a:gs pos="0">
                  <a:srgbClr val="E9EBEA">
                    <a:alpha val="0"/>
                  </a:srgbClr>
                </a:gs>
              </a:gsLst>
              <a:lin ang="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Freeform: Shape 33">
              <a:extLst>
                <a:ext uri="{FF2B5EF4-FFF2-40B4-BE49-F238E27FC236}">
                  <a16:creationId xmlns:a16="http://schemas.microsoft.com/office/drawing/2014/main" id="{26F86F26-7CF5-4694-B067-19E3B24CCB89}"/>
                </a:ext>
              </a:extLst>
            </p:cNvPr>
            <p:cNvSpPr/>
            <p:nvPr/>
          </p:nvSpPr>
          <p:spPr>
            <a:xfrm rot="5400000">
              <a:off x="5848454" y="1528250"/>
              <a:ext cx="283053" cy="212035"/>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00458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52">
              <a:extLst>
                <a:ext uri="{FF2B5EF4-FFF2-40B4-BE49-F238E27FC236}">
                  <a16:creationId xmlns:a16="http://schemas.microsoft.com/office/drawing/2014/main" id="{E650A7EE-478E-4D38-BDB3-ED4BB290B5D2}"/>
                </a:ext>
              </a:extLst>
            </p:cNvPr>
            <p:cNvSpPr/>
            <p:nvPr/>
          </p:nvSpPr>
          <p:spPr>
            <a:xfrm>
              <a:off x="320494" y="1113182"/>
              <a:ext cx="5563472" cy="662609"/>
            </a:xfrm>
            <a:prstGeom prst="rect">
              <a:avLst/>
            </a:prstGeom>
            <a:gradFill flip="none" rotWithShape="1">
              <a:gsLst>
                <a:gs pos="100000">
                  <a:srgbClr val="0066CC"/>
                </a:gs>
                <a:gs pos="0">
                  <a:srgbClr val="0099F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ar-EG" sz="2000" b="1" dirty="0">
                  <a:latin typeface="Calibri" panose="020F0502020204030204" pitchFamily="34" charset="0"/>
                  <a:cs typeface="Calibri" panose="020F0502020204030204" pitchFamily="34" charset="0"/>
                </a:rPr>
                <a:t>نشاط رقم (1)</a:t>
              </a:r>
              <a:endParaRPr lang="en-US" sz="2000" b="1" dirty="0">
                <a:latin typeface="Calibri" panose="020F0502020204030204" pitchFamily="34" charset="0"/>
                <a:cs typeface="Calibri" panose="020F0502020204030204" pitchFamily="34" charset="0"/>
              </a:endParaRPr>
            </a:p>
          </p:txBody>
        </p:sp>
        <p:grpSp>
          <p:nvGrpSpPr>
            <p:cNvPr id="22" name="Group 53">
              <a:extLst>
                <a:ext uri="{FF2B5EF4-FFF2-40B4-BE49-F238E27FC236}">
                  <a16:creationId xmlns:a16="http://schemas.microsoft.com/office/drawing/2014/main" id="{8DA559DA-BEEC-4A7B-958D-310E97714774}"/>
                </a:ext>
              </a:extLst>
            </p:cNvPr>
            <p:cNvGrpSpPr/>
            <p:nvPr/>
          </p:nvGrpSpPr>
          <p:grpSpPr>
            <a:xfrm>
              <a:off x="5588896" y="1531471"/>
              <a:ext cx="390125" cy="205592"/>
              <a:chOff x="5588896" y="1531471"/>
              <a:chExt cx="390125" cy="205592"/>
            </a:xfrm>
          </p:grpSpPr>
          <p:sp>
            <p:nvSpPr>
              <p:cNvPr id="25" name="Oval 56">
                <a:extLst>
                  <a:ext uri="{FF2B5EF4-FFF2-40B4-BE49-F238E27FC236}">
                    <a16:creationId xmlns:a16="http://schemas.microsoft.com/office/drawing/2014/main" id="{A1A148C2-4CB1-48C1-893C-4327DA3C5409}"/>
                  </a:ext>
                </a:extLst>
              </p:cNvPr>
              <p:cNvSpPr/>
              <p:nvPr/>
            </p:nvSpPr>
            <p:spPr>
              <a:xfrm>
                <a:off x="5588896" y="1531471"/>
                <a:ext cx="390125" cy="205592"/>
              </a:xfrm>
              <a:prstGeom prst="ellipse">
                <a:avLst/>
              </a:prstGeom>
              <a:gradFill flip="none" rotWithShape="1">
                <a:gsLst>
                  <a:gs pos="52000">
                    <a:srgbClr val="3BB0FF"/>
                  </a:gs>
                  <a:gs pos="14000">
                    <a:srgbClr val="00458A"/>
                  </a:gs>
                  <a:gs pos="100000">
                    <a:srgbClr val="00458A"/>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6" name="Freeform: Shape 39">
                <a:extLst>
                  <a:ext uri="{FF2B5EF4-FFF2-40B4-BE49-F238E27FC236}">
                    <a16:creationId xmlns:a16="http://schemas.microsoft.com/office/drawing/2014/main" id="{C5B4A116-E0D4-4C86-8EB5-83F029F84BFB}"/>
                  </a:ext>
                </a:extLst>
              </p:cNvPr>
              <p:cNvSpPr/>
              <p:nvPr/>
            </p:nvSpPr>
            <p:spPr>
              <a:xfrm rot="16200000" flipH="1">
                <a:off x="5741094" y="1594727"/>
                <a:ext cx="120627" cy="103349"/>
              </a:xfrm>
              <a:custGeom>
                <a:avLst/>
                <a:gdLst>
                  <a:gd name="connsiteX0" fmla="*/ 238370 w 476740"/>
                  <a:gd name="connsiteY0" fmla="*/ 0 h 238369"/>
                  <a:gd name="connsiteX1" fmla="*/ 458008 w 476740"/>
                  <a:gd name="connsiteY1" fmla="*/ 145586 h 238369"/>
                  <a:gd name="connsiteX2" fmla="*/ 476740 w 476740"/>
                  <a:gd name="connsiteY2" fmla="*/ 238369 h 238369"/>
                  <a:gd name="connsiteX3" fmla="*/ 0 w 476740"/>
                  <a:gd name="connsiteY3" fmla="*/ 238369 h 238369"/>
                  <a:gd name="connsiteX4" fmla="*/ 18733 w 476740"/>
                  <a:gd name="connsiteY4" fmla="*/ 145586 h 238369"/>
                  <a:gd name="connsiteX5" fmla="*/ 238370 w 476740"/>
                  <a:gd name="connsiteY5" fmla="*/ 0 h 238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6740" h="238369">
                    <a:moveTo>
                      <a:pt x="238370" y="0"/>
                    </a:moveTo>
                    <a:cubicBezTo>
                      <a:pt x="337106" y="0"/>
                      <a:pt x="421821" y="60031"/>
                      <a:pt x="458008" y="145586"/>
                    </a:cubicBezTo>
                    <a:lnTo>
                      <a:pt x="476740" y="238369"/>
                    </a:lnTo>
                    <a:lnTo>
                      <a:pt x="0" y="238369"/>
                    </a:lnTo>
                    <a:lnTo>
                      <a:pt x="18733" y="145586"/>
                    </a:lnTo>
                    <a:cubicBezTo>
                      <a:pt x="54919" y="60031"/>
                      <a:pt x="139634" y="0"/>
                      <a:pt x="238370" y="0"/>
                    </a:cubicBezTo>
                    <a:close/>
                  </a:path>
                </a:pathLst>
              </a:custGeom>
              <a:solidFill>
                <a:srgbClr val="28585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Freeform: Shape 36">
              <a:extLst>
                <a:ext uri="{FF2B5EF4-FFF2-40B4-BE49-F238E27FC236}">
                  <a16:creationId xmlns:a16="http://schemas.microsoft.com/office/drawing/2014/main" id="{C5E41B6A-FE71-4A70-B308-7CCAB72E6642}"/>
                </a:ext>
              </a:extLst>
            </p:cNvPr>
            <p:cNvSpPr/>
            <p:nvPr/>
          </p:nvSpPr>
          <p:spPr>
            <a:xfrm>
              <a:off x="5751482" y="1221349"/>
              <a:ext cx="225789" cy="441729"/>
            </a:xfrm>
            <a:custGeom>
              <a:avLst/>
              <a:gdLst>
                <a:gd name="connsiteX0" fmla="*/ 264315 w 507102"/>
                <a:gd name="connsiteY0" fmla="*/ 61 h 819465"/>
                <a:gd name="connsiteX1" fmla="*/ 507102 w 507102"/>
                <a:gd name="connsiteY1" fmla="*/ 69499 h 819465"/>
                <a:gd name="connsiteX2" fmla="*/ 507102 w 507102"/>
                <a:gd name="connsiteY2" fmla="*/ 809074 h 819465"/>
                <a:gd name="connsiteX3" fmla="*/ 506404 w 507102"/>
                <a:gd name="connsiteY3" fmla="*/ 808339 h 819465"/>
                <a:gd name="connsiteX4" fmla="*/ 258479 w 507102"/>
                <a:gd name="connsiteY4" fmla="*/ 719015 h 819465"/>
                <a:gd name="connsiteX5" fmla="*/ 10554 w 507102"/>
                <a:gd name="connsiteY5" fmla="*/ 808339 h 819465"/>
                <a:gd name="connsiteX6" fmla="*/ 0 w 507102"/>
                <a:gd name="connsiteY6" fmla="*/ 819465 h 819465"/>
                <a:gd name="connsiteX7" fmla="*/ 0 w 507102"/>
                <a:gd name="connsiteY7" fmla="*/ 69499 h 819465"/>
                <a:gd name="connsiteX8" fmla="*/ 264315 w 507102"/>
                <a:gd name="connsiteY8" fmla="*/ 61 h 819465"/>
                <a:gd name="connsiteX0" fmla="*/ 260838 w 507102"/>
                <a:gd name="connsiteY0" fmla="*/ 15 h 888955"/>
                <a:gd name="connsiteX1" fmla="*/ 507102 w 507102"/>
                <a:gd name="connsiteY1" fmla="*/ 138989 h 888955"/>
                <a:gd name="connsiteX2" fmla="*/ 507102 w 507102"/>
                <a:gd name="connsiteY2" fmla="*/ 878564 h 888955"/>
                <a:gd name="connsiteX3" fmla="*/ 506404 w 507102"/>
                <a:gd name="connsiteY3" fmla="*/ 877829 h 888955"/>
                <a:gd name="connsiteX4" fmla="*/ 258479 w 507102"/>
                <a:gd name="connsiteY4" fmla="*/ 788505 h 888955"/>
                <a:gd name="connsiteX5" fmla="*/ 10554 w 507102"/>
                <a:gd name="connsiteY5" fmla="*/ 877829 h 888955"/>
                <a:gd name="connsiteX6" fmla="*/ 0 w 507102"/>
                <a:gd name="connsiteY6" fmla="*/ 888955 h 888955"/>
                <a:gd name="connsiteX7" fmla="*/ 0 w 507102"/>
                <a:gd name="connsiteY7" fmla="*/ 138989 h 888955"/>
                <a:gd name="connsiteX8" fmla="*/ 260838 w 507102"/>
                <a:gd name="connsiteY8" fmla="*/ 15 h 888955"/>
                <a:gd name="connsiteX0" fmla="*/ 0 w 507102"/>
                <a:gd name="connsiteY0" fmla="*/ 93098 h 843064"/>
                <a:gd name="connsiteX1" fmla="*/ 507102 w 507102"/>
                <a:gd name="connsiteY1" fmla="*/ 93098 h 843064"/>
                <a:gd name="connsiteX2" fmla="*/ 507102 w 507102"/>
                <a:gd name="connsiteY2" fmla="*/ 832673 h 843064"/>
                <a:gd name="connsiteX3" fmla="*/ 506404 w 507102"/>
                <a:gd name="connsiteY3" fmla="*/ 831938 h 843064"/>
                <a:gd name="connsiteX4" fmla="*/ 258479 w 507102"/>
                <a:gd name="connsiteY4" fmla="*/ 742614 h 843064"/>
                <a:gd name="connsiteX5" fmla="*/ 10554 w 507102"/>
                <a:gd name="connsiteY5" fmla="*/ 831938 h 843064"/>
                <a:gd name="connsiteX6" fmla="*/ 0 w 507102"/>
                <a:gd name="connsiteY6" fmla="*/ 843064 h 843064"/>
                <a:gd name="connsiteX7" fmla="*/ 0 w 507102"/>
                <a:gd name="connsiteY7" fmla="*/ 93098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7102" h="843064">
                  <a:moveTo>
                    <a:pt x="0" y="93098"/>
                  </a:moveTo>
                  <a:cubicBezTo>
                    <a:pt x="84517" y="-31896"/>
                    <a:pt x="422585" y="-30164"/>
                    <a:pt x="507102" y="93098"/>
                  </a:cubicBezTo>
                  <a:lnTo>
                    <a:pt x="507102" y="832673"/>
                  </a:lnTo>
                  <a:lnTo>
                    <a:pt x="506404" y="831938"/>
                  </a:lnTo>
                  <a:cubicBezTo>
                    <a:pt x="442955" y="776749"/>
                    <a:pt x="355300" y="742614"/>
                    <a:pt x="258479" y="742614"/>
                  </a:cubicBezTo>
                  <a:cubicBezTo>
                    <a:pt x="161658" y="742614"/>
                    <a:pt x="74004" y="776749"/>
                    <a:pt x="10554" y="831938"/>
                  </a:cubicBezTo>
                  <a:lnTo>
                    <a:pt x="0" y="843064"/>
                  </a:lnTo>
                  <a:lnTo>
                    <a:pt x="0" y="93098"/>
                  </a:lnTo>
                  <a:close/>
                </a:path>
              </a:pathLst>
            </a:custGeom>
            <a:solidFill>
              <a:srgbClr val="81C6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Freeform: Shape 37">
              <a:extLst>
                <a:ext uri="{FF2B5EF4-FFF2-40B4-BE49-F238E27FC236}">
                  <a16:creationId xmlns:a16="http://schemas.microsoft.com/office/drawing/2014/main" id="{A6A650B2-2612-4C03-9868-FAA2DE06625B}"/>
                </a:ext>
              </a:extLst>
            </p:cNvPr>
            <p:cNvSpPr/>
            <p:nvPr/>
          </p:nvSpPr>
          <p:spPr>
            <a:xfrm>
              <a:off x="5588896" y="795384"/>
              <a:ext cx="507103" cy="843064"/>
            </a:xfrm>
            <a:custGeom>
              <a:avLst/>
              <a:gdLst>
                <a:gd name="connsiteX0" fmla="*/ 0 w 507102"/>
                <a:gd name="connsiteY0" fmla="*/ 838892 h 843064"/>
                <a:gd name="connsiteX1" fmla="*/ 734 w 507102"/>
                <a:gd name="connsiteY1" fmla="*/ 842290 h 843064"/>
                <a:gd name="connsiteX2" fmla="*/ 0 w 507102"/>
                <a:gd name="connsiteY2" fmla="*/ 843064 h 843064"/>
                <a:gd name="connsiteX3" fmla="*/ 253551 w 507102"/>
                <a:gd name="connsiteY3" fmla="*/ 2 h 843064"/>
                <a:gd name="connsiteX4" fmla="*/ 507102 w 507102"/>
                <a:gd name="connsiteY4" fmla="*/ 93098 h 843064"/>
                <a:gd name="connsiteX5" fmla="*/ 507102 w 507102"/>
                <a:gd name="connsiteY5" fmla="*/ 832673 h 843064"/>
                <a:gd name="connsiteX6" fmla="*/ 506404 w 507102"/>
                <a:gd name="connsiteY6" fmla="*/ 831938 h 843064"/>
                <a:gd name="connsiteX7" fmla="*/ 394956 w 507102"/>
                <a:gd name="connsiteY7" fmla="*/ 766580 h 843064"/>
                <a:gd name="connsiteX8" fmla="*/ 354875 w 507102"/>
                <a:gd name="connsiteY8" fmla="*/ 759542 h 843064"/>
                <a:gd name="connsiteX9" fmla="*/ 306006 w 507102"/>
                <a:gd name="connsiteY9" fmla="*/ 744165 h 843064"/>
                <a:gd name="connsiteX10" fmla="*/ 220267 w 507102"/>
                <a:gd name="connsiteY10" fmla="*/ 736087 h 843064"/>
                <a:gd name="connsiteX11" fmla="*/ 4473 w 507102"/>
                <a:gd name="connsiteY11" fmla="*/ 818166 h 843064"/>
                <a:gd name="connsiteX12" fmla="*/ 0 w 507102"/>
                <a:gd name="connsiteY12" fmla="*/ 838874 h 843064"/>
                <a:gd name="connsiteX13" fmla="*/ 0 w 507102"/>
                <a:gd name="connsiteY13" fmla="*/ 93098 h 843064"/>
                <a:gd name="connsiteX14" fmla="*/ 253551 w 507102"/>
                <a:gd name="connsiteY14" fmla="*/ 2 h 843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07102" h="843064">
                  <a:moveTo>
                    <a:pt x="0" y="838892"/>
                  </a:moveTo>
                  <a:lnTo>
                    <a:pt x="734" y="842290"/>
                  </a:lnTo>
                  <a:lnTo>
                    <a:pt x="0" y="843064"/>
                  </a:lnTo>
                  <a:close/>
                  <a:moveTo>
                    <a:pt x="253551" y="2"/>
                  </a:moveTo>
                  <a:cubicBezTo>
                    <a:pt x="359198" y="219"/>
                    <a:pt x="464844" y="31467"/>
                    <a:pt x="507102" y="93098"/>
                  </a:cubicBezTo>
                  <a:lnTo>
                    <a:pt x="507102" y="832673"/>
                  </a:lnTo>
                  <a:lnTo>
                    <a:pt x="506404" y="831938"/>
                  </a:lnTo>
                  <a:cubicBezTo>
                    <a:pt x="474680" y="804344"/>
                    <a:pt x="436904" y="782013"/>
                    <a:pt x="394956" y="766580"/>
                  </a:cubicBezTo>
                  <a:lnTo>
                    <a:pt x="354875" y="759542"/>
                  </a:lnTo>
                  <a:lnTo>
                    <a:pt x="306006" y="744165"/>
                  </a:lnTo>
                  <a:cubicBezTo>
                    <a:pt x="279653" y="738963"/>
                    <a:pt x="250680" y="736087"/>
                    <a:pt x="220267" y="736087"/>
                  </a:cubicBezTo>
                  <a:cubicBezTo>
                    <a:pt x="113823" y="736087"/>
                    <a:pt x="25013" y="771323"/>
                    <a:pt x="4473" y="818166"/>
                  </a:cubicBezTo>
                  <a:lnTo>
                    <a:pt x="0" y="838874"/>
                  </a:lnTo>
                  <a:lnTo>
                    <a:pt x="0" y="93098"/>
                  </a:lnTo>
                  <a:cubicBezTo>
                    <a:pt x="42259" y="30601"/>
                    <a:pt x="147905" y="-215"/>
                    <a:pt x="253551" y="2"/>
                  </a:cubicBezTo>
                  <a:close/>
                </a:path>
              </a:pathLst>
            </a:custGeom>
            <a:gradFill>
              <a:gsLst>
                <a:gs pos="30000">
                  <a:srgbClr val="3BB0FF"/>
                </a:gs>
                <a:gs pos="100000">
                  <a:srgbClr val="0066CC"/>
                </a:gs>
                <a:gs pos="0">
                  <a:srgbClr val="0099FF"/>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954430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8"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ppt_x</p:attrName>
                                        </p:attrNameLst>
                                      </p:cBhvr>
                                      <p:tavLst>
                                        <p:tav tm="0">
                                          <p:val>
                                            <p:strVal val="#ppt_x-#ppt_w/2"/>
                                          </p:val>
                                        </p:tav>
                                        <p:tav tm="100000">
                                          <p:val>
                                            <p:strVal val="#ppt_x"/>
                                          </p:val>
                                        </p:tav>
                                      </p:tavLst>
                                    </p:anim>
                                    <p:anim calcmode="lin" valueType="num">
                                      <p:cBhvr>
                                        <p:cTn id="8" dur="500" fill="hold"/>
                                        <p:tgtEl>
                                          <p:spTgt spid="18"/>
                                        </p:tgtEl>
                                        <p:attrNameLst>
                                          <p:attrName>ppt_y</p:attrName>
                                        </p:attrNameLst>
                                      </p:cBhvr>
                                      <p:tavLst>
                                        <p:tav tm="0">
                                          <p:val>
                                            <p:strVal val="#ppt_y"/>
                                          </p:val>
                                        </p:tav>
                                        <p:tav tm="100000">
                                          <p:val>
                                            <p:strVal val="#ppt_y"/>
                                          </p:val>
                                        </p:tav>
                                      </p:tavLst>
                                    </p:anim>
                                    <p:anim calcmode="lin" valueType="num">
                                      <p:cBhvr>
                                        <p:cTn id="9" dur="500" fill="hold"/>
                                        <p:tgtEl>
                                          <p:spTgt spid="18"/>
                                        </p:tgtEl>
                                        <p:attrNameLst>
                                          <p:attrName>ppt_w</p:attrName>
                                        </p:attrNameLst>
                                      </p:cBhvr>
                                      <p:tavLst>
                                        <p:tav tm="0">
                                          <p:val>
                                            <p:fltVal val="0"/>
                                          </p:val>
                                        </p:tav>
                                        <p:tav tm="100000">
                                          <p:val>
                                            <p:strVal val="#ppt_w"/>
                                          </p:val>
                                        </p:tav>
                                      </p:tavLst>
                                    </p:anim>
                                    <p:anim calcmode="lin" valueType="num">
                                      <p:cBhvr>
                                        <p:cTn id="10" dur="500" fill="hold"/>
                                        <p:tgtEl>
                                          <p:spTgt spid="1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a:extLst>
              <a:ext uri="{FF2B5EF4-FFF2-40B4-BE49-F238E27FC236}">
                <a16:creationId xmlns:a16="http://schemas.microsoft.com/office/drawing/2014/main" id="{B42B7324-C2BC-494B-802E-75667AC56B8E}"/>
              </a:ext>
            </a:extLst>
          </p:cNvPr>
          <p:cNvSpPr/>
          <p:nvPr/>
        </p:nvSpPr>
        <p:spPr>
          <a:xfrm>
            <a:off x="6276975" y="404845"/>
            <a:ext cx="4952165" cy="763437"/>
          </a:xfrm>
          <a:prstGeom prst="roundRect">
            <a:avLst>
              <a:gd name="adj" fmla="val 50000"/>
            </a:avLst>
          </a:prstGeom>
          <a:solidFill>
            <a:schemeClr val="accent2">
              <a:lumMod val="50000"/>
            </a:schemeClr>
          </a:solidFill>
          <a:ln>
            <a:solidFill>
              <a:schemeClr val="bg2">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1">
              <a:lnSpc>
                <a:spcPct val="115000"/>
              </a:lnSpc>
              <a:spcAft>
                <a:spcPts val="1000"/>
              </a:spcAft>
            </a:pPr>
            <a:r>
              <a:rPr lang="ar-EG" sz="2400" b="1" dirty="0">
                <a:solidFill>
                  <a:schemeClr val="bg1"/>
                </a:solidFill>
                <a:latin typeface="Calibri" panose="020F0502020204030204" pitchFamily="34" charset="0"/>
                <a:cs typeface="Calibri" panose="020F0502020204030204" pitchFamily="34" charset="0"/>
              </a:rPr>
              <a:t>الفرق بين الاستراتيجية والطريقة والأسلوب</a:t>
            </a:r>
            <a:endParaRPr lang="en-US" sz="2400" dirty="0">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3" name="Round Diagonal Corner Rectangle 7">
            <a:extLst>
              <a:ext uri="{FF2B5EF4-FFF2-40B4-BE49-F238E27FC236}">
                <a16:creationId xmlns:a16="http://schemas.microsoft.com/office/drawing/2014/main" id="{EE801F14-E9EE-45FA-A83F-FDE6D7889B75}"/>
              </a:ext>
            </a:extLst>
          </p:cNvPr>
          <p:cNvSpPr/>
          <p:nvPr/>
        </p:nvSpPr>
        <p:spPr>
          <a:xfrm>
            <a:off x="1543050" y="1434982"/>
            <a:ext cx="9972675" cy="5018173"/>
          </a:xfrm>
          <a:prstGeom prst="round2DiagRect">
            <a:avLst>
              <a:gd name="adj1" fmla="val 41305"/>
              <a:gd name="adj2" fmla="val 0"/>
            </a:avLst>
          </a:prstGeom>
          <a:solidFill>
            <a:schemeClr val="accent2">
              <a:lumMod val="20000"/>
              <a:lumOff val="80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justLow" defTabSz="457200" rtl="1" eaLnBrk="1" fontAlgn="auto" latinLnBrk="0" hangingPunct="1">
              <a:lnSpc>
                <a:spcPct val="115000"/>
              </a:lnSpc>
              <a:spcBef>
                <a:spcPts val="0"/>
              </a:spcBef>
              <a:spcAft>
                <a:spcPts val="1000"/>
              </a:spcAft>
              <a:buClrTx/>
              <a:buSzTx/>
              <a:buFontTx/>
              <a:buNone/>
              <a:tabLst/>
              <a:defRPr/>
            </a:pPr>
            <a:r>
              <a:rPr kumimoji="0" lang="ar-EG" sz="1600" b="1" i="0" u="none" strike="noStrike" kern="1200" cap="none" spc="0" normalizeH="0" baseline="0" noProof="0" dirty="0">
                <a:ln>
                  <a:noFill/>
                </a:ln>
                <a:solidFill>
                  <a:schemeClr val="accent2">
                    <a:lumMod val="50000"/>
                  </a:schemeClr>
                </a:solidFill>
                <a:effectLst/>
                <a:uLnTx/>
                <a:uFillTx/>
                <a:latin typeface="Calibri" panose="020F0502020204030204" pitchFamily="34" charset="0"/>
                <a:ea typeface="Calibri"/>
                <a:cs typeface="Calibri" panose="020F0502020204030204" pitchFamily="34" charset="0"/>
              </a:rPr>
              <a:t>من الملاحظ أن هناك تداخل فيما بين الاستراتيجيات والطرق والأساليب،  ومن المختصين من لا يرى في ذلك بأسا   فهي تؤدي لمفهوم  واحد،  وهو المقصود في التدريس ولكن يرى البعض الآخر أنه يوجد خلط واضح في بعض الكتابات التربوية بين المفاهيم الثلاثة،  فالبعض يستخدمها كمترادفات لها نفس الدلالة، والبعض يخلط بين الأسلوب والطريقة والاستراتيجية،  وفي اللغة العربية،  الاختلاف في المبنى يستلزم اختلاف في المعنى؛ فالاستراتيجية ليست هي الطريقة ولا الأسلوب، فالاستراتيجية أشمل من الطريقة والطريقة أوسع من الأسلوب،  ويمكن تحديد الفرق بين الاستراتيجية والطريقة والأسلوب في أن استراتيجية التدريس أشمل من الطريقة،  فالاستراتيجية هي التي تختار الطريقة الملائمة مع مختلف الظروف والمتغيرات في الموقف التدريسي،  أما الطريقة فإنها بالمقابل أوسع من الأسلوب.</a:t>
            </a:r>
            <a:endParaRPr kumimoji="0" lang="en-US" sz="1600" b="1" i="0" u="none" strike="noStrike" kern="1200" cap="none" spc="0" normalizeH="0" baseline="0" noProof="0" dirty="0">
              <a:ln>
                <a:noFill/>
              </a:ln>
              <a:solidFill>
                <a:schemeClr val="accent2">
                  <a:lumMod val="50000"/>
                </a:schemeClr>
              </a:solidFill>
              <a:effectLst/>
              <a:uLnTx/>
              <a:uFillTx/>
              <a:latin typeface="Calibri" panose="020F0502020204030204" pitchFamily="34" charset="0"/>
              <a:ea typeface="Times New Roman"/>
              <a:cs typeface="Calibri" panose="020F0502020204030204" pitchFamily="34" charset="0"/>
            </a:endParaRPr>
          </a:p>
          <a:p>
            <a:pPr marL="0" marR="0" lvl="0" indent="0" algn="justLow" defTabSz="457200" rtl="1" eaLnBrk="1" fontAlgn="auto" latinLnBrk="0" hangingPunct="1">
              <a:lnSpc>
                <a:spcPct val="115000"/>
              </a:lnSpc>
              <a:spcBef>
                <a:spcPts val="0"/>
              </a:spcBef>
              <a:spcAft>
                <a:spcPts val="1000"/>
              </a:spcAft>
              <a:buClrTx/>
              <a:buSzTx/>
              <a:buFontTx/>
              <a:buNone/>
              <a:tabLst/>
              <a:defRPr/>
            </a:pPr>
            <a:r>
              <a:rPr kumimoji="0" lang="ar-EG" sz="1600" b="1" i="0" u="none" strike="noStrike" kern="1200" cap="none" spc="0" normalizeH="0" baseline="0" noProof="0" dirty="0">
                <a:ln>
                  <a:noFill/>
                </a:ln>
                <a:solidFill>
                  <a:schemeClr val="accent2">
                    <a:lumMod val="50000"/>
                  </a:schemeClr>
                </a:solidFill>
                <a:effectLst/>
                <a:uLnTx/>
                <a:uFillTx/>
                <a:latin typeface="Calibri" panose="020F0502020204030204" pitchFamily="34" charset="0"/>
                <a:ea typeface="Calibri"/>
                <a:cs typeface="Calibri" panose="020F0502020204030204" pitchFamily="34" charset="0"/>
              </a:rPr>
              <a:t>إذاً فطريقة التدريس هي وسيلة الاتصال التي يستخدمها المعلم من أجل إيصال أهداف الدرس إلى طلابه،  أما أسلوب التدريس فهو الكيفية التي يتناول بها المعلم الطريقة       ( طريقة التدريس)،  والاستراتيجية هي خطة واسعة وعريضة للتدريس،  فالطريقة أشمل من الأسلوب ولها خصائص مختلفة،  والاستراتيجية مفهوم أشمل من الاثنين. </a:t>
            </a:r>
            <a:endParaRPr kumimoji="0" lang="en-US" sz="1600" b="1" i="0" u="none" strike="noStrike" kern="1200" cap="none" spc="0" normalizeH="0" baseline="0" noProof="0" dirty="0">
              <a:ln>
                <a:noFill/>
              </a:ln>
              <a:solidFill>
                <a:schemeClr val="accent2">
                  <a:lumMod val="50000"/>
                </a:schemeClr>
              </a:solidFill>
              <a:effectLst/>
              <a:uLnTx/>
              <a:uFillTx/>
              <a:latin typeface="Calibri" panose="020F0502020204030204" pitchFamily="34" charset="0"/>
              <a:ea typeface="Times New Roman"/>
              <a:cs typeface="Calibri" panose="020F0502020204030204" pitchFamily="34" charset="0"/>
            </a:endParaRPr>
          </a:p>
          <a:p>
            <a:pPr marL="0" marR="0" lvl="0" indent="0" algn="justLow" defTabSz="457200" rtl="1" eaLnBrk="1" fontAlgn="auto" latinLnBrk="0" hangingPunct="1">
              <a:lnSpc>
                <a:spcPct val="115000"/>
              </a:lnSpc>
              <a:spcBef>
                <a:spcPts val="0"/>
              </a:spcBef>
              <a:spcAft>
                <a:spcPts val="1000"/>
              </a:spcAft>
              <a:buClrTx/>
              <a:buSzTx/>
              <a:buFontTx/>
              <a:buNone/>
              <a:tabLst/>
              <a:defRPr/>
            </a:pPr>
            <a:r>
              <a:rPr kumimoji="0" lang="ar-EG" sz="1600" b="1" i="0" u="none" strike="noStrike" kern="1200" cap="none" spc="0" normalizeH="0" baseline="0" noProof="0" dirty="0">
                <a:ln>
                  <a:noFill/>
                </a:ln>
                <a:solidFill>
                  <a:schemeClr val="accent2">
                    <a:lumMod val="50000"/>
                  </a:schemeClr>
                </a:solidFill>
                <a:effectLst/>
                <a:uLnTx/>
                <a:uFillTx/>
                <a:latin typeface="Calibri" panose="020F0502020204030204" pitchFamily="34" charset="0"/>
                <a:ea typeface="Calibri"/>
                <a:cs typeface="Calibri" panose="020F0502020204030204" pitchFamily="34" charset="0"/>
              </a:rPr>
              <a:t>فالاستراتيجية يتم انتقاؤها تبعًا لمتغيرات معينة وهي بالتالي توجه اختيار الطريقة المناسبة،  والتي بدورها تحدد أسلوب التدريس الأمثل،  والذي يتم انتقاؤه وفقاً لعوامل معينة. والشكل الآتي يوضح تلك الفروق:</a:t>
            </a:r>
            <a:endParaRPr kumimoji="0" lang="en-US" sz="1600" b="1" i="0" u="none" strike="noStrike" kern="1200" cap="none" spc="0" normalizeH="0" baseline="0" noProof="0" dirty="0">
              <a:ln>
                <a:noFill/>
              </a:ln>
              <a:solidFill>
                <a:schemeClr val="accent2">
                  <a:lumMod val="50000"/>
                </a:schemeClr>
              </a:solidFill>
              <a:effectLst/>
              <a:uLnTx/>
              <a:uFillTx/>
              <a:latin typeface="Calibri" panose="020F0502020204030204" pitchFamily="34" charset="0"/>
              <a:ea typeface="Times New Roman"/>
              <a:cs typeface="Calibri" panose="020F0502020204030204" pitchFamily="34" charset="0"/>
            </a:endParaRPr>
          </a:p>
        </p:txBody>
      </p:sp>
    </p:spTree>
    <p:extLst>
      <p:ext uri="{BB962C8B-B14F-4D97-AF65-F5344CB8AC3E}">
        <p14:creationId xmlns:p14="http://schemas.microsoft.com/office/powerpoint/2010/main" val="2747345730"/>
      </p:ext>
    </p:extLst>
  </p:cSld>
  <p:clrMapOvr>
    <a:masterClrMapping/>
  </p:clrMapOvr>
</p:sld>
</file>

<file path=ppt/theme/theme1.xml><?xml version="1.0" encoding="utf-8"?>
<a:theme xmlns:a="http://schemas.openxmlformats.org/drawingml/2006/main" name="ربطة">
  <a:themeElements>
    <a:clrScheme name="ربطة">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ربطة">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ربطة">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378</TotalTime>
  <Words>3626</Words>
  <Application>Microsoft Office PowerPoint</Application>
  <PresentationFormat>شاشة عريضة</PresentationFormat>
  <Paragraphs>443</Paragraphs>
  <Slides>64</Slides>
  <Notes>1</Notes>
  <HiddenSlides>0</HiddenSlides>
  <MMClips>0</MMClips>
  <ScaleCrop>false</ScaleCrop>
  <HeadingPairs>
    <vt:vector size="6" baseType="variant">
      <vt:variant>
        <vt:lpstr>الخطوط المستخدمة</vt:lpstr>
      </vt:variant>
      <vt:variant>
        <vt:i4>9</vt:i4>
      </vt:variant>
      <vt:variant>
        <vt:lpstr>نسق</vt:lpstr>
      </vt:variant>
      <vt:variant>
        <vt:i4>1</vt:i4>
      </vt:variant>
      <vt:variant>
        <vt:lpstr>عناوين الشرائح</vt:lpstr>
      </vt:variant>
      <vt:variant>
        <vt:i4>64</vt:i4>
      </vt:variant>
    </vt:vector>
  </HeadingPairs>
  <TitlesOfParts>
    <vt:vector size="74" baseType="lpstr">
      <vt:lpstr>Arabic Typesetting</vt:lpstr>
      <vt:lpstr>Arial</vt:lpstr>
      <vt:lpstr>Calibri</vt:lpstr>
      <vt:lpstr>Century Gothic</vt:lpstr>
      <vt:lpstr>Noto Sans</vt:lpstr>
      <vt:lpstr>Open Sans</vt:lpstr>
      <vt:lpstr>Simplified Arabic</vt:lpstr>
      <vt:lpstr>Wingdings</vt:lpstr>
      <vt:lpstr>Wingdings 3</vt:lpstr>
      <vt:lpstr>ربطة</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عرض تقديمي في PowerPoint</dc:title>
  <dc:creator>DREAMS</dc:creator>
  <cp:lastModifiedBy>DREAMS</cp:lastModifiedBy>
  <cp:revision>3</cp:revision>
  <dcterms:created xsi:type="dcterms:W3CDTF">2023-10-22T12:42:01Z</dcterms:created>
  <dcterms:modified xsi:type="dcterms:W3CDTF">2023-10-23T11:15:26Z</dcterms:modified>
</cp:coreProperties>
</file>